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5" r:id="rId2"/>
  </p:sldMasterIdLst>
  <p:notesMasterIdLst>
    <p:notesMasterId r:id="rId133"/>
  </p:notesMasterIdLst>
  <p:sldIdLst>
    <p:sldId id="256" r:id="rId3"/>
    <p:sldId id="407" r:id="rId4"/>
    <p:sldId id="257" r:id="rId5"/>
    <p:sldId id="258" r:id="rId6"/>
    <p:sldId id="259" r:id="rId7"/>
    <p:sldId id="261" r:id="rId8"/>
    <p:sldId id="262" r:id="rId9"/>
    <p:sldId id="263" r:id="rId10"/>
    <p:sldId id="264" r:id="rId11"/>
    <p:sldId id="265" r:id="rId12"/>
    <p:sldId id="268" r:id="rId13"/>
    <p:sldId id="266" r:id="rId14"/>
    <p:sldId id="267" r:id="rId15"/>
    <p:sldId id="269" r:id="rId16"/>
    <p:sldId id="272" r:id="rId17"/>
    <p:sldId id="274" r:id="rId18"/>
    <p:sldId id="294" r:id="rId19"/>
    <p:sldId id="276" r:id="rId20"/>
    <p:sldId id="277" r:id="rId21"/>
    <p:sldId id="278" r:id="rId22"/>
    <p:sldId id="279" r:id="rId23"/>
    <p:sldId id="280" r:id="rId24"/>
    <p:sldId id="295" r:id="rId25"/>
    <p:sldId id="281" r:id="rId26"/>
    <p:sldId id="282" r:id="rId27"/>
    <p:sldId id="283" r:id="rId28"/>
    <p:sldId id="284" r:id="rId29"/>
    <p:sldId id="285" r:id="rId30"/>
    <p:sldId id="296" r:id="rId31"/>
    <p:sldId id="286" r:id="rId32"/>
    <p:sldId id="287" r:id="rId33"/>
    <p:sldId id="288" r:id="rId34"/>
    <p:sldId id="289" r:id="rId35"/>
    <p:sldId id="290" r:id="rId36"/>
    <p:sldId id="298" r:id="rId37"/>
    <p:sldId id="291" r:id="rId38"/>
    <p:sldId id="292" r:id="rId39"/>
    <p:sldId id="293" r:id="rId40"/>
    <p:sldId id="299" r:id="rId41"/>
    <p:sldId id="300" r:id="rId42"/>
    <p:sldId id="301" r:id="rId43"/>
    <p:sldId id="303" r:id="rId44"/>
    <p:sldId id="304" r:id="rId45"/>
    <p:sldId id="305" r:id="rId46"/>
    <p:sldId id="306" r:id="rId47"/>
    <p:sldId id="307" r:id="rId48"/>
    <p:sldId id="308" r:id="rId49"/>
    <p:sldId id="309" r:id="rId50"/>
    <p:sldId id="310" r:id="rId51"/>
    <p:sldId id="311" r:id="rId52"/>
    <p:sldId id="325" r:id="rId53"/>
    <p:sldId id="326" r:id="rId54"/>
    <p:sldId id="312" r:id="rId55"/>
    <p:sldId id="318" r:id="rId56"/>
    <p:sldId id="321" r:id="rId57"/>
    <p:sldId id="322" r:id="rId58"/>
    <p:sldId id="323" r:id="rId59"/>
    <p:sldId id="324" r:id="rId60"/>
    <p:sldId id="320" r:id="rId61"/>
    <p:sldId id="358" r:id="rId62"/>
    <p:sldId id="313" r:id="rId63"/>
    <p:sldId id="314" r:id="rId64"/>
    <p:sldId id="315" r:id="rId65"/>
    <p:sldId id="316" r:id="rId66"/>
    <p:sldId id="327" r:id="rId67"/>
    <p:sldId id="328" r:id="rId68"/>
    <p:sldId id="329" r:id="rId69"/>
    <p:sldId id="330" r:id="rId70"/>
    <p:sldId id="331" r:id="rId71"/>
    <p:sldId id="332" r:id="rId72"/>
    <p:sldId id="333" r:id="rId73"/>
    <p:sldId id="334" r:id="rId74"/>
    <p:sldId id="335" r:id="rId75"/>
    <p:sldId id="336" r:id="rId76"/>
    <p:sldId id="340" r:id="rId77"/>
    <p:sldId id="337" r:id="rId78"/>
    <p:sldId id="338" r:id="rId79"/>
    <p:sldId id="339" r:id="rId80"/>
    <p:sldId id="341" r:id="rId81"/>
    <p:sldId id="342" r:id="rId82"/>
    <p:sldId id="343" r:id="rId83"/>
    <p:sldId id="345" r:id="rId84"/>
    <p:sldId id="346" r:id="rId85"/>
    <p:sldId id="347" r:id="rId86"/>
    <p:sldId id="348" r:id="rId87"/>
    <p:sldId id="350" r:id="rId88"/>
    <p:sldId id="357" r:id="rId89"/>
    <p:sldId id="353" r:id="rId90"/>
    <p:sldId id="405" r:id="rId91"/>
    <p:sldId id="360" r:id="rId92"/>
    <p:sldId id="406" r:id="rId93"/>
    <p:sldId id="363" r:id="rId94"/>
    <p:sldId id="364" r:id="rId95"/>
    <p:sldId id="367" r:id="rId96"/>
    <p:sldId id="366" r:id="rId97"/>
    <p:sldId id="368" r:id="rId98"/>
    <p:sldId id="369" r:id="rId99"/>
    <p:sldId id="370" r:id="rId100"/>
    <p:sldId id="371" r:id="rId101"/>
    <p:sldId id="372" r:id="rId102"/>
    <p:sldId id="373" r:id="rId103"/>
    <p:sldId id="374" r:id="rId104"/>
    <p:sldId id="375" r:id="rId105"/>
    <p:sldId id="376" r:id="rId106"/>
    <p:sldId id="377" r:id="rId107"/>
    <p:sldId id="378" r:id="rId108"/>
    <p:sldId id="379" r:id="rId109"/>
    <p:sldId id="381" r:id="rId110"/>
    <p:sldId id="383" r:id="rId111"/>
    <p:sldId id="384" r:id="rId112"/>
    <p:sldId id="385" r:id="rId113"/>
    <p:sldId id="386" r:id="rId114"/>
    <p:sldId id="387" r:id="rId115"/>
    <p:sldId id="388" r:id="rId116"/>
    <p:sldId id="389" r:id="rId117"/>
    <p:sldId id="390" r:id="rId118"/>
    <p:sldId id="392" r:id="rId119"/>
    <p:sldId id="391" r:id="rId120"/>
    <p:sldId id="393" r:id="rId121"/>
    <p:sldId id="394" r:id="rId122"/>
    <p:sldId id="395" r:id="rId123"/>
    <p:sldId id="396" r:id="rId124"/>
    <p:sldId id="397" r:id="rId125"/>
    <p:sldId id="398" r:id="rId126"/>
    <p:sldId id="399" r:id="rId127"/>
    <p:sldId id="400" r:id="rId128"/>
    <p:sldId id="401" r:id="rId129"/>
    <p:sldId id="402" r:id="rId130"/>
    <p:sldId id="403" r:id="rId131"/>
    <p:sldId id="404" r:id="rId1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591C1107-A031-45EC-8BC5-71419913DB0E}">
          <p14:sldIdLst>
            <p14:sldId id="256"/>
            <p14:sldId id="407"/>
            <p14:sldId id="257"/>
            <p14:sldId id="258"/>
            <p14:sldId id="259"/>
            <p14:sldId id="261"/>
            <p14:sldId id="262"/>
            <p14:sldId id="263"/>
            <p14:sldId id="264"/>
            <p14:sldId id="265"/>
            <p14:sldId id="268"/>
            <p14:sldId id="266"/>
            <p14:sldId id="267"/>
            <p14:sldId id="269"/>
            <p14:sldId id="272"/>
            <p14:sldId id="274"/>
            <p14:sldId id="294"/>
            <p14:sldId id="276"/>
            <p14:sldId id="277"/>
            <p14:sldId id="278"/>
            <p14:sldId id="279"/>
            <p14:sldId id="280"/>
            <p14:sldId id="295"/>
            <p14:sldId id="281"/>
            <p14:sldId id="282"/>
            <p14:sldId id="283"/>
            <p14:sldId id="284"/>
            <p14:sldId id="285"/>
            <p14:sldId id="296"/>
            <p14:sldId id="286"/>
            <p14:sldId id="287"/>
            <p14:sldId id="288"/>
            <p14:sldId id="289"/>
            <p14:sldId id="290"/>
            <p14:sldId id="298"/>
            <p14:sldId id="291"/>
            <p14:sldId id="292"/>
            <p14:sldId id="293"/>
            <p14:sldId id="299"/>
            <p14:sldId id="300"/>
            <p14:sldId id="301"/>
            <p14:sldId id="303"/>
            <p14:sldId id="304"/>
            <p14:sldId id="305"/>
            <p14:sldId id="306"/>
            <p14:sldId id="307"/>
            <p14:sldId id="308"/>
            <p14:sldId id="309"/>
            <p14:sldId id="310"/>
            <p14:sldId id="311"/>
            <p14:sldId id="325"/>
            <p14:sldId id="326"/>
            <p14:sldId id="312"/>
            <p14:sldId id="318"/>
            <p14:sldId id="321"/>
            <p14:sldId id="322"/>
            <p14:sldId id="323"/>
            <p14:sldId id="324"/>
            <p14:sldId id="320"/>
            <p14:sldId id="358"/>
            <p14:sldId id="313"/>
            <p14:sldId id="314"/>
            <p14:sldId id="315"/>
            <p14:sldId id="316"/>
            <p14:sldId id="327"/>
            <p14:sldId id="328"/>
            <p14:sldId id="329"/>
            <p14:sldId id="330"/>
            <p14:sldId id="331"/>
            <p14:sldId id="332"/>
            <p14:sldId id="333"/>
            <p14:sldId id="334"/>
            <p14:sldId id="335"/>
            <p14:sldId id="336"/>
            <p14:sldId id="340"/>
            <p14:sldId id="337"/>
            <p14:sldId id="338"/>
            <p14:sldId id="339"/>
            <p14:sldId id="341"/>
            <p14:sldId id="342"/>
            <p14:sldId id="343"/>
            <p14:sldId id="345"/>
            <p14:sldId id="346"/>
            <p14:sldId id="347"/>
            <p14:sldId id="348"/>
            <p14:sldId id="350"/>
            <p14:sldId id="357"/>
            <p14:sldId id="353"/>
            <p14:sldId id="405"/>
            <p14:sldId id="360"/>
            <p14:sldId id="406"/>
            <p14:sldId id="363"/>
            <p14:sldId id="364"/>
            <p14:sldId id="367"/>
            <p14:sldId id="366"/>
            <p14:sldId id="368"/>
            <p14:sldId id="369"/>
            <p14:sldId id="370"/>
            <p14:sldId id="371"/>
            <p14:sldId id="372"/>
            <p14:sldId id="373"/>
            <p14:sldId id="374"/>
            <p14:sldId id="375"/>
            <p14:sldId id="376"/>
            <p14:sldId id="377"/>
            <p14:sldId id="378"/>
            <p14:sldId id="379"/>
            <p14:sldId id="381"/>
            <p14:sldId id="383"/>
            <p14:sldId id="384"/>
            <p14:sldId id="385"/>
            <p14:sldId id="386"/>
            <p14:sldId id="387"/>
            <p14:sldId id="388"/>
            <p14:sldId id="389"/>
            <p14:sldId id="390"/>
            <p14:sldId id="392"/>
            <p14:sldId id="391"/>
            <p14:sldId id="393"/>
            <p14:sldId id="394"/>
            <p14:sldId id="395"/>
            <p14:sldId id="396"/>
            <p14:sldId id="397"/>
            <p14:sldId id="398"/>
            <p14:sldId id="399"/>
            <p14:sldId id="400"/>
            <p14:sldId id="401"/>
            <p14:sldId id="402"/>
            <p14:sldId id="403"/>
            <p14:sldId id="4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5E5E5"/>
    <a:srgbClr val="990000"/>
    <a:srgbClr val="3366CC"/>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5033" autoAdjust="0"/>
  </p:normalViewPr>
  <p:slideViewPr>
    <p:cSldViewPr snapToGrid="0">
      <p:cViewPr varScale="1">
        <p:scale>
          <a:sx n="82" d="100"/>
          <a:sy n="82" d="100"/>
        </p:scale>
        <p:origin x="7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46471-FB06-45CF-A1DA-B3DC1FF0A8B0}" type="datetimeFigureOut">
              <a:rPr lang="es-CO" smtClean="0"/>
              <a:t>3/03/2025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F9A30-FF7D-46E3-A670-13489520F043}" type="slidenum">
              <a:rPr lang="es-CO" smtClean="0"/>
              <a:t>‹Nº›</a:t>
            </a:fld>
            <a:endParaRPr lang="es-CO"/>
          </a:p>
        </p:txBody>
      </p:sp>
    </p:spTree>
    <p:extLst>
      <p:ext uri="{BB962C8B-B14F-4D97-AF65-F5344CB8AC3E}">
        <p14:creationId xmlns:p14="http://schemas.microsoft.com/office/powerpoint/2010/main" val="3166098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B6914F9-84C0-46F3-8A1E-508619C8B22D}" type="datetime1">
              <a:rPr lang="es-CO" smtClean="0"/>
              <a:t>3/03/2025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5346379-99B8-4D47-8EAF-938C34B28DAA}" type="slidenum">
              <a:rPr lang="es-CO" smtClean="0"/>
              <a:t>‹Nº›</a:t>
            </a:fld>
            <a:endParaRPr lang="es-CO"/>
          </a:p>
        </p:txBody>
      </p:sp>
    </p:spTree>
    <p:extLst>
      <p:ext uri="{BB962C8B-B14F-4D97-AF65-F5344CB8AC3E}">
        <p14:creationId xmlns:p14="http://schemas.microsoft.com/office/powerpoint/2010/main" val="346780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D22078E-08BD-4B0E-B4AE-A56B0238B621}" type="datetime1">
              <a:rPr lang="es-CO" smtClean="0"/>
              <a:t>3/03/2025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5346379-99B8-4D47-8EAF-938C34B28DAA}" type="slidenum">
              <a:rPr lang="es-CO" smtClean="0"/>
              <a:t>‹Nº›</a:t>
            </a:fld>
            <a:endParaRPr lang="es-CO"/>
          </a:p>
        </p:txBody>
      </p:sp>
    </p:spTree>
    <p:extLst>
      <p:ext uri="{BB962C8B-B14F-4D97-AF65-F5344CB8AC3E}">
        <p14:creationId xmlns:p14="http://schemas.microsoft.com/office/powerpoint/2010/main" val="186396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4262E87-6F3A-4B4F-A41B-6CDC80FC61F8}" type="datetime1">
              <a:rPr lang="es-CO" smtClean="0"/>
              <a:t>3/03/2025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5346379-99B8-4D47-8EAF-938C34B28DAA}" type="slidenum">
              <a:rPr lang="es-CO" smtClean="0"/>
              <a:t>‹Nº›</a:t>
            </a:fld>
            <a:endParaRPr lang="es-CO"/>
          </a:p>
        </p:txBody>
      </p:sp>
    </p:spTree>
    <p:extLst>
      <p:ext uri="{BB962C8B-B14F-4D97-AF65-F5344CB8AC3E}">
        <p14:creationId xmlns:p14="http://schemas.microsoft.com/office/powerpoint/2010/main" val="4275998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8ACA029-D160-4EDD-A98E-4954EF80A9B3}" type="datetime1">
              <a:rPr lang="es-CO" smtClean="0"/>
              <a:t>3/03/2025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5346379-99B8-4D47-8EAF-938C34B28DAA}" type="slidenum">
              <a:rPr lang="es-CO" smtClean="0"/>
              <a:t>‹Nº›</a:t>
            </a:fld>
            <a:endParaRPr lang="es-CO"/>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9680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D023F0F-BD20-4A4F-9E1C-3A5B3F49C513}" type="datetime1">
              <a:rPr lang="es-CO" smtClean="0"/>
              <a:t>3/03/2025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5346379-99B8-4D47-8EAF-938C34B28DAA}" type="slidenum">
              <a:rPr lang="es-CO" smtClean="0"/>
              <a:t>‹Nº›</a:t>
            </a:fld>
            <a:endParaRPr lang="es-CO"/>
          </a:p>
        </p:txBody>
      </p:sp>
    </p:spTree>
    <p:extLst>
      <p:ext uri="{BB962C8B-B14F-4D97-AF65-F5344CB8AC3E}">
        <p14:creationId xmlns:p14="http://schemas.microsoft.com/office/powerpoint/2010/main" val="2772757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C073CF7C-006E-49E5-AFB7-7D1D37D846E2}" type="datetime1">
              <a:rPr lang="es-CO" smtClean="0"/>
              <a:t>3/03/2025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B5346379-99B8-4D47-8EAF-938C34B28DAA}" type="slidenum">
              <a:rPr lang="es-CO" smtClean="0"/>
              <a:t>‹Nº›</a:t>
            </a:fld>
            <a:endParaRPr lang="es-CO"/>
          </a:p>
        </p:txBody>
      </p:sp>
    </p:spTree>
    <p:extLst>
      <p:ext uri="{BB962C8B-B14F-4D97-AF65-F5344CB8AC3E}">
        <p14:creationId xmlns:p14="http://schemas.microsoft.com/office/powerpoint/2010/main" val="355305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8D69058-3E73-42D4-9DC8-A6E70C461B00}" type="datetime1">
              <a:rPr lang="es-CO" smtClean="0"/>
              <a:t>3/03/2025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B5346379-99B8-4D47-8EAF-938C34B28DAA}" type="slidenum">
              <a:rPr lang="es-CO" smtClean="0"/>
              <a:t>‹Nº›</a:t>
            </a:fld>
            <a:endParaRPr lang="es-CO"/>
          </a:p>
        </p:txBody>
      </p:sp>
    </p:spTree>
    <p:extLst>
      <p:ext uri="{BB962C8B-B14F-4D97-AF65-F5344CB8AC3E}">
        <p14:creationId xmlns:p14="http://schemas.microsoft.com/office/powerpoint/2010/main" val="1727900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5BA6F4A-C7DC-4875-9CC7-98DA6335192C}" type="datetime1">
              <a:rPr lang="es-CO" smtClean="0"/>
              <a:t>3/03/2025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5346379-99B8-4D47-8EAF-938C34B28DAA}" type="slidenum">
              <a:rPr lang="es-CO" smtClean="0"/>
              <a:t>‹Nº›</a:t>
            </a:fld>
            <a:endParaRPr lang="es-CO"/>
          </a:p>
        </p:txBody>
      </p:sp>
    </p:spTree>
    <p:extLst>
      <p:ext uri="{BB962C8B-B14F-4D97-AF65-F5344CB8AC3E}">
        <p14:creationId xmlns:p14="http://schemas.microsoft.com/office/powerpoint/2010/main" val="598112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A3F0CF-371E-4D3D-BDF1-0B068501A6FD}" type="datetime1">
              <a:rPr lang="es-CO" smtClean="0"/>
              <a:t>3/03/2025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5346379-99B8-4D47-8EAF-938C34B28DAA}" type="slidenum">
              <a:rPr lang="es-CO" smtClean="0"/>
              <a:t>‹Nº›</a:t>
            </a:fld>
            <a:endParaRPr lang="es-CO"/>
          </a:p>
        </p:txBody>
      </p:sp>
    </p:spTree>
    <p:extLst>
      <p:ext uri="{BB962C8B-B14F-4D97-AF65-F5344CB8AC3E}">
        <p14:creationId xmlns:p14="http://schemas.microsoft.com/office/powerpoint/2010/main" val="3435102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04F6F45B-B49E-460E-B2E0-079D9FFB0F28}" type="datetime1">
              <a:rPr lang="es-CO" smtClean="0"/>
              <a:t>3/03/2025</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FD144F7E-B425-43FE-8804-9A12CF51EED9}" type="slidenum">
              <a:rPr lang="es-CO" smtClean="0"/>
              <a:t>‹Nº›</a:t>
            </a:fld>
            <a:endParaRPr lang="es-CO" dirty="0"/>
          </a:p>
        </p:txBody>
      </p:sp>
    </p:spTree>
    <p:extLst>
      <p:ext uri="{BB962C8B-B14F-4D97-AF65-F5344CB8AC3E}">
        <p14:creationId xmlns:p14="http://schemas.microsoft.com/office/powerpoint/2010/main" val="3767059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1E6D08FE-ED74-4E7F-AF91-45541D130250}" type="datetime1">
              <a:rPr lang="es-CO" smtClean="0"/>
              <a:t>3/03/2025</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FD144F7E-B425-43FE-8804-9A12CF51EED9}" type="slidenum">
              <a:rPr lang="es-CO" smtClean="0"/>
              <a:t>‹Nº›</a:t>
            </a:fld>
            <a:endParaRPr lang="es-CO" dirty="0"/>
          </a:p>
        </p:txBody>
      </p:sp>
    </p:spTree>
    <p:extLst>
      <p:ext uri="{BB962C8B-B14F-4D97-AF65-F5344CB8AC3E}">
        <p14:creationId xmlns:p14="http://schemas.microsoft.com/office/powerpoint/2010/main" val="351896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0984AB-31EB-440D-912D-C94B76EFBF27}" type="datetime1">
              <a:rPr lang="es-CO" smtClean="0"/>
              <a:t>3/03/2025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5346379-99B8-4D47-8EAF-938C34B28DAA}" type="slidenum">
              <a:rPr lang="es-CO" smtClean="0"/>
              <a:t>‹Nº›</a:t>
            </a:fld>
            <a:endParaRPr lang="es-CO"/>
          </a:p>
        </p:txBody>
      </p:sp>
    </p:spTree>
    <p:extLst>
      <p:ext uri="{BB962C8B-B14F-4D97-AF65-F5344CB8AC3E}">
        <p14:creationId xmlns:p14="http://schemas.microsoft.com/office/powerpoint/2010/main" val="1137001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BEA7A6F-5FF3-4AB3-8E66-B289B1B127E7}" type="datetime1">
              <a:rPr lang="es-CO" smtClean="0"/>
              <a:t>3/03/2025</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FD144F7E-B425-43FE-8804-9A12CF51EED9}" type="slidenum">
              <a:rPr lang="es-CO" smtClean="0"/>
              <a:t>‹Nº›</a:t>
            </a:fld>
            <a:endParaRPr lang="es-CO" dirty="0"/>
          </a:p>
        </p:txBody>
      </p:sp>
    </p:spTree>
    <p:extLst>
      <p:ext uri="{BB962C8B-B14F-4D97-AF65-F5344CB8AC3E}">
        <p14:creationId xmlns:p14="http://schemas.microsoft.com/office/powerpoint/2010/main" val="2166008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25867AD5-9645-4E43-91F2-8BEE876874F7}" type="datetime1">
              <a:rPr lang="es-CO" smtClean="0"/>
              <a:t>3/03/2025</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FD144F7E-B425-43FE-8804-9A12CF51EED9}" type="slidenum">
              <a:rPr lang="es-CO" smtClean="0"/>
              <a:t>‹Nº›</a:t>
            </a:fld>
            <a:endParaRPr lang="es-CO" dirty="0"/>
          </a:p>
        </p:txBody>
      </p:sp>
    </p:spTree>
    <p:extLst>
      <p:ext uri="{BB962C8B-B14F-4D97-AF65-F5344CB8AC3E}">
        <p14:creationId xmlns:p14="http://schemas.microsoft.com/office/powerpoint/2010/main" val="796477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C1E576CC-BF18-4B1F-932E-0F6AF8162BEC}" type="datetime1">
              <a:rPr lang="es-CO" smtClean="0"/>
              <a:t>3/03/2025</a:t>
            </a:fld>
            <a:endParaRPr lang="es-CO" dirty="0"/>
          </a:p>
        </p:txBody>
      </p:sp>
      <p:sp>
        <p:nvSpPr>
          <p:cNvPr id="8" name="Marcador de pie de página 7"/>
          <p:cNvSpPr>
            <a:spLocks noGrp="1"/>
          </p:cNvSpPr>
          <p:nvPr>
            <p:ph type="ftr" sz="quarter" idx="11"/>
          </p:nvPr>
        </p:nvSpPr>
        <p:spPr/>
        <p:txBody>
          <a:bodyPr/>
          <a:lstStyle/>
          <a:p>
            <a:endParaRPr lang="es-CO" dirty="0"/>
          </a:p>
        </p:txBody>
      </p:sp>
      <p:sp>
        <p:nvSpPr>
          <p:cNvPr id="9" name="Marcador de número de diapositiva 8"/>
          <p:cNvSpPr>
            <a:spLocks noGrp="1"/>
          </p:cNvSpPr>
          <p:nvPr>
            <p:ph type="sldNum" sz="quarter" idx="12"/>
          </p:nvPr>
        </p:nvSpPr>
        <p:spPr/>
        <p:txBody>
          <a:bodyPr/>
          <a:lstStyle/>
          <a:p>
            <a:fld id="{FD144F7E-B425-43FE-8804-9A12CF51EED9}" type="slidenum">
              <a:rPr lang="es-CO" smtClean="0"/>
              <a:t>‹Nº›</a:t>
            </a:fld>
            <a:endParaRPr lang="es-CO" dirty="0"/>
          </a:p>
        </p:txBody>
      </p:sp>
    </p:spTree>
    <p:extLst>
      <p:ext uri="{BB962C8B-B14F-4D97-AF65-F5344CB8AC3E}">
        <p14:creationId xmlns:p14="http://schemas.microsoft.com/office/powerpoint/2010/main" val="3852380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740027F1-4CCE-468F-AF3B-98205A91CB6F}" type="datetime1">
              <a:rPr lang="es-CO" smtClean="0"/>
              <a:t>3/03/2025</a:t>
            </a:fld>
            <a:endParaRPr lang="es-CO" dirty="0"/>
          </a:p>
        </p:txBody>
      </p:sp>
      <p:sp>
        <p:nvSpPr>
          <p:cNvPr id="4" name="Marcador de pie de página 3"/>
          <p:cNvSpPr>
            <a:spLocks noGrp="1"/>
          </p:cNvSpPr>
          <p:nvPr>
            <p:ph type="ftr" sz="quarter" idx="11"/>
          </p:nvPr>
        </p:nvSpPr>
        <p:spPr/>
        <p:txBody>
          <a:bodyPr/>
          <a:lstStyle/>
          <a:p>
            <a:endParaRPr lang="es-CO" dirty="0"/>
          </a:p>
        </p:txBody>
      </p:sp>
      <p:sp>
        <p:nvSpPr>
          <p:cNvPr id="5" name="Marcador de número de diapositiva 4"/>
          <p:cNvSpPr>
            <a:spLocks noGrp="1"/>
          </p:cNvSpPr>
          <p:nvPr>
            <p:ph type="sldNum" sz="quarter" idx="12"/>
          </p:nvPr>
        </p:nvSpPr>
        <p:spPr/>
        <p:txBody>
          <a:bodyPr/>
          <a:lstStyle/>
          <a:p>
            <a:fld id="{FD144F7E-B425-43FE-8804-9A12CF51EED9}" type="slidenum">
              <a:rPr lang="es-CO" smtClean="0"/>
              <a:t>‹Nº›</a:t>
            </a:fld>
            <a:endParaRPr lang="es-CO" dirty="0"/>
          </a:p>
        </p:txBody>
      </p:sp>
    </p:spTree>
    <p:extLst>
      <p:ext uri="{BB962C8B-B14F-4D97-AF65-F5344CB8AC3E}">
        <p14:creationId xmlns:p14="http://schemas.microsoft.com/office/powerpoint/2010/main" val="1251279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E8FD2EB-0B1F-42CA-8EDF-29EF15EC19C1}" type="datetime1">
              <a:rPr lang="es-CO" smtClean="0"/>
              <a:t>3/03/2025</a:t>
            </a:fld>
            <a:endParaRPr lang="es-CO" dirty="0"/>
          </a:p>
        </p:txBody>
      </p:sp>
      <p:sp>
        <p:nvSpPr>
          <p:cNvPr id="3" name="Marcador de pie de página 2"/>
          <p:cNvSpPr>
            <a:spLocks noGrp="1"/>
          </p:cNvSpPr>
          <p:nvPr>
            <p:ph type="ftr" sz="quarter" idx="11"/>
          </p:nvPr>
        </p:nvSpPr>
        <p:spPr/>
        <p:txBody>
          <a:bodyPr/>
          <a:lstStyle/>
          <a:p>
            <a:endParaRPr lang="es-CO" dirty="0"/>
          </a:p>
        </p:txBody>
      </p:sp>
      <p:sp>
        <p:nvSpPr>
          <p:cNvPr id="4" name="Marcador de número de diapositiva 3"/>
          <p:cNvSpPr>
            <a:spLocks noGrp="1"/>
          </p:cNvSpPr>
          <p:nvPr>
            <p:ph type="sldNum" sz="quarter" idx="12"/>
          </p:nvPr>
        </p:nvSpPr>
        <p:spPr/>
        <p:txBody>
          <a:bodyPr/>
          <a:lstStyle/>
          <a:p>
            <a:fld id="{FD144F7E-B425-43FE-8804-9A12CF51EED9}" type="slidenum">
              <a:rPr lang="es-CO" smtClean="0"/>
              <a:t>‹Nº›</a:t>
            </a:fld>
            <a:endParaRPr lang="es-CO" dirty="0"/>
          </a:p>
        </p:txBody>
      </p:sp>
    </p:spTree>
    <p:extLst>
      <p:ext uri="{BB962C8B-B14F-4D97-AF65-F5344CB8AC3E}">
        <p14:creationId xmlns:p14="http://schemas.microsoft.com/office/powerpoint/2010/main" val="4041595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287992E-4FB0-44F4-A8D3-9062D6943A5B}" type="datetime1">
              <a:rPr lang="es-CO" smtClean="0"/>
              <a:t>3/03/2025</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FD144F7E-B425-43FE-8804-9A12CF51EED9}" type="slidenum">
              <a:rPr lang="es-CO" smtClean="0"/>
              <a:t>‹Nº›</a:t>
            </a:fld>
            <a:endParaRPr lang="es-CO" dirty="0"/>
          </a:p>
        </p:txBody>
      </p:sp>
    </p:spTree>
    <p:extLst>
      <p:ext uri="{BB962C8B-B14F-4D97-AF65-F5344CB8AC3E}">
        <p14:creationId xmlns:p14="http://schemas.microsoft.com/office/powerpoint/2010/main" val="3170362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5CA277E-D663-43CE-A4E4-478811F56AB0}" type="datetime1">
              <a:rPr lang="es-CO" smtClean="0"/>
              <a:t>3/03/2025</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FD144F7E-B425-43FE-8804-9A12CF51EED9}" type="slidenum">
              <a:rPr lang="es-CO" smtClean="0"/>
              <a:t>‹Nº›</a:t>
            </a:fld>
            <a:endParaRPr lang="es-CO" dirty="0"/>
          </a:p>
        </p:txBody>
      </p:sp>
    </p:spTree>
    <p:extLst>
      <p:ext uri="{BB962C8B-B14F-4D97-AF65-F5344CB8AC3E}">
        <p14:creationId xmlns:p14="http://schemas.microsoft.com/office/powerpoint/2010/main" val="261534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C14B3D8C-934E-4345-8091-6E227ED010D9}" type="datetime1">
              <a:rPr lang="es-CO" smtClean="0"/>
              <a:t>3/03/2025</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FD144F7E-B425-43FE-8804-9A12CF51EED9}" type="slidenum">
              <a:rPr lang="es-CO" smtClean="0"/>
              <a:t>‹Nº›</a:t>
            </a:fld>
            <a:endParaRPr lang="es-CO" dirty="0"/>
          </a:p>
        </p:txBody>
      </p:sp>
    </p:spTree>
    <p:extLst>
      <p:ext uri="{BB962C8B-B14F-4D97-AF65-F5344CB8AC3E}">
        <p14:creationId xmlns:p14="http://schemas.microsoft.com/office/powerpoint/2010/main" val="2346303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C21E406-B183-4718-B932-3C2F9DC0FE52}" type="datetime1">
              <a:rPr lang="es-CO" smtClean="0"/>
              <a:t>3/03/2025</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FD144F7E-B425-43FE-8804-9A12CF51EED9}" type="slidenum">
              <a:rPr lang="es-CO" smtClean="0"/>
              <a:t>‹Nº›</a:t>
            </a:fld>
            <a:endParaRPr lang="es-CO" dirty="0"/>
          </a:p>
        </p:txBody>
      </p:sp>
    </p:spTree>
    <p:extLst>
      <p:ext uri="{BB962C8B-B14F-4D97-AF65-F5344CB8AC3E}">
        <p14:creationId xmlns:p14="http://schemas.microsoft.com/office/powerpoint/2010/main" val="45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780C065-857E-49CE-BCA3-8DB7FE0B5350}" type="datetime1">
              <a:rPr lang="es-CO" smtClean="0"/>
              <a:t>3/03/2025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5346379-99B8-4D47-8EAF-938C34B28DAA}" type="slidenum">
              <a:rPr lang="es-CO" smtClean="0"/>
              <a:t>‹Nº›</a:t>
            </a:fld>
            <a:endParaRPr lang="es-CO"/>
          </a:p>
        </p:txBody>
      </p:sp>
    </p:spTree>
    <p:extLst>
      <p:ext uri="{BB962C8B-B14F-4D97-AF65-F5344CB8AC3E}">
        <p14:creationId xmlns:p14="http://schemas.microsoft.com/office/powerpoint/2010/main" val="344097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C696536-68D7-4586-B0A7-C67F2B3A1208}" type="datetime1">
              <a:rPr lang="es-CO" smtClean="0"/>
              <a:t>3/03/2025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5346379-99B8-4D47-8EAF-938C34B28DAA}" type="slidenum">
              <a:rPr lang="es-CO" smtClean="0"/>
              <a:t>‹Nº›</a:t>
            </a:fld>
            <a:endParaRPr lang="es-CO"/>
          </a:p>
        </p:txBody>
      </p:sp>
    </p:spTree>
    <p:extLst>
      <p:ext uri="{BB962C8B-B14F-4D97-AF65-F5344CB8AC3E}">
        <p14:creationId xmlns:p14="http://schemas.microsoft.com/office/powerpoint/2010/main" val="411671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3A869A5-AF3C-4424-9A83-7F49C2F731C1}" type="datetime1">
              <a:rPr lang="es-CO" smtClean="0"/>
              <a:t>3/03/2025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B5346379-99B8-4D47-8EAF-938C34B28DAA}" type="slidenum">
              <a:rPr lang="es-CO" smtClean="0"/>
              <a:t>‹Nº›</a:t>
            </a:fld>
            <a:endParaRPr lang="es-CO"/>
          </a:p>
        </p:txBody>
      </p:sp>
    </p:spTree>
    <p:extLst>
      <p:ext uri="{BB962C8B-B14F-4D97-AF65-F5344CB8AC3E}">
        <p14:creationId xmlns:p14="http://schemas.microsoft.com/office/powerpoint/2010/main" val="344833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92F16AB-8B2F-4D74-9842-FA6A8BDC1CAB}" type="datetime1">
              <a:rPr lang="es-CO" smtClean="0"/>
              <a:t>3/03/2025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B5346379-99B8-4D47-8EAF-938C34B28DAA}" type="slidenum">
              <a:rPr lang="es-CO" smtClean="0"/>
              <a:t>‹Nº›</a:t>
            </a:fld>
            <a:endParaRPr lang="es-CO"/>
          </a:p>
        </p:txBody>
      </p:sp>
    </p:spTree>
    <p:extLst>
      <p:ext uri="{BB962C8B-B14F-4D97-AF65-F5344CB8AC3E}">
        <p14:creationId xmlns:p14="http://schemas.microsoft.com/office/powerpoint/2010/main" val="55904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0338AA9-4292-4984-87C9-21254B868681}" type="datetime1">
              <a:rPr lang="es-CO" smtClean="0"/>
              <a:t>3/03/2025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B5346379-99B8-4D47-8EAF-938C34B28DAA}" type="slidenum">
              <a:rPr lang="es-CO" smtClean="0"/>
              <a:t>‹Nº›</a:t>
            </a:fld>
            <a:endParaRPr lang="es-CO"/>
          </a:p>
        </p:txBody>
      </p:sp>
    </p:spTree>
    <p:extLst>
      <p:ext uri="{BB962C8B-B14F-4D97-AF65-F5344CB8AC3E}">
        <p14:creationId xmlns:p14="http://schemas.microsoft.com/office/powerpoint/2010/main" val="329218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688FF3-2F98-4E8B-A66F-007648867B84}" type="datetime1">
              <a:rPr lang="es-CO" smtClean="0"/>
              <a:t>3/03/2025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5346379-99B8-4D47-8EAF-938C34B28DAA}" type="slidenum">
              <a:rPr lang="es-CO" smtClean="0"/>
              <a:t>‹Nº›</a:t>
            </a:fld>
            <a:endParaRPr lang="es-CO"/>
          </a:p>
        </p:txBody>
      </p:sp>
    </p:spTree>
    <p:extLst>
      <p:ext uri="{BB962C8B-B14F-4D97-AF65-F5344CB8AC3E}">
        <p14:creationId xmlns:p14="http://schemas.microsoft.com/office/powerpoint/2010/main" val="65675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BDF2422-6710-4B08-AA6F-19F01B623F94}" type="datetime1">
              <a:rPr lang="es-CO" smtClean="0"/>
              <a:t>3/03/2025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5346379-99B8-4D47-8EAF-938C34B28DAA}" type="slidenum">
              <a:rPr lang="es-CO" smtClean="0"/>
              <a:t>‹Nº›</a:t>
            </a:fld>
            <a:endParaRPr lang="es-CO"/>
          </a:p>
        </p:txBody>
      </p:sp>
    </p:spTree>
    <p:extLst>
      <p:ext uri="{BB962C8B-B14F-4D97-AF65-F5344CB8AC3E}">
        <p14:creationId xmlns:p14="http://schemas.microsoft.com/office/powerpoint/2010/main" val="2327871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40D165E-1381-4F1E-BA46-041CA7F19470}" type="datetime1">
              <a:rPr lang="es-CO" smtClean="0"/>
              <a:t>3/03/2025</a:t>
            </a:fld>
            <a:endParaRPr lang="es-CO"/>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CO"/>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5346379-99B8-4D47-8EAF-938C34B28DAA}" type="slidenum">
              <a:rPr lang="es-CO" smtClean="0"/>
              <a:t>‹Nº›</a:t>
            </a:fld>
            <a:endParaRPr lang="es-CO"/>
          </a:p>
        </p:txBody>
      </p:sp>
    </p:spTree>
    <p:extLst>
      <p:ext uri="{BB962C8B-B14F-4D97-AF65-F5344CB8AC3E}">
        <p14:creationId xmlns:p14="http://schemas.microsoft.com/office/powerpoint/2010/main" val="112684067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D3207-EA88-43FC-AD72-61129CA82D03}" type="datetime1">
              <a:rPr lang="es-CO" smtClean="0"/>
              <a:t>3/03/2025</a:t>
            </a:fld>
            <a:endParaRPr lang="es-CO"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44F7E-B425-43FE-8804-9A12CF51EED9}" type="slidenum">
              <a:rPr lang="es-CO" smtClean="0"/>
              <a:t>‹Nº›</a:t>
            </a:fld>
            <a:endParaRPr lang="es-CO" dirty="0"/>
          </a:p>
        </p:txBody>
      </p:sp>
    </p:spTree>
    <p:extLst>
      <p:ext uri="{BB962C8B-B14F-4D97-AF65-F5344CB8AC3E}">
        <p14:creationId xmlns:p14="http://schemas.microsoft.com/office/powerpoint/2010/main" val="416120818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0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1.svg"/><Relationship Id="rId2" Type="http://schemas.openxmlformats.org/officeDocument/2006/relationships/image" Target="../media/image26.png"/><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29.png"/><Relationship Id="rId4" Type="http://schemas.openxmlformats.org/officeDocument/2006/relationships/image" Target="../media/image28.png"/></Relationships>
</file>

<file path=ppt/slides/_rels/slide10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3" Type="http://schemas.openxmlformats.org/officeDocument/2006/relationships/hyperlink" Target="https://www.monograf&#237;as.com/" TargetMode="External"/><Relationship Id="rId18" Type="http://schemas.openxmlformats.org/officeDocument/2006/relationships/hyperlink" Target="https://www.consumer.es/" TargetMode="External"/><Relationship Id="rId26" Type="http://schemas.openxmlformats.org/officeDocument/2006/relationships/hyperlink" Target="https://www.peoplefirts.blog/" TargetMode="External"/><Relationship Id="rId21" Type="http://schemas.openxmlformats.org/officeDocument/2006/relationships/hyperlink" Target="https://www.youtube.com/watch?v=7UHm28b7jmg" TargetMode="External"/><Relationship Id="rId34" Type="http://schemas.openxmlformats.org/officeDocument/2006/relationships/hyperlink" Target="https://www.churchofjesuschrist.0rg/" TargetMode="External"/><Relationship Id="rId7" Type="http://schemas.openxmlformats.org/officeDocument/2006/relationships/hyperlink" Target="https://kidsintransitiontoschool.org/6-juegos-divertidos-para-ensenar-la-escucha-activa/" TargetMode="External"/><Relationship Id="rId12" Type="http://schemas.openxmlformats.org/officeDocument/2006/relationships/hyperlink" Target="https://www.youtube.com/watch?v=jvf36fkkbri" TargetMode="External"/><Relationship Id="rId17" Type="http://schemas.openxmlformats.org/officeDocument/2006/relationships/hyperlink" Target="https://www.cuentosinfantiles/" TargetMode="External"/><Relationship Id="rId25" Type="http://schemas.openxmlformats.org/officeDocument/2006/relationships/hyperlink" Target="https://blog.oxfamintermon.org/" TargetMode="External"/><Relationship Id="rId33" Type="http://schemas.openxmlformats.org/officeDocument/2006/relationships/hyperlink" Target="https://www.educamosenfamilia.com/" TargetMode="External"/><Relationship Id="rId2" Type="http://schemas.openxmlformats.org/officeDocument/2006/relationships/hyperlink" Target="https://www.youtube.com/watch?v=nxvlt_haeyo" TargetMode="External"/><Relationship Id="rId16" Type="http://schemas.openxmlformats.org/officeDocument/2006/relationships/hyperlink" Target="https://www.youtube.com/watch?v=c4d32kcccxs" TargetMode="External"/><Relationship Id="rId20" Type="http://schemas.openxmlformats.org/officeDocument/2006/relationships/hyperlink" Target="https://www.youtube.com/watch?v=nhwusxlaasg" TargetMode="External"/><Relationship Id="rId29" Type="http://schemas.openxmlformats.org/officeDocument/2006/relationships/hyperlink" Target="https://dialnet.uniroja.es/" TargetMode="External"/><Relationship Id="rId1" Type="http://schemas.openxmlformats.org/officeDocument/2006/relationships/slideLayout" Target="../slideLayouts/slideLayout7.xml"/><Relationship Id="rId6" Type="http://schemas.openxmlformats.org/officeDocument/2006/relationships/hyperlink" Target="https://www.youtube.com/watch?v=zzv5i-mjytc" TargetMode="External"/><Relationship Id="rId11" Type="http://schemas.openxmlformats.org/officeDocument/2006/relationships/hyperlink" Target="https://www.youtube.com/watch?v=c6j0yd-7ugw" TargetMode="External"/><Relationship Id="rId24" Type="http://schemas.openxmlformats.org/officeDocument/2006/relationships/hyperlink" Target="https://saposyprincesas.elmundo.es/" TargetMode="External"/><Relationship Id="rId32" Type="http://schemas.openxmlformats.org/officeDocument/2006/relationships/hyperlink" Target="http://www.parabebes.com/" TargetMode="External"/><Relationship Id="rId37" Type="http://schemas.openxmlformats.org/officeDocument/2006/relationships/hyperlink" Target="http://elarcadelosni&#241;os.cl/" TargetMode="External"/><Relationship Id="rId5" Type="http://schemas.openxmlformats.org/officeDocument/2006/relationships/hyperlink" Target="https://www.youtube.com/watch?v=6p0zubnzfqe" TargetMode="External"/><Relationship Id="rId15" Type="http://schemas.openxmlformats.org/officeDocument/2006/relationships/hyperlink" Target="https://www.familiaysalud.es/" TargetMode="External"/><Relationship Id="rId23" Type="http://schemas.openxmlformats.org/officeDocument/2006/relationships/hyperlink" Target="http://cuentoscortos.com/" TargetMode="External"/><Relationship Id="rId28" Type="http://schemas.openxmlformats.org/officeDocument/2006/relationships/hyperlink" Target="https://preply.com/" TargetMode="External"/><Relationship Id="rId36" Type="http://schemas.openxmlformats.org/officeDocument/2006/relationships/hyperlink" Target="https://www.youtube.com/" TargetMode="External"/><Relationship Id="rId10" Type="http://schemas.openxmlformats.org/officeDocument/2006/relationships/hyperlink" Target="https://www.youtube.com/watch?v=xoqyigslobo" TargetMode="External"/><Relationship Id="rId19" Type="http://schemas.openxmlformats.org/officeDocument/2006/relationships/hyperlink" Target="https://www.youtube.com/watch?v=tKTnfPV_rV0" TargetMode="External"/><Relationship Id="rId31" Type="http://schemas.openxmlformats.org/officeDocument/2006/relationships/hyperlink" Target="https://biblioteca.itson.mx/" TargetMode="External"/><Relationship Id="rId4" Type="http://schemas.openxmlformats.org/officeDocument/2006/relationships/hyperlink" Target="https://www.youtube.com/watch?v=lvm0qaasj6y" TargetMode="External"/><Relationship Id="rId9" Type="http://schemas.openxmlformats.org/officeDocument/2006/relationships/hyperlink" Target="http://eres/" TargetMode="External"/><Relationship Id="rId14" Type="http://schemas.openxmlformats.org/officeDocument/2006/relationships/hyperlink" Target="https://psycatgames.com/" TargetMode="External"/><Relationship Id="rId22" Type="http://schemas.openxmlformats.org/officeDocument/2006/relationships/hyperlink" Target="https://www.youtube.com/watch?v=s0-NsPMc5mU" TargetMode="External"/><Relationship Id="rId27" Type="http://schemas.openxmlformats.org/officeDocument/2006/relationships/hyperlink" Target="https://guiainfantil.com/" TargetMode="External"/><Relationship Id="rId30" Type="http://schemas.openxmlformats.org/officeDocument/2006/relationships/hyperlink" Target="https://www.academcia.org/" TargetMode="External"/><Relationship Id="rId35" Type="http://schemas.openxmlformats.org/officeDocument/2006/relationships/hyperlink" Target="https://www.guiainfantil.com/" TargetMode="External"/><Relationship Id="rId8" Type="http://schemas.openxmlformats.org/officeDocument/2006/relationships/hyperlink" Target="https://www.youtube.com/watch?v=caxkb3yx4z8" TargetMode="External"/><Relationship Id="rId3" Type="http://schemas.openxmlformats.org/officeDocument/2006/relationships/hyperlink" Target="https://www.youtube.com/watch?v=ktynt4vwfyk" TargetMode="External"/></Relationships>
</file>

<file path=ppt/slides/_rels/slide129.xml.rels><?xml version="1.0" encoding="UTF-8" standalone="yes"?>
<Relationships xmlns="http://schemas.openxmlformats.org/package/2006/relationships"><Relationship Id="rId8" Type="http://schemas.openxmlformats.org/officeDocument/2006/relationships/hyperlink" Target="https://youtube/oiVQ10qtFBs" TargetMode="External"/><Relationship Id="rId13" Type="http://schemas.openxmlformats.org/officeDocument/2006/relationships/hyperlink" Target="https://thegeniusofplay.org/" TargetMode="External"/><Relationship Id="rId3" Type="http://schemas.openxmlformats.org/officeDocument/2006/relationships/hyperlink" Target="https://www.educamosenfamilia.com/" TargetMode="External"/><Relationship Id="rId7" Type="http://schemas.openxmlformats.org/officeDocument/2006/relationships/hyperlink" Target="https://www.soymundo.com/" TargetMode="External"/><Relationship Id="rId12" Type="http://schemas.openxmlformats.org/officeDocument/2006/relationships/hyperlink" Target="https://wwwstudocu.com/" TargetMode="External"/><Relationship Id="rId2" Type="http://schemas.openxmlformats.org/officeDocument/2006/relationships/hyperlink" Target="https://es.liveworkssheet.com/" TargetMode="External"/><Relationship Id="rId1" Type="http://schemas.openxmlformats.org/officeDocument/2006/relationships/slideLayout" Target="../slideLayouts/slideLayout7.xml"/><Relationship Id="rId6" Type="http://schemas.openxmlformats.org/officeDocument/2006/relationships/hyperlink" Target="https://gu&#237;ainfantil.com/" TargetMode="External"/><Relationship Id="rId11" Type="http://schemas.openxmlformats.org/officeDocument/2006/relationships/hyperlink" Target="https://es.wikipedia.org/" TargetMode="External"/><Relationship Id="rId5" Type="http://schemas.openxmlformats.org/officeDocument/2006/relationships/hyperlink" Target="https://www.youtube.com/" TargetMode="External"/><Relationship Id="rId15" Type="http://schemas.openxmlformats.org/officeDocument/2006/relationships/hyperlink" Target="https://eacnur.org/" TargetMode="External"/><Relationship Id="rId10" Type="http://schemas.openxmlformats.org/officeDocument/2006/relationships/hyperlink" Target="https://youtu.be/g52mAn_s39c=4mmCkcV9hRw1VoPn" TargetMode="External"/><Relationship Id="rId4" Type="http://schemas.openxmlformats.org/officeDocument/2006/relationships/hyperlink" Target="https://www.educo.org/" TargetMode="External"/><Relationship Id="rId9" Type="http://schemas.openxmlformats.org/officeDocument/2006/relationships/hyperlink" Target="https://www.imageneseducativas.com/" TargetMode="External"/><Relationship Id="rId14" Type="http://schemas.openxmlformats.org/officeDocument/2006/relationships/hyperlink" Target="https://wwwinstagantt.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https://es.liveworkssheet.co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nxvlt_haeyo"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youtube.com/watch?v=ktynt4vwfyk"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youtube.com/watch?v=lvm0qaasj6y"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6p0zubnzfqe"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youtube.com/watch?v=zzv5i-mjytc"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caxkb3yx4z8" TargetMode="External"/><Relationship Id="rId2" Type="http://schemas.openxmlformats.org/officeDocument/2006/relationships/hyperlink" Target="https://kidsintransitiontoschool.org/6-juegos-divertidos-para-ensenar-la-escucha-activa/" TargetMode="Externa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eres/"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eres/"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youtube.com/watch?v=xoqyigslobo"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jvf36fkkbri" TargetMode="External"/><Relationship Id="rId2" Type="http://schemas.openxmlformats.org/officeDocument/2006/relationships/hyperlink" Target="https://www.youtube.com/watch?v=c6j0yd-7ugw" TargetMode="Externa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monograf&#237;as.com/"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familiaysalud.es/" TargetMode="External"/><Relationship Id="rId2" Type="http://schemas.openxmlformats.org/officeDocument/2006/relationships/hyperlink" Target="https://psycatgames.com/" TargetMode="Externa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c4d32kcccxs"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consumer.es/" TargetMode="External"/><Relationship Id="rId2" Type="http://schemas.openxmlformats.org/officeDocument/2006/relationships/hyperlink" Target="https://www.cuentosinfantiles/" TargetMode="Externa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hyperlink" Target="https://www.youtube.com/watch?v=tKTnfPV_rV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nHWUSxlaasg" TargetMode="External"/><Relationship Id="rId2" Type="http://schemas.openxmlformats.org/officeDocument/2006/relationships/hyperlink" Target="https://www.youtube.com/watch?v=nhwusxlaasg"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s0-NsPMc5mU" TargetMode="External"/><Relationship Id="rId2" Type="http://schemas.openxmlformats.org/officeDocument/2006/relationships/hyperlink" Target="https://www.youtube.com/watch?v=7UHm28b7jmg" TargetMode="Externa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cuentoscortos.com/"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aposyprincesas.elmundo.es/"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www.peoplefirts.blog/" TargetMode="External"/><Relationship Id="rId2" Type="http://schemas.openxmlformats.org/officeDocument/2006/relationships/hyperlink" Target="https://blog.oxfamintermon.org/"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guiainfantil.co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guiainfantil.com/"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dialnet.uniroja.es/" TargetMode="External"/><Relationship Id="rId2" Type="http://schemas.openxmlformats.org/officeDocument/2006/relationships/hyperlink" Target="https://preply.com/"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hyperlink" Target="https://biblioteca.itson.mx/" TargetMode="External"/><Relationship Id="rId2" Type="http://schemas.openxmlformats.org/officeDocument/2006/relationships/hyperlink" Target="https://www.academcia.org/"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ducamosenfamilia.com/"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 TargetMode="External"/><Relationship Id="rId2" Type="http://schemas.openxmlformats.org/officeDocument/2006/relationships/hyperlink" Target="https://www.guiainfantil.com/" TargetMode="Externa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elarcadelosni&#241;os.cl/"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s.liveworkssheet.com/"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ducamosenfamilia.com/" TargetMode="Externa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 TargetMode="External"/><Relationship Id="rId2" Type="http://schemas.openxmlformats.org/officeDocument/2006/relationships/hyperlink" Target="https://www.educo.org/" TargetMode="Externa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hyperlink" Target="https://www.youtube.com/" TargetMode="External"/><Relationship Id="rId2" Type="http://schemas.openxmlformats.org/officeDocument/2006/relationships/hyperlink" Target="https://www.educo.org/" TargetMode="Externa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u&#237;ainfantil.com/" TargetMode="Externa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s://youtube/oiVQ10qtFBs" TargetMode="External"/><Relationship Id="rId2" Type="http://schemas.openxmlformats.org/officeDocument/2006/relationships/hyperlink" Target="https://www.soymundo.com/"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s://youtube/oiVQ10qtFBs" TargetMode="External"/><Relationship Id="rId2" Type="http://schemas.openxmlformats.org/officeDocument/2006/relationships/hyperlink" Target="https://www.soymundo.com/"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1.xml.rels><?xml version="1.0" encoding="UTF-8" standalone="yes"?>
<Relationships xmlns="http://schemas.openxmlformats.org/package/2006/relationships"><Relationship Id="rId3" Type="http://schemas.openxmlformats.org/officeDocument/2006/relationships/hyperlink" Target="https://youtu.be/g52mAn_s39c=4mmCkcV9hRw1VoPn" TargetMode="External"/><Relationship Id="rId2" Type="http://schemas.openxmlformats.org/officeDocument/2006/relationships/hyperlink" Target="https://www.imageneseducativas.com/" TargetMode="Externa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3" Type="http://schemas.openxmlformats.org/officeDocument/2006/relationships/hyperlink" Target="https://youtu.be/g52mAn_s39c=4mmCkcV9hRw1VoPn" TargetMode="External"/><Relationship Id="rId2" Type="http://schemas.openxmlformats.org/officeDocument/2006/relationships/hyperlink" Target="https://www.imageneseducativas.com/" TargetMode="External"/><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s.wikipedia.org/" TargetMode="Externa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hyperlink" Target="https://thegeniusofplay.org/" TargetMode="External"/><Relationship Id="rId2" Type="http://schemas.openxmlformats.org/officeDocument/2006/relationships/hyperlink" Target="https://wwwstudocu.com/" TargetMode="Externa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instagantt.com/"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infocoponline.es/" TargetMode="Externa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acnur.org/" TargetMode="Externa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D655F65B-1478-8274-892F-191A30EB3FA5}"/>
              </a:ext>
            </a:extLst>
          </p:cNvPr>
          <p:cNvSpPr>
            <a:spLocks noGrp="1"/>
          </p:cNvSpPr>
          <p:nvPr>
            <p:ph type="subTitle" idx="1"/>
          </p:nvPr>
        </p:nvSpPr>
        <p:spPr>
          <a:xfrm>
            <a:off x="1744825" y="2248678"/>
            <a:ext cx="8769186" cy="2444620"/>
          </a:xfrm>
          <a:noFill/>
        </p:spPr>
        <p:txBody>
          <a:bodyPr>
            <a:normAutofit/>
          </a:bodyPr>
          <a:lstStyle/>
          <a:p>
            <a:pPr marL="0" marR="0" lvl="0" indent="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endParaRPr kumimoji="0" lang="es-CO" sz="2200" b="1" i="0" u="none" strike="noStrike" kern="1200" cap="all" spc="0" normalizeH="0" baseline="0" noProof="0" dirty="0">
              <a:ln>
                <a:noFill/>
              </a:ln>
              <a:solidFill>
                <a:srgbClr val="FF0000"/>
              </a:solidFill>
              <a:effectLst/>
              <a:uLnTx/>
              <a:uFillTx/>
              <a:latin typeface="Bradley Hand ITC" panose="03070402050302030203" pitchFamily="66" charset="0"/>
            </a:endParaRPr>
          </a:p>
          <a:p>
            <a:pPr marL="0" marR="0" lvl="0" indent="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lang="es-CO" sz="2400" b="1" dirty="0">
                <a:solidFill>
                  <a:schemeClr val="tx1"/>
                </a:solidFill>
                <a:cs typeface="Angsana New" panose="02020603050405020304" pitchFamily="18" charset="-34"/>
              </a:rPr>
              <a:t>VALORES</a:t>
            </a:r>
            <a:r>
              <a:rPr lang="es-CO" sz="2400" b="1" dirty="0">
                <a:solidFill>
                  <a:schemeClr val="tx1"/>
                </a:solidFill>
              </a:rPr>
              <a:t>,</a:t>
            </a:r>
            <a:r>
              <a:rPr kumimoji="0" lang="es-CO" sz="2400" b="1" i="0" u="none" strike="noStrike" kern="1200" cap="all" spc="0" normalizeH="0" baseline="0" noProof="0" dirty="0">
                <a:ln>
                  <a:noFill/>
                </a:ln>
                <a:solidFill>
                  <a:schemeClr val="tx1"/>
                </a:solidFill>
                <a:effectLst/>
                <a:uLnTx/>
                <a:uFillTx/>
              </a:rPr>
              <a:t> NORMAS, BUENOS MODALES Y LA PAZ, ESENCIALES EN LA FORMACIÓN DE SERES HUMANOS ÍNTEGROS</a:t>
            </a:r>
          </a:p>
          <a:p>
            <a:endParaRPr lang="es-CO" b="1" dirty="0">
              <a:solidFill>
                <a:schemeClr val="tx1"/>
              </a:solidFill>
              <a:latin typeface="Bradley Hand ITC" panose="03070402050302030203" pitchFamily="66" charset="0"/>
            </a:endParaRPr>
          </a:p>
        </p:txBody>
      </p:sp>
      <p:pic>
        <p:nvPicPr>
          <p:cNvPr id="9" name="Imagen 8">
            <a:extLst>
              <a:ext uri="{FF2B5EF4-FFF2-40B4-BE49-F238E27FC236}">
                <a16:creationId xmlns:a16="http://schemas.microsoft.com/office/drawing/2014/main" id="{E94005CE-F22C-E885-6BE7-26DDDB7E1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6988" cy="1137630"/>
          </a:xfrm>
          <a:prstGeom prst="rect">
            <a:avLst/>
          </a:prstGeom>
        </p:spPr>
      </p:pic>
      <p:pic>
        <p:nvPicPr>
          <p:cNvPr id="2" name="Imagen 1">
            <a:extLst>
              <a:ext uri="{FF2B5EF4-FFF2-40B4-BE49-F238E27FC236}">
                <a16:creationId xmlns:a16="http://schemas.microsoft.com/office/drawing/2014/main" id="{CE140784-E887-BE68-EADB-CCEA4E14B557}"/>
              </a:ext>
            </a:extLst>
          </p:cNvPr>
          <p:cNvPicPr>
            <a:picLocks noChangeAspect="1"/>
          </p:cNvPicPr>
          <p:nvPr/>
        </p:nvPicPr>
        <p:blipFill>
          <a:blip r:embed="rId3"/>
          <a:stretch>
            <a:fillRect/>
          </a:stretch>
        </p:blipFill>
        <p:spPr>
          <a:xfrm>
            <a:off x="10814185" y="0"/>
            <a:ext cx="1377815" cy="1225402"/>
          </a:xfrm>
          <a:prstGeom prst="rect">
            <a:avLst/>
          </a:prstGeom>
        </p:spPr>
      </p:pic>
      <p:pic>
        <p:nvPicPr>
          <p:cNvPr id="3" name="Imagen 2">
            <a:extLst>
              <a:ext uri="{FF2B5EF4-FFF2-40B4-BE49-F238E27FC236}">
                <a16:creationId xmlns:a16="http://schemas.microsoft.com/office/drawing/2014/main" id="{BB9BF50B-19D3-A223-D427-FD2E28B643BA}"/>
              </a:ext>
            </a:extLst>
          </p:cNvPr>
          <p:cNvPicPr>
            <a:picLocks noChangeAspect="1"/>
          </p:cNvPicPr>
          <p:nvPr/>
        </p:nvPicPr>
        <p:blipFill>
          <a:blip r:embed="rId4"/>
          <a:stretch>
            <a:fillRect/>
          </a:stretch>
        </p:blipFill>
        <p:spPr>
          <a:xfrm>
            <a:off x="5278279" y="0"/>
            <a:ext cx="1554615" cy="1255885"/>
          </a:xfrm>
          <a:prstGeom prst="rect">
            <a:avLst/>
          </a:prstGeom>
        </p:spPr>
      </p:pic>
      <p:pic>
        <p:nvPicPr>
          <p:cNvPr id="7" name="Picture 4" descr="acuerdo de paz de Colombia Símbolo de la ilustración del vector de diseño - 62257648">
            <a:extLst>
              <a:ext uri="{FF2B5EF4-FFF2-40B4-BE49-F238E27FC236}">
                <a16:creationId xmlns:a16="http://schemas.microsoft.com/office/drawing/2014/main" id="{0167F25A-07B2-FE27-0D8C-30C1C21AC9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 y="2700294"/>
            <a:ext cx="1554615" cy="121782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Gráfico 1">
            <a:extLst>
              <a:ext uri="{FF2B5EF4-FFF2-40B4-BE49-F238E27FC236}">
                <a16:creationId xmlns:a16="http://schemas.microsoft.com/office/drawing/2014/main" id="{6845E9A0-8073-FF43-BC95-C477CC3F1F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37386" y="2700294"/>
            <a:ext cx="1554614" cy="1217823"/>
          </a:xfrm>
          <a:prstGeom prst="rect">
            <a:avLst/>
          </a:prstGeom>
        </p:spPr>
      </p:pic>
      <p:pic>
        <p:nvPicPr>
          <p:cNvPr id="10" name="Gráfico 1">
            <a:extLst>
              <a:ext uri="{FF2B5EF4-FFF2-40B4-BE49-F238E27FC236}">
                <a16:creationId xmlns:a16="http://schemas.microsoft.com/office/drawing/2014/main" id="{4F10FE43-61BC-6C99-9AAC-27D69AF00E8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04621" y="5480782"/>
            <a:ext cx="1592424" cy="1318062"/>
          </a:xfrm>
          <a:prstGeom prst="rect">
            <a:avLst/>
          </a:prstGeom>
        </p:spPr>
      </p:pic>
      <p:pic>
        <p:nvPicPr>
          <p:cNvPr id="11" name="Gráfico 1">
            <a:extLst>
              <a:ext uri="{FF2B5EF4-FFF2-40B4-BE49-F238E27FC236}">
                <a16:creationId xmlns:a16="http://schemas.microsoft.com/office/drawing/2014/main" id="{F73041F3-4E24-6E8A-3F39-5B2B8E5060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94955" y="5480782"/>
            <a:ext cx="1592424" cy="1377219"/>
          </a:xfrm>
          <a:prstGeom prst="rect">
            <a:avLst/>
          </a:prstGeom>
        </p:spPr>
      </p:pic>
      <p:sp>
        <p:nvSpPr>
          <p:cNvPr id="4" name="Marcador de número de diapositiva 3">
            <a:extLst>
              <a:ext uri="{FF2B5EF4-FFF2-40B4-BE49-F238E27FC236}">
                <a16:creationId xmlns:a16="http://schemas.microsoft.com/office/drawing/2014/main" id="{3390AD7F-19D3-B7E8-DC95-DF4C13B9CC7A}"/>
              </a:ext>
            </a:extLst>
          </p:cNvPr>
          <p:cNvSpPr>
            <a:spLocks noGrp="1"/>
          </p:cNvSpPr>
          <p:nvPr>
            <p:ph type="sldNum" sz="quarter" idx="12"/>
          </p:nvPr>
        </p:nvSpPr>
        <p:spPr/>
        <p:txBody>
          <a:bodyPr/>
          <a:lstStyle/>
          <a:p>
            <a:fld id="{B5346379-99B8-4D47-8EAF-938C34B28DAA}" type="slidenum">
              <a:rPr lang="es-CO" smtClean="0"/>
              <a:t>1</a:t>
            </a:fld>
            <a:endParaRPr lang="es-CO"/>
          </a:p>
        </p:txBody>
      </p:sp>
    </p:spTree>
    <p:extLst>
      <p:ext uri="{BB962C8B-B14F-4D97-AF65-F5344CB8AC3E}">
        <p14:creationId xmlns:p14="http://schemas.microsoft.com/office/powerpoint/2010/main" val="853603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5AF3D02-3563-55F2-3800-AE7F6AAD1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662" y="1194179"/>
            <a:ext cx="6820676" cy="3991970"/>
          </a:xfrm>
          <a:prstGeom prst="rect">
            <a:avLst/>
          </a:prstGeom>
        </p:spPr>
      </p:pic>
      <p:pic>
        <p:nvPicPr>
          <p:cNvPr id="5" name="Imagen 4">
            <a:extLst>
              <a:ext uri="{FF2B5EF4-FFF2-40B4-BE49-F238E27FC236}">
                <a16:creationId xmlns:a16="http://schemas.microsoft.com/office/drawing/2014/main" id="{C6C1D9BD-B3BC-47DA-AF91-52F6B99C1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460309" cy="1194178"/>
          </a:xfrm>
          <a:prstGeom prst="rect">
            <a:avLst/>
          </a:prstGeom>
        </p:spPr>
      </p:pic>
      <p:sp>
        <p:nvSpPr>
          <p:cNvPr id="3" name="Marcador de número de diapositiva 2">
            <a:extLst>
              <a:ext uri="{FF2B5EF4-FFF2-40B4-BE49-F238E27FC236}">
                <a16:creationId xmlns:a16="http://schemas.microsoft.com/office/drawing/2014/main" id="{99F66635-B0FC-A460-85B0-12E6BB0E5379}"/>
              </a:ext>
            </a:extLst>
          </p:cNvPr>
          <p:cNvSpPr>
            <a:spLocks noGrp="1"/>
          </p:cNvSpPr>
          <p:nvPr>
            <p:ph type="sldNum" sz="quarter" idx="12"/>
          </p:nvPr>
        </p:nvSpPr>
        <p:spPr/>
        <p:txBody>
          <a:bodyPr/>
          <a:lstStyle/>
          <a:p>
            <a:fld id="{B5346379-99B8-4D47-8EAF-938C34B28DAA}" type="slidenum">
              <a:rPr lang="es-CO" smtClean="0"/>
              <a:t>10</a:t>
            </a:fld>
            <a:endParaRPr lang="es-CO"/>
          </a:p>
        </p:txBody>
      </p:sp>
    </p:spTree>
    <p:extLst>
      <p:ext uri="{BB962C8B-B14F-4D97-AF65-F5344CB8AC3E}">
        <p14:creationId xmlns:p14="http://schemas.microsoft.com/office/powerpoint/2010/main" val="3271597099"/>
      </p:ext>
    </p:extLst>
  </p:cSld>
  <p:clrMapOvr>
    <a:masterClrMapping/>
  </p:clrMapOvr>
  <p:transition spd="slow">
    <p:push dir="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37DC3B7-2E67-DEAB-228B-462E869394E2}"/>
              </a:ext>
            </a:extLst>
          </p:cNvPr>
          <p:cNvSpPr txBox="1"/>
          <p:nvPr/>
        </p:nvSpPr>
        <p:spPr>
          <a:xfrm>
            <a:off x="3048778" y="2721114"/>
            <a:ext cx="6097554" cy="110799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2200" b="1" cap="all" dirty="0">
                <a:solidFill>
                  <a:prstClr val="black"/>
                </a:solidFill>
              </a:rPr>
              <a:t>”LA PAZ OS DEJO, MI PAZ OS DOY”</a:t>
            </a:r>
            <a:br>
              <a:rPr kumimoji="0" lang="es-CO" sz="2200" b="1" i="0" u="none" strike="noStrike" kern="1200" cap="all" spc="0" normalizeH="0" baseline="0" noProof="0" dirty="0">
                <a:ln>
                  <a:noFill/>
                </a:ln>
                <a:solidFill>
                  <a:prstClr val="black"/>
                </a:solidFill>
                <a:effectLst/>
                <a:uLnTx/>
                <a:uFillTx/>
                <a:ea typeface="+mn-ea"/>
                <a:cs typeface="+mn-cs"/>
              </a:rPr>
            </a:br>
            <a:endParaRPr kumimoji="0" lang="es-CO" sz="2200" b="1" i="0" u="none" strike="noStrike" kern="1200" cap="all" spc="0" normalizeH="0" baseline="0" noProof="0" dirty="0">
              <a:ln>
                <a:noFill/>
              </a:ln>
              <a:solidFill>
                <a:prstClr val="black"/>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prstClr val="black"/>
                </a:solidFill>
                <a:effectLst/>
                <a:uLnTx/>
                <a:uFillTx/>
                <a:ea typeface="+mn-ea"/>
                <a:cs typeface="+mn-cs"/>
              </a:rPr>
              <a:t>Jesucristo </a:t>
            </a:r>
            <a:endParaRPr kumimoji="0" lang="es-ES" sz="2200" b="1" i="0" u="none" strike="noStrike" kern="1200" cap="none" spc="0" normalizeH="0" baseline="0" noProof="0" dirty="0">
              <a:ln>
                <a:noFill/>
              </a:ln>
              <a:solidFill>
                <a:prstClr val="black"/>
              </a:solidFill>
              <a:effectLst/>
              <a:uLnTx/>
              <a:uFillTx/>
              <a:ea typeface="+mn-ea"/>
              <a:cs typeface="+mn-cs"/>
            </a:endParaRPr>
          </a:p>
        </p:txBody>
      </p:sp>
      <p:pic>
        <p:nvPicPr>
          <p:cNvPr id="2" name="Gráfico 1">
            <a:extLst>
              <a:ext uri="{FF2B5EF4-FFF2-40B4-BE49-F238E27FC236}">
                <a16:creationId xmlns:a16="http://schemas.microsoft.com/office/drawing/2014/main" id="{F240B17D-CC48-FB26-230E-193A3B9016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54614" cy="1217823"/>
          </a:xfrm>
          <a:prstGeom prst="rect">
            <a:avLst/>
          </a:prstGeom>
        </p:spPr>
      </p:pic>
      <p:sp>
        <p:nvSpPr>
          <p:cNvPr id="4" name="Marcador de número de diapositiva 3">
            <a:extLst>
              <a:ext uri="{FF2B5EF4-FFF2-40B4-BE49-F238E27FC236}">
                <a16:creationId xmlns:a16="http://schemas.microsoft.com/office/drawing/2014/main" id="{8900282A-DB61-294D-00B3-0E45E95F0358}"/>
              </a:ext>
            </a:extLst>
          </p:cNvPr>
          <p:cNvSpPr>
            <a:spLocks noGrp="1"/>
          </p:cNvSpPr>
          <p:nvPr>
            <p:ph type="sldNum" sz="quarter" idx="12"/>
          </p:nvPr>
        </p:nvSpPr>
        <p:spPr/>
        <p:txBody>
          <a:bodyPr/>
          <a:lstStyle/>
          <a:p>
            <a:fld id="{B5346379-99B8-4D47-8EAF-938C34B28DAA}" type="slidenum">
              <a:rPr lang="es-CO" smtClean="0"/>
              <a:t>100</a:t>
            </a:fld>
            <a:endParaRPr lang="es-CO"/>
          </a:p>
        </p:txBody>
      </p:sp>
    </p:spTree>
    <p:extLst>
      <p:ext uri="{BB962C8B-B14F-4D97-AF65-F5344CB8AC3E}">
        <p14:creationId xmlns:p14="http://schemas.microsoft.com/office/powerpoint/2010/main" val="169594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acuerdo de paz de Colombia Símbolo de la ilustración del vector de diseño - 62257648">
            <a:extLst>
              <a:ext uri="{FF2B5EF4-FFF2-40B4-BE49-F238E27FC236}">
                <a16:creationId xmlns:a16="http://schemas.microsoft.com/office/drawing/2014/main" id="{9867BB4D-2904-A11B-0144-9661DDF9F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76141"/>
            <a:ext cx="6858000" cy="473277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Gráfico 1">
            <a:extLst>
              <a:ext uri="{FF2B5EF4-FFF2-40B4-BE49-F238E27FC236}">
                <a16:creationId xmlns:a16="http://schemas.microsoft.com/office/drawing/2014/main" id="{91EADC20-A4C2-5415-E1EA-22C1415862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592424" cy="1318062"/>
          </a:xfrm>
          <a:prstGeom prst="rect">
            <a:avLst/>
          </a:prstGeom>
        </p:spPr>
      </p:pic>
      <p:sp>
        <p:nvSpPr>
          <p:cNvPr id="3" name="Marcador de número de diapositiva 2">
            <a:extLst>
              <a:ext uri="{FF2B5EF4-FFF2-40B4-BE49-F238E27FC236}">
                <a16:creationId xmlns:a16="http://schemas.microsoft.com/office/drawing/2014/main" id="{9B7C24EC-297E-8EAF-5BF7-E14A542457E2}"/>
              </a:ext>
            </a:extLst>
          </p:cNvPr>
          <p:cNvSpPr>
            <a:spLocks noGrp="1"/>
          </p:cNvSpPr>
          <p:nvPr>
            <p:ph type="sldNum" sz="quarter" idx="12"/>
          </p:nvPr>
        </p:nvSpPr>
        <p:spPr/>
        <p:txBody>
          <a:bodyPr/>
          <a:lstStyle/>
          <a:p>
            <a:fld id="{B5346379-99B8-4D47-8EAF-938C34B28DAA}" type="slidenum">
              <a:rPr lang="es-CO" smtClean="0"/>
              <a:t>101</a:t>
            </a:fld>
            <a:endParaRPr lang="es-CO"/>
          </a:p>
        </p:txBody>
      </p:sp>
    </p:spTree>
    <p:extLst>
      <p:ext uri="{BB962C8B-B14F-4D97-AF65-F5344CB8AC3E}">
        <p14:creationId xmlns:p14="http://schemas.microsoft.com/office/powerpoint/2010/main" val="750381288"/>
      </p:ext>
    </p:extLst>
  </p:cSld>
  <p:clrMapOvr>
    <a:masterClrMapping/>
  </p:clrMapOvr>
  <p:transition spd="slow">
    <p:push dir="u"/>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694E55-22ED-0223-FE84-7AA37EA94E4D}"/>
              </a:ext>
            </a:extLst>
          </p:cNvPr>
          <p:cNvSpPr>
            <a:spLocks noGrp="1"/>
          </p:cNvSpPr>
          <p:nvPr>
            <p:ph type="title"/>
          </p:nvPr>
        </p:nvSpPr>
        <p:spPr>
          <a:xfrm>
            <a:off x="913775" y="618518"/>
            <a:ext cx="10364451" cy="1005010"/>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A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  </a:t>
            </a:r>
            <a:r>
              <a:rPr lang="es-CO" sz="2400" cap="none" dirty="0">
                <a:solidFill>
                  <a:srgbClr val="FFFF00"/>
                </a:solidFill>
                <a:latin typeface="+mn-lt"/>
              </a:rPr>
              <a:t>P </a:t>
            </a:r>
            <a:r>
              <a:rPr lang="es-CO" sz="2400" cap="none" dirty="0">
                <a:solidFill>
                  <a:srgbClr val="0070C0"/>
                </a:solidFill>
                <a:latin typeface="+mn-lt"/>
              </a:rPr>
              <a:t>A </a:t>
            </a:r>
            <a:r>
              <a:rPr lang="es-CO" sz="2400" cap="none" dirty="0">
                <a:solidFill>
                  <a:srgbClr val="C00000"/>
                </a:solidFill>
                <a:latin typeface="+mn-lt"/>
              </a:rPr>
              <a:t>Z</a:t>
            </a:r>
            <a:endParaRPr lang="es-CO" dirty="0">
              <a:latin typeface="+mn-lt"/>
            </a:endParaRPr>
          </a:p>
        </p:txBody>
      </p:sp>
      <p:sp>
        <p:nvSpPr>
          <p:cNvPr id="3" name="Marcador de contenido 2">
            <a:extLst>
              <a:ext uri="{FF2B5EF4-FFF2-40B4-BE49-F238E27FC236}">
                <a16:creationId xmlns:a16="http://schemas.microsoft.com/office/drawing/2014/main" id="{94687443-FF33-1E13-F7FD-D5AB44F5EAFA}"/>
              </a:ext>
            </a:extLst>
          </p:cNvPr>
          <p:cNvSpPr>
            <a:spLocks noGrp="1"/>
          </p:cNvSpPr>
          <p:nvPr>
            <p:ph sz="quarter" idx="13"/>
          </p:nvPr>
        </p:nvSpPr>
        <p:spPr>
          <a:xfrm>
            <a:off x="913774" y="1931438"/>
            <a:ext cx="5106026" cy="3219060"/>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PREJARDIN Y JARDIN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la paz es cuando todos vivimos tranquilos y felices sin pelear. significa jugar juntos, compartir y hablar con cariño. cuando hay paz, las personas se abrazan, se ayudan y sonríen.</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lang="es-ES" sz="1200" b="1" cap="none" dirty="0">
                <a:solidFill>
                  <a:prstClr val="black"/>
                </a:solidFill>
              </a:rPr>
              <a:t>aula, patio de la IERUU, hojas, colores, plastilina</a:t>
            </a:r>
            <a:r>
              <a:rPr kumimoji="0" lang="es-ES" sz="1200" b="1" i="0" u="none" strike="noStrike" kern="1200" cap="none" spc="0" normalizeH="0" baseline="0" noProof="0" dirty="0">
                <a:ln>
                  <a:noFill/>
                </a:ln>
                <a:solidFill>
                  <a:prstClr val="black"/>
                </a:solidFill>
                <a:effectLst/>
                <a:uLnTx/>
                <a:uFillTx/>
                <a:ea typeface="+mn-ea"/>
                <a:cs typeface="+mn-cs"/>
              </a:rPr>
              <a:t>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1825A1F6-95D8-093A-12E9-3FB48B40E7EB}"/>
              </a:ext>
            </a:extLst>
          </p:cNvPr>
          <p:cNvSpPr>
            <a:spLocks noGrp="1"/>
          </p:cNvSpPr>
          <p:nvPr>
            <p:ph sz="quarter" idx="14"/>
          </p:nvPr>
        </p:nvSpPr>
        <p:spPr>
          <a:xfrm>
            <a:off x="6172200" y="1931438"/>
            <a:ext cx="5105400" cy="3859762"/>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PREJARDIN Y JARDIN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.Juegos: </a:t>
            </a:r>
            <a:r>
              <a:rPr lang="es-CO" sz="1300" b="1" cap="none" dirty="0">
                <a:solidFill>
                  <a:prstClr val="black"/>
                </a:solidFill>
              </a:rPr>
              <a:t>el círculo de la amistad, la danza de la unión, el camino de la paz, la manta de colores.</a:t>
            </a:r>
            <a:endParaRPr kumimoji="0" lang="es-CO" sz="1300" b="1"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cuentos </a:t>
            </a:r>
            <a:r>
              <a:rPr lang="es-CO" sz="1300" b="1" cap="none" dirty="0">
                <a:solidFill>
                  <a:prstClr val="black"/>
                </a:solidFill>
              </a:rPr>
              <a:t>infantiles, títeres, canciones, dibujos, juegos de roles; todos relacionado con la paz</a:t>
            </a:r>
            <a:endParaRPr kumimoji="0" lang="es-CO" sz="1300" b="1"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Gráfico 1">
            <a:extLst>
              <a:ext uri="{FF2B5EF4-FFF2-40B4-BE49-F238E27FC236}">
                <a16:creationId xmlns:a16="http://schemas.microsoft.com/office/drawing/2014/main" id="{F496C285-D7A9-329F-8170-2BEFA51640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92424" cy="1377219"/>
          </a:xfrm>
          <a:prstGeom prst="rect">
            <a:avLst/>
          </a:prstGeom>
        </p:spPr>
      </p:pic>
      <p:sp>
        <p:nvSpPr>
          <p:cNvPr id="6" name="Marcador de número de diapositiva 5">
            <a:extLst>
              <a:ext uri="{FF2B5EF4-FFF2-40B4-BE49-F238E27FC236}">
                <a16:creationId xmlns:a16="http://schemas.microsoft.com/office/drawing/2014/main" id="{85E627F3-1EDC-1ED3-C6A1-6CBDECA86E5D}"/>
              </a:ext>
            </a:extLst>
          </p:cNvPr>
          <p:cNvSpPr>
            <a:spLocks noGrp="1"/>
          </p:cNvSpPr>
          <p:nvPr>
            <p:ph type="sldNum" sz="quarter" idx="12"/>
          </p:nvPr>
        </p:nvSpPr>
        <p:spPr/>
        <p:txBody>
          <a:bodyPr/>
          <a:lstStyle/>
          <a:p>
            <a:fld id="{B5346379-99B8-4D47-8EAF-938C34B28DAA}" type="slidenum">
              <a:rPr lang="es-CO" smtClean="0"/>
              <a:t>102</a:t>
            </a:fld>
            <a:endParaRPr lang="es-CO"/>
          </a:p>
        </p:txBody>
      </p:sp>
    </p:spTree>
    <p:extLst>
      <p:ext uri="{BB962C8B-B14F-4D97-AF65-F5344CB8AC3E}">
        <p14:creationId xmlns:p14="http://schemas.microsoft.com/office/powerpoint/2010/main" val="3279830645"/>
      </p:ext>
    </p:extLst>
  </p:cSld>
  <p:clrMapOvr>
    <a:masterClrMapping/>
  </p:clrMapOvr>
  <p:transition spd="slow">
    <p:wip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308392-1414-8B7A-4535-C65B8EFCFAB3}"/>
              </a:ext>
            </a:extLst>
          </p:cNvPr>
          <p:cNvSpPr>
            <a:spLocks noGrp="1"/>
          </p:cNvSpPr>
          <p:nvPr>
            <p:ph type="title"/>
          </p:nvPr>
        </p:nvSpPr>
        <p:spPr>
          <a:xfrm>
            <a:off x="913775" y="618517"/>
            <a:ext cx="10364451" cy="1014340"/>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A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P </a:t>
            </a:r>
            <a:r>
              <a:rPr kumimoji="0" lang="es-CO" sz="2400" b="0" i="0" u="none" strike="noStrike" kern="1200" cap="none" spc="0" normalizeH="0" baseline="0" noProof="0" dirty="0">
                <a:ln>
                  <a:noFill/>
                </a:ln>
                <a:solidFill>
                  <a:srgbClr val="0070C0"/>
                </a:solidFill>
                <a:effectLst/>
                <a:uLnTx/>
                <a:uFillTx/>
                <a:latin typeface="+mn-lt"/>
                <a:ea typeface="+mj-ea"/>
                <a:cs typeface="+mj-cs"/>
              </a:rPr>
              <a:t>A </a:t>
            </a:r>
            <a:r>
              <a:rPr kumimoji="0" lang="es-CO" sz="2400" b="0" i="0" u="none" strike="noStrike" kern="1200" cap="none" spc="0" normalizeH="0" baseline="0" noProof="0" dirty="0">
                <a:ln>
                  <a:noFill/>
                </a:ln>
                <a:solidFill>
                  <a:srgbClr val="C00000"/>
                </a:solidFill>
                <a:effectLst/>
                <a:uLnTx/>
                <a:uFillTx/>
                <a:latin typeface="+mn-lt"/>
                <a:ea typeface="+mj-ea"/>
                <a:cs typeface="+mj-cs"/>
              </a:rPr>
              <a:t>Z</a:t>
            </a:r>
            <a:endParaRPr lang="es-CO" dirty="0">
              <a:latin typeface="+mn-lt"/>
            </a:endParaRPr>
          </a:p>
        </p:txBody>
      </p:sp>
      <p:sp>
        <p:nvSpPr>
          <p:cNvPr id="3" name="Marcador de contenido 2">
            <a:extLst>
              <a:ext uri="{FF2B5EF4-FFF2-40B4-BE49-F238E27FC236}">
                <a16:creationId xmlns:a16="http://schemas.microsoft.com/office/drawing/2014/main" id="{CCA6D264-C649-0C60-B603-53D4E0D00028}"/>
              </a:ext>
            </a:extLst>
          </p:cNvPr>
          <p:cNvSpPr>
            <a:spLocks noGrp="1"/>
          </p:cNvSpPr>
          <p:nvPr>
            <p:ph sz="quarter" idx="13"/>
          </p:nvPr>
        </p:nvSpPr>
        <p:spPr>
          <a:xfrm>
            <a:off x="913774" y="2090058"/>
            <a:ext cx="5106026" cy="3701142"/>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BASICA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la paz es vivir en armonía con los demás, respetando las diferencias y resolviendo los problemas sin violencia. significa hablar con respeto, ayudar a otros y trabajar en equipo para que todos estén felices y seguros.</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aula, patio de la IERUU, cartulinas, marcadores permanentes, instrumentos musicales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E5BBC779-E865-6CDB-1D78-67A1A5F57641}"/>
              </a:ext>
            </a:extLst>
          </p:cNvPr>
          <p:cNvSpPr>
            <a:spLocks noGrp="1"/>
          </p:cNvSpPr>
          <p:nvPr>
            <p:ph sz="quarter" idx="14"/>
          </p:nvPr>
        </p:nvSpPr>
        <p:spPr>
          <a:xfrm>
            <a:off x="6172200" y="2090058"/>
            <a:ext cx="5105400" cy="3701142"/>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a:t>
            </a:r>
            <a:r>
              <a:rPr lang="es-ES" sz="1300" dirty="0">
                <a:solidFill>
                  <a:srgbClr val="FFC000"/>
                </a:solidFill>
              </a:rPr>
              <a:t>NIÑOS </a:t>
            </a:r>
            <a:r>
              <a:rPr kumimoji="0" lang="es-ES" sz="1300" b="0" i="0" u="none" strike="noStrike" kern="1200" cap="all" spc="0" normalizeH="0" baseline="0" noProof="0" dirty="0">
                <a:ln>
                  <a:noFill/>
                </a:ln>
                <a:solidFill>
                  <a:srgbClr val="FFC000"/>
                </a:solidFill>
                <a:effectLst/>
                <a:uLnTx/>
                <a:uFillTx/>
                <a:ea typeface="+mn-ea"/>
                <a:cs typeface="+mn-cs"/>
              </a:rPr>
              <a:t>DE BASICA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.Juegos: La red de la amistad, el tambor de la paz, la carrera de la unión, el árbol de los compromisos.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Cuentos, videos educativos, canciones, actividades artísticas, juegos de roles; todos relacionado con la paz</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Imagen 4">
            <a:extLst>
              <a:ext uri="{FF2B5EF4-FFF2-40B4-BE49-F238E27FC236}">
                <a16:creationId xmlns:a16="http://schemas.microsoft.com/office/drawing/2014/main" id="{ECDD7CA0-BB19-24F1-7E8E-4D3E790B8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6988" cy="1137630"/>
          </a:xfrm>
          <a:prstGeom prst="rect">
            <a:avLst/>
          </a:prstGeom>
        </p:spPr>
      </p:pic>
      <p:sp>
        <p:nvSpPr>
          <p:cNvPr id="6" name="Marcador de número de diapositiva 5">
            <a:extLst>
              <a:ext uri="{FF2B5EF4-FFF2-40B4-BE49-F238E27FC236}">
                <a16:creationId xmlns:a16="http://schemas.microsoft.com/office/drawing/2014/main" id="{60A4F8FE-ED94-EBE3-DB5D-A6FA88224724}"/>
              </a:ext>
            </a:extLst>
          </p:cNvPr>
          <p:cNvSpPr>
            <a:spLocks noGrp="1"/>
          </p:cNvSpPr>
          <p:nvPr>
            <p:ph type="sldNum" sz="quarter" idx="12"/>
          </p:nvPr>
        </p:nvSpPr>
        <p:spPr/>
        <p:txBody>
          <a:bodyPr/>
          <a:lstStyle/>
          <a:p>
            <a:fld id="{B5346379-99B8-4D47-8EAF-938C34B28DAA}" type="slidenum">
              <a:rPr lang="es-CO" smtClean="0"/>
              <a:t>103</a:t>
            </a:fld>
            <a:endParaRPr lang="es-CO"/>
          </a:p>
        </p:txBody>
      </p:sp>
    </p:spTree>
    <p:extLst>
      <p:ext uri="{BB962C8B-B14F-4D97-AF65-F5344CB8AC3E}">
        <p14:creationId xmlns:p14="http://schemas.microsoft.com/office/powerpoint/2010/main" val="1798409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B05C7-6EDC-62CF-E3DC-CA418DD134B1}"/>
              </a:ext>
            </a:extLst>
          </p:cNvPr>
          <p:cNvSpPr>
            <a:spLocks noGrp="1"/>
          </p:cNvSpPr>
          <p:nvPr>
            <p:ph type="title"/>
          </p:nvPr>
        </p:nvSpPr>
        <p:spPr>
          <a:xfrm>
            <a:off x="913775" y="618518"/>
            <a:ext cx="10364451" cy="921034"/>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A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P </a:t>
            </a:r>
            <a:r>
              <a:rPr kumimoji="0" lang="es-CO" sz="2400" b="0" i="0" u="none" strike="noStrike" kern="1200" cap="none" spc="0" normalizeH="0" baseline="0" noProof="0" dirty="0">
                <a:ln>
                  <a:noFill/>
                </a:ln>
                <a:solidFill>
                  <a:srgbClr val="0070C0"/>
                </a:solidFill>
                <a:effectLst/>
                <a:uLnTx/>
                <a:uFillTx/>
                <a:latin typeface="+mn-lt"/>
                <a:ea typeface="+mj-ea"/>
                <a:cs typeface="+mj-cs"/>
              </a:rPr>
              <a:t>A </a:t>
            </a:r>
            <a:r>
              <a:rPr kumimoji="0" lang="es-CO" sz="2400" b="0" i="0" u="none" strike="noStrike" kern="1200" cap="none" spc="0" normalizeH="0" baseline="0" noProof="0" dirty="0">
                <a:ln>
                  <a:noFill/>
                </a:ln>
                <a:solidFill>
                  <a:srgbClr val="C00000"/>
                </a:solidFill>
                <a:effectLst/>
                <a:uLnTx/>
                <a:uFillTx/>
                <a:latin typeface="+mn-lt"/>
                <a:ea typeface="+mj-ea"/>
                <a:cs typeface="+mj-cs"/>
              </a:rPr>
              <a:t>Z</a:t>
            </a:r>
            <a:endParaRPr lang="es-CO" dirty="0">
              <a:latin typeface="+mn-lt"/>
            </a:endParaRPr>
          </a:p>
        </p:txBody>
      </p:sp>
      <p:sp>
        <p:nvSpPr>
          <p:cNvPr id="3" name="Marcador de contenido 2">
            <a:extLst>
              <a:ext uri="{FF2B5EF4-FFF2-40B4-BE49-F238E27FC236}">
                <a16:creationId xmlns:a16="http://schemas.microsoft.com/office/drawing/2014/main" id="{1018B1CD-408E-B45A-3921-BD23BC563292}"/>
              </a:ext>
            </a:extLst>
          </p:cNvPr>
          <p:cNvSpPr>
            <a:spLocks noGrp="1"/>
          </p:cNvSpPr>
          <p:nvPr>
            <p:ph sz="quarter" idx="13"/>
          </p:nvPr>
        </p:nvSpPr>
        <p:spPr>
          <a:xfrm>
            <a:off x="913774" y="1978090"/>
            <a:ext cx="5106026" cy="3813109"/>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BASICA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la paz no solo significa ausencia de violencia, sino también la construcción de relaciones armoniosas basadas en el respeto, la justicia y la cooperación. en la escuela y la comunidad, la paz se logra cuando aprendemos a resolver conflictos de manera pacífica, escuchamos a los demás y promovemos el bienestar colectivo.</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aula, patio de la IERUU, instrumentos musicales, marcadores permanentes, papelógrafo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C908EFC9-6A5C-3428-A94B-6C70002C705E}"/>
              </a:ext>
            </a:extLst>
          </p:cNvPr>
          <p:cNvSpPr>
            <a:spLocks noGrp="1"/>
          </p:cNvSpPr>
          <p:nvPr>
            <p:ph sz="quarter" idx="14"/>
          </p:nvPr>
        </p:nvSpPr>
        <p:spPr>
          <a:xfrm>
            <a:off x="6172200" y="1791478"/>
            <a:ext cx="5105400" cy="4208107"/>
          </a:xfrm>
        </p:spPr>
        <p:txBody>
          <a:bodyPr>
            <a:no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NIÑOS DE sexto y séptimo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.Juegos: Caminemos juntos, el círculo de la confianza, el tambor de la reconciliación te escucho y te entiendo</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Cuentos, debates, videos sobre resolución de conflictos, juegos de roles, canciones, minidramas; todos relacionado con la paz.</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   Padres y docentes , premie a todos los niños</a:t>
            </a:r>
            <a:endParaRPr lang="es-CO" sz="1200" dirty="0"/>
          </a:p>
        </p:txBody>
      </p:sp>
      <p:pic>
        <p:nvPicPr>
          <p:cNvPr id="5" name="Imagen 4">
            <a:extLst>
              <a:ext uri="{FF2B5EF4-FFF2-40B4-BE49-F238E27FC236}">
                <a16:creationId xmlns:a16="http://schemas.microsoft.com/office/drawing/2014/main" id="{1AE1DA42-44DA-C92B-A0F0-15768C13FED7}"/>
              </a:ext>
            </a:extLst>
          </p:cNvPr>
          <p:cNvPicPr>
            <a:picLocks noChangeAspect="1"/>
          </p:cNvPicPr>
          <p:nvPr/>
        </p:nvPicPr>
        <p:blipFill>
          <a:blip r:embed="rId2"/>
          <a:stretch>
            <a:fillRect/>
          </a:stretch>
        </p:blipFill>
        <p:spPr>
          <a:xfrm>
            <a:off x="0" y="0"/>
            <a:ext cx="1554615" cy="1255885"/>
          </a:xfrm>
          <a:prstGeom prst="rect">
            <a:avLst/>
          </a:prstGeom>
        </p:spPr>
      </p:pic>
      <p:sp>
        <p:nvSpPr>
          <p:cNvPr id="6" name="Marcador de número de diapositiva 5">
            <a:extLst>
              <a:ext uri="{FF2B5EF4-FFF2-40B4-BE49-F238E27FC236}">
                <a16:creationId xmlns:a16="http://schemas.microsoft.com/office/drawing/2014/main" id="{E14AB6EF-976A-8150-9668-6A48E8263269}"/>
              </a:ext>
            </a:extLst>
          </p:cNvPr>
          <p:cNvSpPr>
            <a:spLocks noGrp="1"/>
          </p:cNvSpPr>
          <p:nvPr>
            <p:ph type="sldNum" sz="quarter" idx="12"/>
          </p:nvPr>
        </p:nvSpPr>
        <p:spPr/>
        <p:txBody>
          <a:bodyPr/>
          <a:lstStyle/>
          <a:p>
            <a:fld id="{B5346379-99B8-4D47-8EAF-938C34B28DAA}" type="slidenum">
              <a:rPr lang="es-CO" smtClean="0"/>
              <a:t>104</a:t>
            </a:fld>
            <a:endParaRPr lang="es-CO"/>
          </a:p>
        </p:txBody>
      </p:sp>
    </p:spTree>
    <p:extLst>
      <p:ext uri="{BB962C8B-B14F-4D97-AF65-F5344CB8AC3E}">
        <p14:creationId xmlns:p14="http://schemas.microsoft.com/office/powerpoint/2010/main" val="2520617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D1A69E-2FF3-4FB5-CFE1-D92BB1357EB9}"/>
              </a:ext>
            </a:extLst>
          </p:cNvPr>
          <p:cNvSpPr>
            <a:spLocks noGrp="1"/>
          </p:cNvSpPr>
          <p:nvPr>
            <p:ph type="title"/>
          </p:nvPr>
        </p:nvSpPr>
        <p:spPr>
          <a:xfrm>
            <a:off x="913775" y="618518"/>
            <a:ext cx="10364451" cy="893042"/>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A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P </a:t>
            </a:r>
            <a:r>
              <a:rPr kumimoji="0" lang="es-CO" sz="2400" b="0" i="0" u="none" strike="noStrike" kern="1200" cap="none" spc="0" normalizeH="0" baseline="0" noProof="0" dirty="0">
                <a:ln>
                  <a:noFill/>
                </a:ln>
                <a:solidFill>
                  <a:srgbClr val="0070C0"/>
                </a:solidFill>
                <a:effectLst/>
                <a:uLnTx/>
                <a:uFillTx/>
                <a:latin typeface="+mn-lt"/>
                <a:ea typeface="+mj-ea"/>
                <a:cs typeface="+mj-cs"/>
              </a:rPr>
              <a:t>A </a:t>
            </a:r>
            <a:r>
              <a:rPr kumimoji="0" lang="es-CO" sz="2400" b="0" i="0" u="none" strike="noStrike" kern="1200" cap="none" spc="0" normalizeH="0" baseline="0" noProof="0" dirty="0">
                <a:ln>
                  <a:noFill/>
                </a:ln>
                <a:solidFill>
                  <a:srgbClr val="C00000"/>
                </a:solidFill>
                <a:effectLst/>
                <a:uLnTx/>
                <a:uFillTx/>
                <a:latin typeface="+mn-lt"/>
                <a:ea typeface="+mj-ea"/>
                <a:cs typeface="+mj-cs"/>
              </a:rPr>
              <a:t>Z</a:t>
            </a:r>
            <a:endParaRPr lang="es-CO" dirty="0">
              <a:latin typeface="+mn-lt"/>
            </a:endParaRPr>
          </a:p>
        </p:txBody>
      </p:sp>
      <p:sp>
        <p:nvSpPr>
          <p:cNvPr id="3" name="Marcador de contenido 2">
            <a:extLst>
              <a:ext uri="{FF2B5EF4-FFF2-40B4-BE49-F238E27FC236}">
                <a16:creationId xmlns:a16="http://schemas.microsoft.com/office/drawing/2014/main" id="{92D84867-9979-E733-71E5-C77709CD2851}"/>
              </a:ext>
            </a:extLst>
          </p:cNvPr>
          <p:cNvSpPr>
            <a:spLocks noGrp="1"/>
          </p:cNvSpPr>
          <p:nvPr>
            <p:ph sz="quarter" idx="13"/>
          </p:nvPr>
        </p:nvSpPr>
        <p:spPr>
          <a:xfrm>
            <a:off x="913774" y="2024744"/>
            <a:ext cx="5106026" cy="3648268"/>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a:t>
            </a:r>
            <a:r>
              <a:rPr lang="es-CO" sz="1200" dirty="0">
                <a:solidFill>
                  <a:srgbClr val="3366CC"/>
                </a:solidFill>
              </a:rPr>
              <a:t>JÓVENES</a:t>
            </a:r>
            <a:r>
              <a:rPr kumimoji="0" lang="es-CO" sz="1200" b="0" i="0" u="none" strike="noStrike" kern="1200" cap="all" spc="0" normalizeH="0" baseline="0" noProof="0" dirty="0">
                <a:ln>
                  <a:noFill/>
                </a:ln>
                <a:solidFill>
                  <a:srgbClr val="3366CC"/>
                </a:solidFill>
                <a:effectLst/>
                <a:uLnTx/>
                <a:uFillTx/>
                <a:ea typeface="+mn-ea"/>
                <a:cs typeface="+mn-cs"/>
              </a:rPr>
              <a:t> DE BASICA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la paz es el resultado de construir relaciones equilibradas y respetuosas que promuevan la justicia, la igualdad y la resolución pacífica de los conflictos. a esta edad, es crucial comprender que la paz no solo es responsabilidad de los líderes, sino también de cada persona, comenzando por el entorno cercano, como la familia, la escuela y la comunidad.</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aula de clases, cancha deportiva, computador,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4C98EB3A-FC6B-B9ED-AD80-2C2C2E470E0E}"/>
              </a:ext>
            </a:extLst>
          </p:cNvPr>
          <p:cNvSpPr>
            <a:spLocks noGrp="1"/>
          </p:cNvSpPr>
          <p:nvPr>
            <p:ph sz="quarter" idx="14"/>
          </p:nvPr>
        </p:nvSpPr>
        <p:spPr>
          <a:xfrm>
            <a:off x="6172200" y="1800809"/>
            <a:ext cx="5105400" cy="4198776"/>
          </a:xfrm>
        </p:spPr>
        <p:txBody>
          <a:bodyPr>
            <a:no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JÓVENES DE  octavo y noveno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.Juegos: La cadena de valores, la manta comunitaria, el tambor del diálogo, conozcámonos mejor.</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200" b="1" cap="none" dirty="0">
                <a:solidFill>
                  <a:prstClr val="black"/>
                </a:solidFill>
              </a:rPr>
              <a:t>Documental, taller, minidramas, línea de tiempo</a:t>
            </a:r>
            <a:r>
              <a:rPr kumimoji="0" lang="es-CO" sz="1200" b="1" i="0" u="none" strike="noStrike" kern="1200" cap="none" spc="0" normalizeH="0" baseline="0" noProof="0" dirty="0">
                <a:ln>
                  <a:noFill/>
                </a:ln>
                <a:solidFill>
                  <a:prstClr val="black"/>
                </a:solidFill>
                <a:effectLst/>
                <a:uLnTx/>
                <a:uFillTx/>
                <a:ea typeface="+mn-ea"/>
                <a:cs typeface="+mn-cs"/>
              </a:rPr>
              <a:t>; todos relacionado con la paz.</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   Padres y docentes , premie a todos los niños</a:t>
            </a:r>
            <a:endParaRPr lang="es-CO" sz="1200" dirty="0"/>
          </a:p>
        </p:txBody>
      </p:sp>
      <p:pic>
        <p:nvPicPr>
          <p:cNvPr id="5" name="Imagen 4">
            <a:extLst>
              <a:ext uri="{FF2B5EF4-FFF2-40B4-BE49-F238E27FC236}">
                <a16:creationId xmlns:a16="http://schemas.microsoft.com/office/drawing/2014/main" id="{C908D584-D2CE-53FF-AB22-26D92E74B3FE}"/>
              </a:ext>
            </a:extLst>
          </p:cNvPr>
          <p:cNvPicPr>
            <a:picLocks noChangeAspect="1"/>
          </p:cNvPicPr>
          <p:nvPr/>
        </p:nvPicPr>
        <p:blipFill>
          <a:blip r:embed="rId2"/>
          <a:stretch>
            <a:fillRect/>
          </a:stretch>
        </p:blipFill>
        <p:spPr>
          <a:xfrm>
            <a:off x="0" y="0"/>
            <a:ext cx="1377815" cy="1225402"/>
          </a:xfrm>
          <a:prstGeom prst="rect">
            <a:avLst/>
          </a:prstGeom>
        </p:spPr>
      </p:pic>
      <p:sp>
        <p:nvSpPr>
          <p:cNvPr id="6" name="Marcador de número de diapositiva 5">
            <a:extLst>
              <a:ext uri="{FF2B5EF4-FFF2-40B4-BE49-F238E27FC236}">
                <a16:creationId xmlns:a16="http://schemas.microsoft.com/office/drawing/2014/main" id="{8CCDB9B5-D263-2BBB-9456-D90A74C7169E}"/>
              </a:ext>
            </a:extLst>
          </p:cNvPr>
          <p:cNvSpPr>
            <a:spLocks noGrp="1"/>
          </p:cNvSpPr>
          <p:nvPr>
            <p:ph type="sldNum" sz="quarter" idx="12"/>
          </p:nvPr>
        </p:nvSpPr>
        <p:spPr/>
        <p:txBody>
          <a:bodyPr/>
          <a:lstStyle/>
          <a:p>
            <a:fld id="{B5346379-99B8-4D47-8EAF-938C34B28DAA}" type="slidenum">
              <a:rPr lang="es-CO" smtClean="0"/>
              <a:t>105</a:t>
            </a:fld>
            <a:endParaRPr lang="es-CO"/>
          </a:p>
        </p:txBody>
      </p:sp>
    </p:spTree>
    <p:extLst>
      <p:ext uri="{BB962C8B-B14F-4D97-AF65-F5344CB8AC3E}">
        <p14:creationId xmlns:p14="http://schemas.microsoft.com/office/powerpoint/2010/main" val="17961169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B66B0-3F5A-E03F-EDA9-C7594D44F554}"/>
              </a:ext>
            </a:extLst>
          </p:cNvPr>
          <p:cNvSpPr>
            <a:spLocks noGrp="1"/>
          </p:cNvSpPr>
          <p:nvPr>
            <p:ph type="title"/>
          </p:nvPr>
        </p:nvSpPr>
        <p:spPr>
          <a:xfrm>
            <a:off x="913775" y="618518"/>
            <a:ext cx="10364451" cy="855719"/>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A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P </a:t>
            </a:r>
            <a:r>
              <a:rPr kumimoji="0" lang="es-CO" sz="2400" b="0" i="0" u="none" strike="noStrike" kern="1200" cap="none" spc="0" normalizeH="0" baseline="0" noProof="0" dirty="0">
                <a:ln>
                  <a:noFill/>
                </a:ln>
                <a:solidFill>
                  <a:srgbClr val="0070C0"/>
                </a:solidFill>
                <a:effectLst/>
                <a:uLnTx/>
                <a:uFillTx/>
                <a:latin typeface="+mn-lt"/>
                <a:ea typeface="+mj-ea"/>
                <a:cs typeface="+mj-cs"/>
              </a:rPr>
              <a:t>A </a:t>
            </a:r>
            <a:r>
              <a:rPr kumimoji="0" lang="es-CO" sz="2400" b="0" i="0" u="none" strike="noStrike" kern="1200" cap="none" spc="0" normalizeH="0" baseline="0" noProof="0" dirty="0">
                <a:ln>
                  <a:noFill/>
                </a:ln>
                <a:solidFill>
                  <a:srgbClr val="C00000"/>
                </a:solidFill>
                <a:effectLst/>
                <a:uLnTx/>
                <a:uFillTx/>
                <a:latin typeface="+mn-lt"/>
                <a:ea typeface="+mj-ea"/>
                <a:cs typeface="+mj-cs"/>
              </a:rPr>
              <a:t>Z</a:t>
            </a:r>
            <a:endParaRPr lang="es-CO" dirty="0">
              <a:latin typeface="+mn-lt"/>
            </a:endParaRPr>
          </a:p>
        </p:txBody>
      </p:sp>
      <p:sp>
        <p:nvSpPr>
          <p:cNvPr id="3" name="Marcador de contenido 2">
            <a:extLst>
              <a:ext uri="{FF2B5EF4-FFF2-40B4-BE49-F238E27FC236}">
                <a16:creationId xmlns:a16="http://schemas.microsoft.com/office/drawing/2014/main" id="{4A02C74C-281F-BBAA-095A-5046AB495802}"/>
              </a:ext>
            </a:extLst>
          </p:cNvPr>
          <p:cNvSpPr>
            <a:spLocks noGrp="1"/>
          </p:cNvSpPr>
          <p:nvPr>
            <p:ph sz="quarter" idx="13"/>
          </p:nvPr>
        </p:nvSpPr>
        <p:spPr>
          <a:xfrm>
            <a:off x="913774" y="1959430"/>
            <a:ext cx="5106026" cy="3620276"/>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a:t>
            </a:r>
            <a:r>
              <a:rPr lang="es-CO" sz="1200" dirty="0">
                <a:solidFill>
                  <a:srgbClr val="3366CC"/>
                </a:solidFill>
              </a:rPr>
              <a:t>JóVENES</a:t>
            </a:r>
            <a:r>
              <a:rPr kumimoji="0" lang="es-CO" sz="1200" b="0" i="0" u="none" strike="noStrike" kern="1200" cap="all" spc="0" normalizeH="0" baseline="0" noProof="0" dirty="0">
                <a:ln>
                  <a:noFill/>
                </a:ln>
                <a:solidFill>
                  <a:srgbClr val="3366CC"/>
                </a:solidFill>
                <a:effectLst/>
                <a:uLnTx/>
                <a:uFillTx/>
                <a:ea typeface="+mn-ea"/>
                <a:cs typeface="+mn-cs"/>
              </a:rPr>
              <a:t> DE BASICA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la paz es un estado de armonía que surge del respeto mutuo, la justicia y la cooperación para resolver conflictos de manera no violenta. en el contexto de la juventud, implica la responsabilidad de promover entornos donde prevalezcan el diálogo, la inclusión y el desarrollo sostenible, no solo en la escuela sino también en la comunidad y el país.</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aula de clases, cancha deportiva, computador,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038374BE-C39D-AC11-BD5A-1DB61FC2E09A}"/>
              </a:ext>
            </a:extLst>
          </p:cNvPr>
          <p:cNvSpPr>
            <a:spLocks noGrp="1"/>
          </p:cNvSpPr>
          <p:nvPr>
            <p:ph sz="quarter" idx="14"/>
          </p:nvPr>
        </p:nvSpPr>
        <p:spPr>
          <a:xfrm>
            <a:off x="6172200" y="1754156"/>
            <a:ext cx="5105400" cy="4198776"/>
          </a:xfrm>
        </p:spPr>
        <p:txBody>
          <a:bodyPr>
            <a:no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jóvenes de décimo y undécimo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.Juegos: Diseño del árbol de la paz, el tambor de los acuerdos, el tejido de la comunidad, circulo de sabiduría, pasos hacia la armonía.</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200" b="1" cap="none" dirty="0">
                <a:solidFill>
                  <a:prstClr val="black"/>
                </a:solidFill>
              </a:rPr>
              <a:t>Entrevistas a líderes comunitarios, actores de paz, mapas conceptuales, ensayos, talleres; todos referentes a la paz.</a:t>
            </a:r>
            <a:endParaRPr kumimoji="0" lang="es-CO" sz="1200" b="1"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   Padres y docentes , premie a todos los niños</a:t>
            </a:r>
            <a:endParaRPr lang="es-CO" sz="1200" dirty="0"/>
          </a:p>
        </p:txBody>
      </p:sp>
      <p:pic>
        <p:nvPicPr>
          <p:cNvPr id="5" name="Picture 4" descr="acuerdo de paz de Colombia Símbolo de la ilustración del vector de diseño - 62257648">
            <a:extLst>
              <a:ext uri="{FF2B5EF4-FFF2-40B4-BE49-F238E27FC236}">
                <a16:creationId xmlns:a16="http://schemas.microsoft.com/office/drawing/2014/main" id="{E03589AD-A626-6A29-A75E-60CA8D616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06"/>
            <a:ext cx="1554615" cy="12178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Marcador de número de diapositiva 5">
            <a:extLst>
              <a:ext uri="{FF2B5EF4-FFF2-40B4-BE49-F238E27FC236}">
                <a16:creationId xmlns:a16="http://schemas.microsoft.com/office/drawing/2014/main" id="{DCD49E0B-62FF-DFB8-847F-3132C7A70569}"/>
              </a:ext>
            </a:extLst>
          </p:cNvPr>
          <p:cNvSpPr>
            <a:spLocks noGrp="1"/>
          </p:cNvSpPr>
          <p:nvPr>
            <p:ph type="sldNum" sz="quarter" idx="12"/>
          </p:nvPr>
        </p:nvSpPr>
        <p:spPr/>
        <p:txBody>
          <a:bodyPr/>
          <a:lstStyle/>
          <a:p>
            <a:fld id="{B5346379-99B8-4D47-8EAF-938C34B28DAA}" type="slidenum">
              <a:rPr lang="es-CO" smtClean="0"/>
              <a:t>106</a:t>
            </a:fld>
            <a:endParaRPr lang="es-CO"/>
          </a:p>
        </p:txBody>
      </p:sp>
    </p:spTree>
    <p:extLst>
      <p:ext uri="{BB962C8B-B14F-4D97-AF65-F5344CB8AC3E}">
        <p14:creationId xmlns:p14="http://schemas.microsoft.com/office/powerpoint/2010/main" val="32393424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BE55077-0243-0128-5577-D18F67C2F627}"/>
              </a:ext>
            </a:extLst>
          </p:cNvPr>
          <p:cNvSpPr txBox="1"/>
          <p:nvPr/>
        </p:nvSpPr>
        <p:spPr>
          <a:xfrm>
            <a:off x="2565919" y="2136710"/>
            <a:ext cx="7333862" cy="150253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200" b="1" i="0" u="none" strike="noStrike" kern="1200" cap="all" spc="0" normalizeH="0" baseline="0" noProof="0" dirty="0">
                <a:ln>
                  <a:noFill/>
                </a:ln>
                <a:solidFill>
                  <a:prstClr val="black"/>
                </a:solidFill>
                <a:effectLst/>
                <a:uLnTx/>
                <a:uFillTx/>
                <a:ea typeface="+mn-ea"/>
                <a:cs typeface="+mn-cs"/>
              </a:rPr>
              <a:t>”Los Árboles le dan paz a las almas de los hombres”</a:t>
            </a:r>
            <a:br>
              <a:rPr kumimoji="0" lang="es-CO" sz="2200" b="1" i="0" u="none" strike="noStrike" kern="1200" cap="all" spc="0" normalizeH="0" baseline="0" noProof="0" dirty="0">
                <a:ln>
                  <a:noFill/>
                </a:ln>
                <a:solidFill>
                  <a:prstClr val="black"/>
                </a:solidFill>
                <a:effectLst/>
                <a:uLnTx/>
                <a:uFillTx/>
                <a:ea typeface="+mn-ea"/>
                <a:cs typeface="+mn-cs"/>
              </a:rPr>
            </a:br>
            <a:endParaRPr kumimoji="0" lang="es-CO" sz="2200" b="1" i="0" u="none" strike="noStrike" kern="1200" cap="all" spc="0" normalizeH="0" baseline="0" noProof="0" dirty="0">
              <a:ln>
                <a:noFill/>
              </a:ln>
              <a:solidFill>
                <a:prstClr val="black"/>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s-CO" sz="2200" b="1" dirty="0">
                <a:solidFill>
                  <a:prstClr val="black"/>
                </a:solidFill>
              </a:rPr>
              <a:t>N</a:t>
            </a:r>
            <a:r>
              <a:rPr kumimoji="0" lang="es-CO" sz="2200" b="1" i="0" u="none" strike="noStrike" kern="1200" spc="0" normalizeH="0" baseline="0" noProof="0" dirty="0">
                <a:ln>
                  <a:noFill/>
                </a:ln>
                <a:solidFill>
                  <a:prstClr val="black"/>
                </a:solidFill>
                <a:effectLst/>
                <a:uLnTx/>
                <a:uFillTx/>
                <a:ea typeface="+mn-ea"/>
                <a:cs typeface="+mn-cs"/>
              </a:rPr>
              <a:t>ora </a:t>
            </a:r>
            <a:r>
              <a:rPr lang="es-CO" sz="2200" b="1" dirty="0">
                <a:solidFill>
                  <a:prstClr val="black"/>
                </a:solidFill>
              </a:rPr>
              <a:t>W</a:t>
            </a:r>
            <a:r>
              <a:rPr kumimoji="0" lang="es-CO" sz="2200" b="1" i="0" u="none" strike="noStrike" kern="1200" spc="0" normalizeH="0" baseline="0" noProof="0" dirty="0" err="1">
                <a:ln>
                  <a:noFill/>
                </a:ln>
                <a:solidFill>
                  <a:prstClr val="black"/>
                </a:solidFill>
                <a:effectLst/>
                <a:uLnTx/>
                <a:uFillTx/>
                <a:ea typeface="+mn-ea"/>
                <a:cs typeface="+mn-cs"/>
              </a:rPr>
              <a:t>aln</a:t>
            </a:r>
            <a:endParaRPr kumimoji="0" lang="es-CO" sz="2200" b="1" i="0" u="none" strike="noStrike" kern="1200" spc="0" normalizeH="0" baseline="0" noProof="0" dirty="0">
              <a:ln>
                <a:noFill/>
              </a:ln>
              <a:solidFill>
                <a:prstClr val="black"/>
              </a:solidFill>
              <a:effectLst/>
              <a:uLnTx/>
              <a:uFillTx/>
              <a:ea typeface="+mn-ea"/>
              <a:cs typeface="+mn-cs"/>
            </a:endParaRPr>
          </a:p>
        </p:txBody>
      </p:sp>
      <p:pic>
        <p:nvPicPr>
          <p:cNvPr id="2" name="Gráfico 1">
            <a:extLst>
              <a:ext uri="{FF2B5EF4-FFF2-40B4-BE49-F238E27FC236}">
                <a16:creationId xmlns:a16="http://schemas.microsoft.com/office/drawing/2014/main" id="{A8524188-3403-D0AB-2820-80DD300A97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54614" cy="1217823"/>
          </a:xfrm>
          <a:prstGeom prst="rect">
            <a:avLst/>
          </a:prstGeom>
        </p:spPr>
      </p:pic>
      <p:sp>
        <p:nvSpPr>
          <p:cNvPr id="4" name="Marcador de número de diapositiva 3">
            <a:extLst>
              <a:ext uri="{FF2B5EF4-FFF2-40B4-BE49-F238E27FC236}">
                <a16:creationId xmlns:a16="http://schemas.microsoft.com/office/drawing/2014/main" id="{66F3C86B-6C14-B2A1-7730-AA0E781436C0}"/>
              </a:ext>
            </a:extLst>
          </p:cNvPr>
          <p:cNvSpPr>
            <a:spLocks noGrp="1"/>
          </p:cNvSpPr>
          <p:nvPr>
            <p:ph type="sldNum" sz="quarter" idx="12"/>
          </p:nvPr>
        </p:nvSpPr>
        <p:spPr/>
        <p:txBody>
          <a:bodyPr/>
          <a:lstStyle/>
          <a:p>
            <a:fld id="{B5346379-99B8-4D47-8EAF-938C34B28DAA}" type="slidenum">
              <a:rPr lang="es-CO" smtClean="0"/>
              <a:t>107</a:t>
            </a:fld>
            <a:endParaRPr lang="es-CO"/>
          </a:p>
        </p:txBody>
      </p:sp>
    </p:spTree>
    <p:extLst>
      <p:ext uri="{BB962C8B-B14F-4D97-AF65-F5344CB8AC3E}">
        <p14:creationId xmlns:p14="http://schemas.microsoft.com/office/powerpoint/2010/main" val="2647084625"/>
      </p:ext>
    </p:extLst>
  </p:cSld>
  <p:clrMapOvr>
    <a:masterClrMapping/>
  </p:clrMapOvr>
  <p:transition spd="slow">
    <p:randomBar dir="vert"/>
  </p:transition>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descr="Una caricatura de una persona&#10;&#10;Descripción generada automáticamente con confianza media">
            <a:extLst>
              <a:ext uri="{FF2B5EF4-FFF2-40B4-BE49-F238E27FC236}">
                <a16:creationId xmlns:a16="http://schemas.microsoft.com/office/drawing/2014/main" id="{C9BC6FE7-4B81-24C1-9BFD-1D0F21110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169" y="706575"/>
            <a:ext cx="4998031" cy="6151425"/>
          </a:xfrm>
          <a:prstGeom prst="rect">
            <a:avLst/>
          </a:prstGeom>
        </p:spPr>
      </p:pic>
      <p:pic>
        <p:nvPicPr>
          <p:cNvPr id="10" name="Imagen 9" descr="Dibujo animado de un personaje animado&#10;&#10;Descripción generada automáticamente con confianza baja">
            <a:extLst>
              <a:ext uri="{FF2B5EF4-FFF2-40B4-BE49-F238E27FC236}">
                <a16:creationId xmlns:a16="http://schemas.microsoft.com/office/drawing/2014/main" id="{24CC6B17-DC26-618B-EB2C-77EE249D3D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87197">
            <a:off x="2933648" y="5655574"/>
            <a:ext cx="1023302" cy="1140127"/>
          </a:xfrm>
          <a:prstGeom prst="rect">
            <a:avLst/>
          </a:prstGeom>
        </p:spPr>
      </p:pic>
      <p:pic>
        <p:nvPicPr>
          <p:cNvPr id="11" name="Imagen 10" descr="Dibujo animado de un personaje animado&#10;&#10;Descripción generada automáticamente con confianza baja">
            <a:extLst>
              <a:ext uri="{FF2B5EF4-FFF2-40B4-BE49-F238E27FC236}">
                <a16:creationId xmlns:a16="http://schemas.microsoft.com/office/drawing/2014/main" id="{2FFAF87E-2262-E8A2-B45E-9D0F85FC0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25375">
            <a:off x="4036941" y="4836893"/>
            <a:ext cx="1023302" cy="1140127"/>
          </a:xfrm>
          <a:prstGeom prst="rect">
            <a:avLst/>
          </a:prstGeom>
        </p:spPr>
      </p:pic>
      <p:pic>
        <p:nvPicPr>
          <p:cNvPr id="13" name="Imagen 12" descr="Dibujo animado de un personaje animado&#10;&#10;Descripción generada automáticamente con confianza baja">
            <a:extLst>
              <a:ext uri="{FF2B5EF4-FFF2-40B4-BE49-F238E27FC236}">
                <a16:creationId xmlns:a16="http://schemas.microsoft.com/office/drawing/2014/main" id="{4C0F34DB-08DC-AF88-9DE0-9AFAB4403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227427">
            <a:off x="7981510" y="5696971"/>
            <a:ext cx="1023302" cy="1140127"/>
          </a:xfrm>
          <a:prstGeom prst="rect">
            <a:avLst/>
          </a:prstGeom>
        </p:spPr>
      </p:pic>
      <p:pic>
        <p:nvPicPr>
          <p:cNvPr id="22" name="Imagen 21" descr="Dibujo animado de un personaje animado&#10;&#10;Descripción generada automáticamente con confianza baja">
            <a:extLst>
              <a:ext uri="{FF2B5EF4-FFF2-40B4-BE49-F238E27FC236}">
                <a16:creationId xmlns:a16="http://schemas.microsoft.com/office/drawing/2014/main" id="{AF3307B7-E6DC-70DE-A0CA-6905483F51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21086">
            <a:off x="6531947" y="4969392"/>
            <a:ext cx="1023302" cy="1140127"/>
          </a:xfrm>
          <a:prstGeom prst="rect">
            <a:avLst/>
          </a:prstGeom>
        </p:spPr>
      </p:pic>
      <p:pic>
        <p:nvPicPr>
          <p:cNvPr id="24" name="Imagen 23" descr="Dibujo animado de un personaje animado&#10;&#10;Descripción generada automáticamente con confianza baja">
            <a:extLst>
              <a:ext uri="{FF2B5EF4-FFF2-40B4-BE49-F238E27FC236}">
                <a16:creationId xmlns:a16="http://schemas.microsoft.com/office/drawing/2014/main" id="{75E20C96-2D4A-E283-0CFB-0E4B48F90A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8612">
            <a:off x="7656259" y="4685104"/>
            <a:ext cx="855199" cy="952833"/>
          </a:xfrm>
          <a:prstGeom prst="rect">
            <a:avLst/>
          </a:prstGeom>
        </p:spPr>
      </p:pic>
      <p:pic>
        <p:nvPicPr>
          <p:cNvPr id="26" name="Imagen 25" descr="Dibujo animado de un personaje animado&#10;&#10;Descripción generada automáticamente con confianza baja">
            <a:extLst>
              <a:ext uri="{FF2B5EF4-FFF2-40B4-BE49-F238E27FC236}">
                <a16:creationId xmlns:a16="http://schemas.microsoft.com/office/drawing/2014/main" id="{3083146F-E940-6594-CC06-0B7D5B070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80912">
            <a:off x="2214568" y="4534121"/>
            <a:ext cx="1058600" cy="1179455"/>
          </a:xfrm>
          <a:prstGeom prst="rect">
            <a:avLst/>
          </a:prstGeom>
        </p:spPr>
      </p:pic>
      <p:sp>
        <p:nvSpPr>
          <p:cNvPr id="27" name="Rectángulo 26">
            <a:extLst>
              <a:ext uri="{FF2B5EF4-FFF2-40B4-BE49-F238E27FC236}">
                <a16:creationId xmlns:a16="http://schemas.microsoft.com/office/drawing/2014/main" id="{8EA66257-5B15-87BB-12B8-9BEA12771B1A}"/>
              </a:ext>
            </a:extLst>
          </p:cNvPr>
          <p:cNvSpPr/>
          <p:nvPr/>
        </p:nvSpPr>
        <p:spPr>
          <a:xfrm rot="19844329">
            <a:off x="398548" y="1230274"/>
            <a:ext cx="2975415"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w="12700">
                  <a:solidFill>
                    <a:srgbClr val="242852">
                      <a:lumMod val="75000"/>
                    </a:srgbClr>
                  </a:solidFill>
                  <a:prstDash val="solid"/>
                </a:ln>
                <a:solidFill>
                  <a:srgbClr val="FF66CC"/>
                </a:solidFill>
                <a:effectLst>
                  <a:outerShdw dist="38100" dir="2640000" algn="bl" rotWithShape="0">
                    <a:srgbClr val="242852">
                      <a:lumMod val="75000"/>
                    </a:srgbClr>
                  </a:outerShdw>
                </a:effectLst>
                <a:uLnTx/>
                <a:uFillTx/>
                <a:latin typeface="Calibri" panose="020F0502020204030204"/>
                <a:ea typeface="+mn-ea"/>
                <a:cs typeface="+mn-cs"/>
              </a:rPr>
              <a:t>EL ARBOL</a:t>
            </a:r>
          </a:p>
        </p:txBody>
      </p:sp>
      <p:sp>
        <p:nvSpPr>
          <p:cNvPr id="28" name="Rectángulo 27">
            <a:extLst>
              <a:ext uri="{FF2B5EF4-FFF2-40B4-BE49-F238E27FC236}">
                <a16:creationId xmlns:a16="http://schemas.microsoft.com/office/drawing/2014/main" id="{C0F954C7-41B9-6F7E-B8B5-57707CB7D1AE}"/>
              </a:ext>
            </a:extLst>
          </p:cNvPr>
          <p:cNvSpPr/>
          <p:nvPr/>
        </p:nvSpPr>
        <p:spPr>
          <a:xfrm>
            <a:off x="3769567" y="0"/>
            <a:ext cx="2472612"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w="12700">
                  <a:solidFill>
                    <a:srgbClr val="242852">
                      <a:lumMod val="75000"/>
                    </a:srgbClr>
                  </a:solidFill>
                  <a:prstDash val="solid"/>
                </a:ln>
                <a:solidFill>
                  <a:srgbClr val="FF66CC"/>
                </a:solidFill>
                <a:effectLst>
                  <a:outerShdw dist="38100" dir="2640000" algn="bl" rotWithShape="0">
                    <a:srgbClr val="242852">
                      <a:lumMod val="75000"/>
                    </a:srgbClr>
                  </a:outerShdw>
                </a:effectLst>
                <a:uLnTx/>
                <a:uFillTx/>
                <a:latin typeface="Calibri" panose="020F0502020204030204"/>
                <a:ea typeface="+mn-ea"/>
                <a:cs typeface="+mn-cs"/>
              </a:rPr>
              <a:t>DE   </a:t>
            </a:r>
          </a:p>
        </p:txBody>
      </p:sp>
      <p:sp>
        <p:nvSpPr>
          <p:cNvPr id="29" name="Rectángulo 28">
            <a:extLst>
              <a:ext uri="{FF2B5EF4-FFF2-40B4-BE49-F238E27FC236}">
                <a16:creationId xmlns:a16="http://schemas.microsoft.com/office/drawing/2014/main" id="{77B7BA48-05E9-05FB-38B3-BA2E66C6B247}"/>
              </a:ext>
            </a:extLst>
          </p:cNvPr>
          <p:cNvSpPr/>
          <p:nvPr/>
        </p:nvSpPr>
        <p:spPr>
          <a:xfrm>
            <a:off x="6520340" y="-19010"/>
            <a:ext cx="898001"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w="12700">
                  <a:solidFill>
                    <a:srgbClr val="242852">
                      <a:lumMod val="75000"/>
                    </a:srgbClr>
                  </a:solidFill>
                  <a:prstDash val="solid"/>
                </a:ln>
                <a:solidFill>
                  <a:srgbClr val="FF66CC"/>
                </a:solidFill>
                <a:effectLst>
                  <a:outerShdw dist="38100" dir="2640000" algn="bl" rotWithShape="0">
                    <a:srgbClr val="242852">
                      <a:lumMod val="75000"/>
                    </a:srgbClr>
                  </a:outerShdw>
                </a:effectLst>
                <a:uLnTx/>
                <a:uFillTx/>
                <a:latin typeface="Calibri" panose="020F0502020204030204"/>
                <a:ea typeface="+mn-ea"/>
                <a:cs typeface="+mn-cs"/>
              </a:rPr>
              <a:t>LA</a:t>
            </a:r>
          </a:p>
        </p:txBody>
      </p:sp>
      <p:sp>
        <p:nvSpPr>
          <p:cNvPr id="35" name="Rectángulo 34">
            <a:extLst>
              <a:ext uri="{FF2B5EF4-FFF2-40B4-BE49-F238E27FC236}">
                <a16:creationId xmlns:a16="http://schemas.microsoft.com/office/drawing/2014/main" id="{4AC70B02-14B1-99E4-7666-E80E91DBDC5F}"/>
              </a:ext>
            </a:extLst>
          </p:cNvPr>
          <p:cNvSpPr/>
          <p:nvPr/>
        </p:nvSpPr>
        <p:spPr>
          <a:xfrm rot="1391349">
            <a:off x="7989593" y="1287189"/>
            <a:ext cx="4189868"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w="12700">
                  <a:solidFill>
                    <a:srgbClr val="242852">
                      <a:lumMod val="75000"/>
                    </a:srgbClr>
                  </a:solidFill>
                  <a:prstDash val="solid"/>
                </a:ln>
                <a:solidFill>
                  <a:srgbClr val="FF66CC"/>
                </a:solidFill>
                <a:effectLst>
                  <a:outerShdw dist="38100" dir="2640000" algn="bl" rotWithShape="0">
                    <a:srgbClr val="242852">
                      <a:lumMod val="75000"/>
                    </a:srgbClr>
                  </a:outerShdw>
                </a:effectLst>
                <a:uLnTx/>
                <a:uFillTx/>
                <a:latin typeface="Calibri" panose="020F0502020204030204"/>
                <a:ea typeface="+mn-ea"/>
                <a:cs typeface="+mn-cs"/>
              </a:rPr>
              <a:t>INTEGRACION</a:t>
            </a:r>
          </a:p>
        </p:txBody>
      </p:sp>
      <p:sp>
        <p:nvSpPr>
          <p:cNvPr id="37" name="CuadroTexto 36">
            <a:extLst>
              <a:ext uri="{FF2B5EF4-FFF2-40B4-BE49-F238E27FC236}">
                <a16:creationId xmlns:a16="http://schemas.microsoft.com/office/drawing/2014/main" id="{8DBF4368-F498-F02F-88E6-EFDF97FB7D88}"/>
              </a:ext>
            </a:extLst>
          </p:cNvPr>
          <p:cNvSpPr txBox="1"/>
          <p:nvPr/>
        </p:nvSpPr>
        <p:spPr>
          <a:xfrm>
            <a:off x="1630155" y="3085815"/>
            <a:ext cx="13569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rPr>
              <a:t>TOLERANCIA</a:t>
            </a:r>
          </a:p>
        </p:txBody>
      </p:sp>
      <p:sp>
        <p:nvSpPr>
          <p:cNvPr id="38" name="CuadroTexto 37">
            <a:extLst>
              <a:ext uri="{FF2B5EF4-FFF2-40B4-BE49-F238E27FC236}">
                <a16:creationId xmlns:a16="http://schemas.microsoft.com/office/drawing/2014/main" id="{9498FB39-F931-E2E3-C955-BB7B8594C37D}"/>
              </a:ext>
            </a:extLst>
          </p:cNvPr>
          <p:cNvSpPr txBox="1"/>
          <p:nvPr/>
        </p:nvSpPr>
        <p:spPr>
          <a:xfrm>
            <a:off x="8982142" y="3457183"/>
            <a:ext cx="10134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rPr>
              <a:t>AMISTAD</a:t>
            </a:r>
          </a:p>
        </p:txBody>
      </p:sp>
      <p:sp>
        <p:nvSpPr>
          <p:cNvPr id="39" name="Flecha: a la derecha 38">
            <a:extLst>
              <a:ext uri="{FF2B5EF4-FFF2-40B4-BE49-F238E27FC236}">
                <a16:creationId xmlns:a16="http://schemas.microsoft.com/office/drawing/2014/main" id="{9228397C-AF20-7966-9C23-6E5B0E3C2D46}"/>
              </a:ext>
            </a:extLst>
          </p:cNvPr>
          <p:cNvSpPr/>
          <p:nvPr/>
        </p:nvSpPr>
        <p:spPr>
          <a:xfrm>
            <a:off x="3016983" y="3034170"/>
            <a:ext cx="752584" cy="35762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Flecha: hacia la izquierda 39">
            <a:extLst>
              <a:ext uri="{FF2B5EF4-FFF2-40B4-BE49-F238E27FC236}">
                <a16:creationId xmlns:a16="http://schemas.microsoft.com/office/drawing/2014/main" id="{15682DA2-1FE8-272E-F044-1D150DDD4F62}"/>
              </a:ext>
            </a:extLst>
          </p:cNvPr>
          <p:cNvSpPr/>
          <p:nvPr/>
        </p:nvSpPr>
        <p:spPr>
          <a:xfrm>
            <a:off x="8207888" y="3424369"/>
            <a:ext cx="774254" cy="383803"/>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lecha: hacia la izquierda 40">
            <a:extLst>
              <a:ext uri="{FF2B5EF4-FFF2-40B4-BE49-F238E27FC236}">
                <a16:creationId xmlns:a16="http://schemas.microsoft.com/office/drawing/2014/main" id="{BA13AC09-ED7C-13E2-DF81-42460805A67C}"/>
              </a:ext>
            </a:extLst>
          </p:cNvPr>
          <p:cNvSpPr/>
          <p:nvPr/>
        </p:nvSpPr>
        <p:spPr>
          <a:xfrm>
            <a:off x="7345005" y="2229252"/>
            <a:ext cx="818823" cy="374541"/>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CuadroTexto 41">
            <a:extLst>
              <a:ext uri="{FF2B5EF4-FFF2-40B4-BE49-F238E27FC236}">
                <a16:creationId xmlns:a16="http://schemas.microsoft.com/office/drawing/2014/main" id="{8ECCB3B1-5EA5-E319-D6E7-1C562373C813}"/>
              </a:ext>
            </a:extLst>
          </p:cNvPr>
          <p:cNvSpPr txBox="1"/>
          <p:nvPr/>
        </p:nvSpPr>
        <p:spPr>
          <a:xfrm>
            <a:off x="8221718" y="2277399"/>
            <a:ext cx="138382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rPr>
              <a:t>HONESTIDAD</a:t>
            </a:r>
          </a:p>
        </p:txBody>
      </p:sp>
      <p:sp>
        <p:nvSpPr>
          <p:cNvPr id="43" name="Flecha: a la derecha 42">
            <a:extLst>
              <a:ext uri="{FF2B5EF4-FFF2-40B4-BE49-F238E27FC236}">
                <a16:creationId xmlns:a16="http://schemas.microsoft.com/office/drawing/2014/main" id="{FF2A3B6B-388A-9838-91CF-E5A24BCAA29F}"/>
              </a:ext>
            </a:extLst>
          </p:cNvPr>
          <p:cNvSpPr/>
          <p:nvPr/>
        </p:nvSpPr>
        <p:spPr>
          <a:xfrm>
            <a:off x="3770927" y="1896245"/>
            <a:ext cx="858943" cy="37756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4" name="CuadroTexto 43">
            <a:extLst>
              <a:ext uri="{FF2B5EF4-FFF2-40B4-BE49-F238E27FC236}">
                <a16:creationId xmlns:a16="http://schemas.microsoft.com/office/drawing/2014/main" id="{7D9E556E-B4A5-2D9C-4767-0C7EF81CD61C}"/>
              </a:ext>
            </a:extLst>
          </p:cNvPr>
          <p:cNvSpPr txBox="1"/>
          <p:nvPr/>
        </p:nvSpPr>
        <p:spPr>
          <a:xfrm>
            <a:off x="2755495" y="1949663"/>
            <a:ext cx="92704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rPr>
              <a:t>RESPETO</a:t>
            </a:r>
          </a:p>
        </p:txBody>
      </p:sp>
      <p:sp>
        <p:nvSpPr>
          <p:cNvPr id="45" name="Flecha: a la derecha 44">
            <a:extLst>
              <a:ext uri="{FF2B5EF4-FFF2-40B4-BE49-F238E27FC236}">
                <a16:creationId xmlns:a16="http://schemas.microsoft.com/office/drawing/2014/main" id="{27F73DA6-56FF-3704-24B4-66B29CF726A8}"/>
              </a:ext>
            </a:extLst>
          </p:cNvPr>
          <p:cNvSpPr/>
          <p:nvPr/>
        </p:nvSpPr>
        <p:spPr>
          <a:xfrm>
            <a:off x="3492844" y="3831897"/>
            <a:ext cx="1138334" cy="41985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47" name="CuadroTexto 46">
            <a:extLst>
              <a:ext uri="{FF2B5EF4-FFF2-40B4-BE49-F238E27FC236}">
                <a16:creationId xmlns:a16="http://schemas.microsoft.com/office/drawing/2014/main" id="{7A57336B-C4AE-E5A6-5426-F54E78F64B04}"/>
              </a:ext>
            </a:extLst>
          </p:cNvPr>
          <p:cNvSpPr txBox="1"/>
          <p:nvPr/>
        </p:nvSpPr>
        <p:spPr>
          <a:xfrm>
            <a:off x="1751015" y="3871567"/>
            <a:ext cx="16111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rPr>
              <a:t>COMPAÑERISMO</a:t>
            </a:r>
          </a:p>
        </p:txBody>
      </p:sp>
      <p:sp>
        <p:nvSpPr>
          <p:cNvPr id="48" name="Flecha: a la derecha 47">
            <a:extLst>
              <a:ext uri="{FF2B5EF4-FFF2-40B4-BE49-F238E27FC236}">
                <a16:creationId xmlns:a16="http://schemas.microsoft.com/office/drawing/2014/main" id="{8A42C6DC-FC94-09B2-A57C-190FF72D167E}"/>
              </a:ext>
            </a:extLst>
          </p:cNvPr>
          <p:cNvSpPr/>
          <p:nvPr/>
        </p:nvSpPr>
        <p:spPr>
          <a:xfrm>
            <a:off x="3828729" y="2485864"/>
            <a:ext cx="1100869" cy="419856"/>
          </a:xfrm>
          <a:prstGeom prst="rightArrow">
            <a:avLst>
              <a:gd name="adj1" fmla="val 50000"/>
              <a:gd name="adj2" fmla="val 5410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lecha: hacia la izquierda 48">
            <a:extLst>
              <a:ext uri="{FF2B5EF4-FFF2-40B4-BE49-F238E27FC236}">
                <a16:creationId xmlns:a16="http://schemas.microsoft.com/office/drawing/2014/main" id="{BB0228B0-926B-1782-2C6A-4D9A8437EE51}"/>
              </a:ext>
            </a:extLst>
          </p:cNvPr>
          <p:cNvSpPr/>
          <p:nvPr/>
        </p:nvSpPr>
        <p:spPr>
          <a:xfrm>
            <a:off x="6788434" y="2869016"/>
            <a:ext cx="965982" cy="42365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CuadroTexto 51">
            <a:extLst>
              <a:ext uri="{FF2B5EF4-FFF2-40B4-BE49-F238E27FC236}">
                <a16:creationId xmlns:a16="http://schemas.microsoft.com/office/drawing/2014/main" id="{C295D9A1-6F84-21A6-B845-FDC7121E2F12}"/>
              </a:ext>
            </a:extLst>
          </p:cNvPr>
          <p:cNvSpPr txBox="1"/>
          <p:nvPr/>
        </p:nvSpPr>
        <p:spPr>
          <a:xfrm>
            <a:off x="2507996" y="2524513"/>
            <a:ext cx="15084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rPr>
              <a:t>BUENOS DIAS</a:t>
            </a:r>
          </a:p>
        </p:txBody>
      </p:sp>
      <p:sp>
        <p:nvSpPr>
          <p:cNvPr id="53" name="CuadroTexto 52">
            <a:extLst>
              <a:ext uri="{FF2B5EF4-FFF2-40B4-BE49-F238E27FC236}">
                <a16:creationId xmlns:a16="http://schemas.microsoft.com/office/drawing/2014/main" id="{4A298503-DA00-5CDF-9303-3BB51DE3B999}"/>
              </a:ext>
            </a:extLst>
          </p:cNvPr>
          <p:cNvSpPr txBox="1"/>
          <p:nvPr/>
        </p:nvSpPr>
        <p:spPr>
          <a:xfrm>
            <a:off x="7805029" y="2978555"/>
            <a:ext cx="162390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rPr>
              <a:t>BUENA ESCUCHA</a:t>
            </a:r>
          </a:p>
        </p:txBody>
      </p:sp>
      <p:sp>
        <p:nvSpPr>
          <p:cNvPr id="54" name="Rectángulo 53">
            <a:extLst>
              <a:ext uri="{FF2B5EF4-FFF2-40B4-BE49-F238E27FC236}">
                <a16:creationId xmlns:a16="http://schemas.microsoft.com/office/drawing/2014/main" id="{342A8248-77BE-5CE5-5245-22A08E6CEB5F}"/>
              </a:ext>
            </a:extLst>
          </p:cNvPr>
          <p:cNvSpPr/>
          <p:nvPr/>
        </p:nvSpPr>
        <p:spPr>
          <a:xfrm>
            <a:off x="4142847" y="5948362"/>
            <a:ext cx="3331222"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w="12700">
                  <a:solidFill>
                    <a:srgbClr val="242852">
                      <a:lumMod val="75000"/>
                    </a:srgbClr>
                  </a:solidFill>
                  <a:prstDash val="solid"/>
                </a:ln>
                <a:solidFill>
                  <a:prstClr val="white"/>
                </a:solidFill>
                <a:effectLst>
                  <a:outerShdw dist="38100" dir="2640000" algn="bl" rotWithShape="0">
                    <a:srgbClr val="242852">
                      <a:lumMod val="75000"/>
                    </a:srgbClr>
                  </a:outerShdw>
                </a:effectLst>
                <a:uLnTx/>
                <a:uFillTx/>
                <a:latin typeface="Calibri" panose="020F0502020204030204"/>
                <a:ea typeface="+mn-ea"/>
                <a:cs typeface="+mn-cs"/>
              </a:rPr>
              <a:t>LA PAZ</a:t>
            </a:r>
          </a:p>
        </p:txBody>
      </p:sp>
      <p:pic>
        <p:nvPicPr>
          <p:cNvPr id="2" name="Gráfico 1">
            <a:extLst>
              <a:ext uri="{FF2B5EF4-FFF2-40B4-BE49-F238E27FC236}">
                <a16:creationId xmlns:a16="http://schemas.microsoft.com/office/drawing/2014/main" id="{CD8FB2F0-EC97-104A-155A-6F4D0AD41C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0"/>
            <a:ext cx="1592424" cy="1318062"/>
          </a:xfrm>
          <a:prstGeom prst="rect">
            <a:avLst/>
          </a:prstGeom>
        </p:spPr>
      </p:pic>
      <p:sp>
        <p:nvSpPr>
          <p:cNvPr id="3" name="Marcador de número de diapositiva 2">
            <a:extLst>
              <a:ext uri="{FF2B5EF4-FFF2-40B4-BE49-F238E27FC236}">
                <a16:creationId xmlns:a16="http://schemas.microsoft.com/office/drawing/2014/main" id="{167CCA83-9ADA-CD7D-668B-9495BB23DBC6}"/>
              </a:ext>
            </a:extLst>
          </p:cNvPr>
          <p:cNvSpPr>
            <a:spLocks noGrp="1"/>
          </p:cNvSpPr>
          <p:nvPr>
            <p:ph type="sldNum" sz="quarter" idx="12"/>
          </p:nvPr>
        </p:nvSpPr>
        <p:spPr/>
        <p:txBody>
          <a:bodyPr/>
          <a:lstStyle/>
          <a:p>
            <a:fld id="{FD144F7E-B425-43FE-8804-9A12CF51EED9}" type="slidenum">
              <a:rPr lang="es-CO" smtClean="0"/>
              <a:t>108</a:t>
            </a:fld>
            <a:endParaRPr lang="es-CO" dirty="0"/>
          </a:p>
        </p:txBody>
      </p:sp>
    </p:spTree>
    <p:extLst>
      <p:ext uri="{BB962C8B-B14F-4D97-AF65-F5344CB8AC3E}">
        <p14:creationId xmlns:p14="http://schemas.microsoft.com/office/powerpoint/2010/main" val="22148950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6DF79B-3793-AB5D-17C7-3BD7CF3F56A8}"/>
              </a:ext>
            </a:extLst>
          </p:cNvPr>
          <p:cNvSpPr>
            <a:spLocks noGrp="1"/>
          </p:cNvSpPr>
          <p:nvPr>
            <p:ph type="title"/>
          </p:nvPr>
        </p:nvSpPr>
        <p:spPr>
          <a:xfrm>
            <a:off x="913775" y="618518"/>
            <a:ext cx="10364451" cy="986347"/>
          </a:xfrm>
        </p:spPr>
        <p:txBody>
          <a:bodyPr/>
          <a:lstStyle/>
          <a:p>
            <a:r>
              <a:rPr kumimoji="0" lang="es-CO" sz="2400" b="0" i="0" u="none" strike="noStrike" kern="1200" cap="none" spc="0" normalizeH="0" baseline="0" noProof="0" dirty="0">
                <a:ln>
                  <a:noFill/>
                </a:ln>
                <a:solidFill>
                  <a:prstClr val="black"/>
                </a:solidFill>
                <a:effectLst/>
                <a:uLnTx/>
                <a:uFillTx/>
                <a:latin typeface="+mn-lt"/>
                <a:ea typeface="+mj-ea"/>
                <a:cs typeface="+mj-cs"/>
              </a:rPr>
              <a:t>E </a:t>
            </a:r>
            <a:r>
              <a:rPr kumimoji="0" lang="es-CO" sz="2400" b="0" i="0" u="none" strike="noStrike" kern="1200" cap="none" spc="0" normalizeH="0" baseline="0" noProof="0" dirty="0">
                <a:ln>
                  <a:noFill/>
                </a:ln>
                <a:solidFill>
                  <a:srgbClr val="FF0000"/>
                </a:solidFill>
                <a:effectLst/>
                <a:uLnTx/>
                <a:uFillTx/>
                <a:latin typeface="+mn-lt"/>
                <a:ea typeface="+mj-ea"/>
                <a:cs typeface="+mj-cs"/>
              </a:rPr>
              <a:t>L </a:t>
            </a:r>
            <a:r>
              <a:rPr kumimoji="0" lang="es-CO" sz="2400" b="0" i="0" u="none" strike="noStrike" kern="1200" cap="none" spc="0" normalizeH="0" baseline="0" noProof="0" dirty="0">
                <a:ln>
                  <a:noFill/>
                </a:ln>
                <a:solidFill>
                  <a:srgbClr val="ACCBF9"/>
                </a:solidFill>
                <a:effectLst/>
                <a:uLnTx/>
                <a:uFillTx/>
                <a:latin typeface="+mn-lt"/>
                <a:ea typeface="+mj-ea"/>
                <a:cs typeface="+mj-cs"/>
              </a:rPr>
              <a:t>A </a:t>
            </a:r>
            <a:r>
              <a:rPr kumimoji="0" lang="es-CO" sz="2400" b="0" i="0" u="none" strike="noStrike" kern="1200" cap="none" spc="0" normalizeH="0" baseline="0" noProof="0" dirty="0">
                <a:ln>
                  <a:noFill/>
                </a:ln>
                <a:solidFill>
                  <a:srgbClr val="00B050"/>
                </a:solidFill>
                <a:effectLst/>
                <a:uLnTx/>
                <a:uFillTx/>
                <a:latin typeface="+mn-lt"/>
                <a:ea typeface="+mj-ea"/>
                <a:cs typeface="+mj-cs"/>
              </a:rPr>
              <a:t>R </a:t>
            </a:r>
            <a:r>
              <a:rPr kumimoji="0" lang="es-CO" sz="2400" b="0" i="0" u="none" strike="noStrike" kern="1200" cap="none" spc="0" normalizeH="0" baseline="0" noProof="0" dirty="0">
                <a:ln>
                  <a:noFill/>
                </a:ln>
                <a:solidFill>
                  <a:srgbClr val="9D90A0">
                    <a:lumMod val="75000"/>
                  </a:srgbClr>
                </a:solidFill>
                <a:effectLst/>
                <a:uLnTx/>
                <a:uFillTx/>
                <a:latin typeface="+mn-lt"/>
                <a:ea typeface="+mj-ea"/>
                <a:cs typeface="+mj-cs"/>
              </a:rPr>
              <a:t>B </a:t>
            </a:r>
            <a:r>
              <a:rPr kumimoji="0" lang="es-CO" sz="2400" b="0" i="0" u="none" strike="noStrike" kern="1200" cap="none" spc="0" normalizeH="0" baseline="0" noProof="0" dirty="0">
                <a:ln>
                  <a:noFill/>
                </a:ln>
                <a:solidFill>
                  <a:srgbClr val="FFFF00"/>
                </a:solidFill>
                <a:effectLst/>
                <a:uLnTx/>
                <a:uFillTx/>
                <a:latin typeface="+mn-lt"/>
                <a:ea typeface="+mj-ea"/>
                <a:cs typeface="+mj-cs"/>
              </a:rPr>
              <a:t>O </a:t>
            </a:r>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FFFF00"/>
                </a:solidFill>
                <a:effectLst/>
                <a:uLnTx/>
                <a:uFillTx/>
                <a:latin typeface="+mn-lt"/>
                <a:ea typeface="+mj-ea"/>
                <a:cs typeface="+mj-cs"/>
              </a:rPr>
              <a:t> </a:t>
            </a:r>
            <a:r>
              <a:rPr kumimoji="0" lang="es-CO" sz="2400" b="0" i="0" u="none" strike="noStrike" kern="1200" cap="none" spc="0" normalizeH="0" baseline="0" noProof="0" dirty="0">
                <a:ln>
                  <a:noFill/>
                </a:ln>
                <a:solidFill>
                  <a:srgbClr val="002060"/>
                </a:solidFill>
                <a:effectLst/>
                <a:uLnTx/>
                <a:uFillTx/>
                <a:latin typeface="+mn-lt"/>
                <a:ea typeface="+mj-ea"/>
                <a:cs typeface="+mj-cs"/>
              </a:rPr>
              <a:t> D </a:t>
            </a:r>
            <a:r>
              <a:rPr kumimoji="0" lang="es-CO" sz="2400" b="0" i="0" u="none" strike="noStrike" kern="1200" cap="none" spc="0" normalizeH="0" baseline="0" noProof="0" dirty="0">
                <a:ln>
                  <a:noFill/>
                </a:ln>
                <a:solidFill>
                  <a:srgbClr val="FF6600"/>
                </a:solidFill>
                <a:effectLst/>
                <a:uLnTx/>
                <a:uFillTx/>
                <a:latin typeface="+mn-lt"/>
                <a:ea typeface="+mj-ea"/>
                <a:cs typeface="+mj-cs"/>
              </a:rPr>
              <a:t>E  </a:t>
            </a:r>
            <a:r>
              <a:rPr kumimoji="0" lang="es-CO" sz="2400" b="0" i="0" u="none" strike="noStrike" kern="1200" cap="none" spc="0" normalizeH="0" baseline="0" noProof="0" dirty="0">
                <a:ln>
                  <a:noFill/>
                </a:ln>
                <a:solidFill>
                  <a:srgbClr val="FFC000"/>
                </a:solidFill>
                <a:effectLst/>
                <a:uLnTx/>
                <a:uFillTx/>
                <a:latin typeface="+mn-lt"/>
                <a:ea typeface="+mj-ea"/>
                <a:cs typeface="+mj-cs"/>
              </a:rPr>
              <a:t>L </a:t>
            </a:r>
            <a:r>
              <a:rPr kumimoji="0" lang="es-CO" sz="2400" b="0" i="0" u="none" strike="noStrike" kern="1200" cap="none" spc="0" normalizeH="0" baseline="0" noProof="0" dirty="0">
                <a:ln>
                  <a:noFill/>
                </a:ln>
                <a:solidFill>
                  <a:srgbClr val="3366CC"/>
                </a:solidFill>
                <a:effectLst/>
                <a:uLnTx/>
                <a:uFillTx/>
                <a:latin typeface="+mn-lt"/>
                <a:ea typeface="+mj-ea"/>
                <a:cs typeface="+mj-cs"/>
              </a:rPr>
              <a:t>A  </a:t>
            </a:r>
            <a:r>
              <a:rPr kumimoji="0" lang="es-CO" sz="2400" b="0" i="0" u="none" strike="noStrike" kern="1200" cap="none" spc="0" normalizeH="0" baseline="0" noProof="0" dirty="0">
                <a:ln>
                  <a:noFill/>
                </a:ln>
                <a:solidFill>
                  <a:srgbClr val="7030A0"/>
                </a:solidFill>
                <a:effectLst/>
                <a:uLnTx/>
                <a:uFillTx/>
                <a:latin typeface="+mn-lt"/>
                <a:ea typeface="+mj-ea"/>
                <a:cs typeface="+mj-cs"/>
              </a:rPr>
              <a:t>I </a:t>
            </a:r>
            <a:r>
              <a:rPr kumimoji="0" lang="es-CO" sz="2400" b="0" i="0" u="none" strike="noStrike" kern="1200" cap="none" spc="0" normalizeH="0" baseline="0" noProof="0" dirty="0">
                <a:ln>
                  <a:noFill/>
                </a:ln>
                <a:solidFill>
                  <a:srgbClr val="990000"/>
                </a:solidFill>
                <a:effectLst/>
                <a:uLnTx/>
                <a:uFillTx/>
                <a:latin typeface="+mn-lt"/>
                <a:ea typeface="+mj-ea"/>
                <a:cs typeface="+mj-cs"/>
              </a:rPr>
              <a:t>N </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T </a:t>
            </a:r>
            <a:r>
              <a:rPr kumimoji="0" lang="es-CO" sz="2400" b="0" i="0" u="none" strike="noStrike" kern="1200" cap="none" spc="0" normalizeH="0" baseline="0" noProof="0" dirty="0">
                <a:ln>
                  <a:noFill/>
                </a:ln>
                <a:solidFill>
                  <a:srgbClr val="FF0000"/>
                </a:solidFill>
                <a:effectLst/>
                <a:uLnTx/>
                <a:uFillTx/>
                <a:latin typeface="+mn-lt"/>
                <a:ea typeface="+mj-ea"/>
                <a:cs typeface="+mj-cs"/>
              </a:rPr>
              <a:t>E </a:t>
            </a:r>
            <a:r>
              <a:rPr kumimoji="0" lang="es-CO" sz="2400" b="0" i="0" u="none" strike="noStrike" kern="1200" cap="none" spc="0" normalizeH="0" baseline="0" noProof="0" dirty="0">
                <a:ln>
                  <a:noFill/>
                </a:ln>
                <a:solidFill>
                  <a:srgbClr val="9D90A0">
                    <a:lumMod val="50000"/>
                  </a:srgbClr>
                </a:solidFill>
                <a:effectLst/>
                <a:uLnTx/>
                <a:uFillTx/>
                <a:latin typeface="+mn-lt"/>
                <a:ea typeface="+mj-ea"/>
                <a:cs typeface="+mj-cs"/>
              </a:rPr>
              <a:t>G </a:t>
            </a:r>
            <a:r>
              <a:rPr kumimoji="0" lang="es-CO" sz="2400" b="0" i="0" u="none" strike="noStrike" kern="1200" cap="none" spc="0" normalizeH="0" baseline="0" noProof="0" dirty="0">
                <a:ln>
                  <a:noFill/>
                </a:ln>
                <a:solidFill>
                  <a:srgbClr val="92D050"/>
                </a:solidFill>
                <a:effectLst/>
                <a:uLnTx/>
                <a:uFillTx/>
                <a:latin typeface="+mn-lt"/>
                <a:ea typeface="+mj-ea"/>
                <a:cs typeface="+mj-cs"/>
              </a:rPr>
              <a:t>R </a:t>
            </a:r>
            <a:r>
              <a:rPr kumimoji="0" lang="es-CO" sz="2400" b="0" i="0" u="none" strike="noStrike" kern="1200" cap="none" spc="0" normalizeH="0" baseline="0" noProof="0" dirty="0">
                <a:ln>
                  <a:noFill/>
                </a:ln>
                <a:solidFill>
                  <a:srgbClr val="242852"/>
                </a:solidFill>
                <a:effectLst/>
                <a:uLnTx/>
                <a:uFillTx/>
                <a:latin typeface="+mn-lt"/>
                <a:ea typeface="+mj-ea"/>
                <a:cs typeface="+mj-cs"/>
              </a:rPr>
              <a:t>A </a:t>
            </a:r>
            <a:r>
              <a:rPr kumimoji="0" lang="es-CO" sz="2400" b="0" i="0" u="none" strike="noStrike" kern="1200" cap="none" spc="0" normalizeH="0" baseline="0" noProof="0" dirty="0">
                <a:ln>
                  <a:noFill/>
                </a:ln>
                <a:solidFill>
                  <a:prstClr val="black">
                    <a:lumMod val="75000"/>
                    <a:lumOff val="25000"/>
                  </a:prstClr>
                </a:solidFill>
                <a:effectLst/>
                <a:uLnTx/>
                <a:uFillTx/>
                <a:latin typeface="+mn-lt"/>
                <a:ea typeface="+mj-ea"/>
                <a:cs typeface="+mj-cs"/>
              </a:rPr>
              <a:t>C </a:t>
            </a:r>
            <a:r>
              <a:rPr kumimoji="0" lang="es-CO" sz="2400" b="0" i="0" u="none" strike="noStrike" kern="1200" cap="none" spc="0" normalizeH="0" baseline="0" noProof="0" dirty="0">
                <a:ln>
                  <a:noFill/>
                </a:ln>
                <a:solidFill>
                  <a:srgbClr val="7030A0"/>
                </a:solidFill>
                <a:effectLst/>
                <a:uLnTx/>
                <a:uFillTx/>
                <a:latin typeface="+mn-lt"/>
                <a:ea typeface="+mj-ea"/>
                <a:cs typeface="+mj-cs"/>
              </a:rPr>
              <a:t>I </a:t>
            </a:r>
            <a:r>
              <a:rPr kumimoji="0" lang="es-CO" sz="2400" b="0" i="0" u="none" strike="noStrike" kern="1200" cap="none" spc="0" normalizeH="0" baseline="0" noProof="0" dirty="0">
                <a:ln>
                  <a:noFill/>
                </a:ln>
                <a:solidFill>
                  <a:srgbClr val="5AA2AE">
                    <a:lumMod val="40000"/>
                    <a:lumOff val="60000"/>
                  </a:srgbClr>
                </a:solidFill>
                <a:effectLst/>
                <a:uLnTx/>
                <a:uFillTx/>
                <a:latin typeface="+mn-lt"/>
                <a:ea typeface="+mj-ea"/>
                <a:cs typeface="+mj-cs"/>
              </a:rPr>
              <a:t>O </a:t>
            </a:r>
            <a:r>
              <a:rPr kumimoji="0" lang="es-CO" sz="2400" b="0" i="0" u="none" strike="noStrike" kern="1200" cap="none" spc="0" normalizeH="0" baseline="0" noProof="0" dirty="0">
                <a:ln>
                  <a:noFill/>
                </a:ln>
                <a:solidFill>
                  <a:srgbClr val="ACCBF9">
                    <a:lumMod val="90000"/>
                  </a:srgbClr>
                </a:solidFill>
                <a:effectLst/>
                <a:uLnTx/>
                <a:uFillTx/>
                <a:latin typeface="+mn-lt"/>
                <a:ea typeface="+mj-ea"/>
                <a:cs typeface="+mj-cs"/>
              </a:rPr>
              <a:t>N</a:t>
            </a:r>
            <a:endParaRPr lang="es-CO" dirty="0">
              <a:latin typeface="+mn-lt"/>
            </a:endParaRPr>
          </a:p>
        </p:txBody>
      </p:sp>
      <p:sp>
        <p:nvSpPr>
          <p:cNvPr id="3" name="Marcador de contenido 2">
            <a:extLst>
              <a:ext uri="{FF2B5EF4-FFF2-40B4-BE49-F238E27FC236}">
                <a16:creationId xmlns:a16="http://schemas.microsoft.com/office/drawing/2014/main" id="{384E6C81-6056-77AE-C488-AF789AF5505B}"/>
              </a:ext>
            </a:extLst>
          </p:cNvPr>
          <p:cNvSpPr>
            <a:spLocks noGrp="1"/>
          </p:cNvSpPr>
          <p:nvPr>
            <p:ph sz="quarter" idx="13"/>
          </p:nvPr>
        </p:nvSpPr>
        <p:spPr>
          <a:xfrm>
            <a:off x="913774" y="2164702"/>
            <a:ext cx="5106026" cy="3626497"/>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PREJARDIN Y JARDIN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el árbol de la integración es una metáfora que nos enseña sobre valores importantes para vivir en armonía con los demás. sus ramas simbolizan valores esenciales como el respeto, los buenos días, la tolerancia, la reconciliación, el compañerismo, la amistad, la honestidad, saber escuchar y la paz. estos valores nos ayudan a convivir con amor y comprensión.</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plastilinas, globos, colores, cartulina, hojas de papel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739C836A-31EB-2269-9D5D-540D7494B667}"/>
              </a:ext>
            </a:extLst>
          </p:cNvPr>
          <p:cNvSpPr>
            <a:spLocks noGrp="1"/>
          </p:cNvSpPr>
          <p:nvPr>
            <p:ph sz="quarter" idx="14"/>
          </p:nvPr>
        </p:nvSpPr>
        <p:spPr>
          <a:xfrm>
            <a:off x="6172200" y="2164702"/>
            <a:ext cx="5105400" cy="3713584"/>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PREJARDIN Y JARDIN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.Juegos: el árbol de los valores, las palabras mágicas, el camino de la amistad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cuentos infantiles, canciones sobre la convivencia, dibujos</a:t>
            </a:r>
            <a:r>
              <a:rPr lang="es-CO" sz="1300" b="1" cap="none" dirty="0">
                <a:solidFill>
                  <a:prstClr val="black"/>
                </a:solidFill>
              </a:rPr>
              <a:t> animados, </a:t>
            </a:r>
            <a:r>
              <a:rPr kumimoji="0" lang="es-CO" sz="1300" b="1" i="0" u="none" strike="noStrike" kern="1200" cap="none" spc="0" normalizeH="0" baseline="0" noProof="0" dirty="0">
                <a:ln>
                  <a:noFill/>
                </a:ln>
                <a:solidFill>
                  <a:prstClr val="black"/>
                </a:solidFill>
                <a:effectLst/>
                <a:uLnTx/>
                <a:uFillTx/>
                <a:ea typeface="+mn-ea"/>
                <a:cs typeface="+mn-cs"/>
              </a:rPr>
              <a:t> juegos de roles; todos relacionado con el árbol de la integración</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Gráfico 1">
            <a:extLst>
              <a:ext uri="{FF2B5EF4-FFF2-40B4-BE49-F238E27FC236}">
                <a16:creationId xmlns:a16="http://schemas.microsoft.com/office/drawing/2014/main" id="{35C01144-BFC0-2BBB-E7C7-2F1824BC9B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92424" cy="1377219"/>
          </a:xfrm>
          <a:prstGeom prst="rect">
            <a:avLst/>
          </a:prstGeom>
        </p:spPr>
      </p:pic>
      <p:sp>
        <p:nvSpPr>
          <p:cNvPr id="6" name="Marcador de número de diapositiva 5">
            <a:extLst>
              <a:ext uri="{FF2B5EF4-FFF2-40B4-BE49-F238E27FC236}">
                <a16:creationId xmlns:a16="http://schemas.microsoft.com/office/drawing/2014/main" id="{5364B3A8-0288-5AED-A10C-F45CF8516E4D}"/>
              </a:ext>
            </a:extLst>
          </p:cNvPr>
          <p:cNvSpPr>
            <a:spLocks noGrp="1"/>
          </p:cNvSpPr>
          <p:nvPr>
            <p:ph type="sldNum" sz="quarter" idx="12"/>
          </p:nvPr>
        </p:nvSpPr>
        <p:spPr/>
        <p:txBody>
          <a:bodyPr/>
          <a:lstStyle/>
          <a:p>
            <a:fld id="{B5346379-99B8-4D47-8EAF-938C34B28DAA}" type="slidenum">
              <a:rPr lang="es-CO" smtClean="0"/>
              <a:t>109</a:t>
            </a:fld>
            <a:endParaRPr lang="es-CO"/>
          </a:p>
        </p:txBody>
      </p:sp>
    </p:spTree>
    <p:extLst>
      <p:ext uri="{BB962C8B-B14F-4D97-AF65-F5344CB8AC3E}">
        <p14:creationId xmlns:p14="http://schemas.microsoft.com/office/powerpoint/2010/main" val="26480134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7BB570-4165-553E-D07F-EA3B9BDC051B}"/>
              </a:ext>
            </a:extLst>
          </p:cNvPr>
          <p:cNvSpPr>
            <a:spLocks noGrp="1"/>
          </p:cNvSpPr>
          <p:nvPr>
            <p:ph type="title"/>
          </p:nvPr>
        </p:nvSpPr>
        <p:spPr>
          <a:xfrm>
            <a:off x="913775" y="609600"/>
            <a:ext cx="10364451" cy="1023581"/>
          </a:xfrm>
        </p:spPr>
        <p:txBody>
          <a:bodyPr>
            <a:normAutofit/>
          </a:bodyPr>
          <a:lstStyle/>
          <a:p>
            <a:r>
              <a:rPr lang="es-CO" sz="2400" dirty="0">
                <a:solidFill>
                  <a:srgbClr val="7030A0"/>
                </a:solidFill>
                <a:latin typeface="+mn-lt"/>
              </a:rPr>
              <a:t>C O N T E N I D O</a:t>
            </a:r>
            <a:br>
              <a:rPr lang="es-CO" sz="2400" dirty="0">
                <a:solidFill>
                  <a:srgbClr val="7030A0"/>
                </a:solidFill>
                <a:latin typeface="+mn-lt"/>
              </a:rPr>
            </a:br>
            <a:r>
              <a:rPr lang="es-CO" sz="2400" dirty="0">
                <a:solidFill>
                  <a:srgbClr val="7030A0"/>
                </a:solidFill>
                <a:latin typeface="Bradley Hand ITC" panose="03070402050302030203" pitchFamily="66" charset="0"/>
              </a:rPr>
              <a:t>                                                                                  </a:t>
            </a:r>
            <a:r>
              <a:rPr lang="es-CO" sz="2400" dirty="0">
                <a:solidFill>
                  <a:srgbClr val="7030A0"/>
                </a:solidFill>
                <a:latin typeface="+mn-lt"/>
              </a:rPr>
              <a:t>p</a:t>
            </a:r>
            <a:r>
              <a:rPr lang="es-CO" sz="2400" cap="none" dirty="0">
                <a:solidFill>
                  <a:srgbClr val="7030A0"/>
                </a:solidFill>
                <a:latin typeface="+mn-lt"/>
              </a:rPr>
              <a:t>ágina</a:t>
            </a:r>
            <a:endParaRPr lang="es-CO" sz="2400" dirty="0">
              <a:solidFill>
                <a:srgbClr val="7030A0"/>
              </a:solidFill>
              <a:latin typeface="+mn-lt"/>
            </a:endParaRPr>
          </a:p>
        </p:txBody>
      </p:sp>
      <p:sp>
        <p:nvSpPr>
          <p:cNvPr id="3" name="Marcador de contenido 2">
            <a:extLst>
              <a:ext uri="{FF2B5EF4-FFF2-40B4-BE49-F238E27FC236}">
                <a16:creationId xmlns:a16="http://schemas.microsoft.com/office/drawing/2014/main" id="{386E47E9-5DED-5E9E-9C8E-01C1D1E04E9C}"/>
              </a:ext>
            </a:extLst>
          </p:cNvPr>
          <p:cNvSpPr>
            <a:spLocks noGrp="1"/>
          </p:cNvSpPr>
          <p:nvPr>
            <p:ph sz="quarter" idx="13"/>
          </p:nvPr>
        </p:nvSpPr>
        <p:spPr>
          <a:xfrm>
            <a:off x="913774" y="1604864"/>
            <a:ext cx="10363826" cy="4278411"/>
          </a:xfrm>
        </p:spPr>
        <p:txBody>
          <a:bodyPr>
            <a:normAutofit fontScale="92500" lnSpcReduction="10000"/>
          </a:bodyPr>
          <a:lstStyle/>
          <a:p>
            <a:pPr marL="0" indent="0">
              <a:buNone/>
            </a:pPr>
            <a:r>
              <a:rPr lang="es-CO" sz="1600" b="1" cap="none" dirty="0">
                <a:latin typeface="Bradley Hand ITC" panose="03070402050302030203" pitchFamily="66" charset="0"/>
              </a:rPr>
              <a:t>.   </a:t>
            </a:r>
            <a:r>
              <a:rPr lang="es-CO" sz="1600" b="1" cap="none" dirty="0"/>
              <a:t>Introducción                                                                                                                                    11                                                                                                                                                                                                                                                                                                                </a:t>
            </a:r>
          </a:p>
          <a:p>
            <a:pPr marL="0" indent="0">
              <a:buNone/>
            </a:pPr>
            <a:r>
              <a:rPr lang="es-CO" sz="1600" b="1" dirty="0"/>
              <a:t>.   J</a:t>
            </a:r>
            <a:r>
              <a:rPr lang="es-CO" sz="1600" b="1" cap="none" dirty="0"/>
              <a:t>ustificación                                                                                                                                    12</a:t>
            </a:r>
            <a:endParaRPr lang="es-CO" sz="1600" b="1" dirty="0"/>
          </a:p>
          <a:p>
            <a:pPr marL="0" indent="0">
              <a:buNone/>
            </a:pPr>
            <a:r>
              <a:rPr lang="es-CO" sz="1600" b="1" dirty="0"/>
              <a:t>.  V</a:t>
            </a:r>
            <a:r>
              <a:rPr lang="es-CO" sz="1600" b="1" cap="none" dirty="0"/>
              <a:t>alores</a:t>
            </a:r>
            <a:r>
              <a:rPr lang="es-CO" sz="1600" b="1" dirty="0"/>
              <a:t> I</a:t>
            </a:r>
            <a:r>
              <a:rPr lang="es-CO" sz="1600" b="1" cap="none" dirty="0"/>
              <a:t>nstitucionales                                                                                                                     13</a:t>
            </a:r>
          </a:p>
          <a:p>
            <a:pPr marL="0" indent="0">
              <a:buNone/>
            </a:pPr>
            <a:r>
              <a:rPr lang="es-CO" sz="1600" b="1" cap="none" dirty="0"/>
              <a:t>.  Valores                                                                                                                                              14 a 84</a:t>
            </a:r>
          </a:p>
          <a:p>
            <a:pPr marL="0" indent="0">
              <a:buNone/>
            </a:pPr>
            <a:r>
              <a:rPr lang="es-CO" sz="1600" b="1" cap="none" dirty="0"/>
              <a:t>.   Buenos Modales                                                                                                                               5 a 92</a:t>
            </a:r>
          </a:p>
          <a:p>
            <a:pPr marL="0" indent="0">
              <a:buNone/>
            </a:pPr>
            <a:r>
              <a:rPr lang="es-CO" sz="1600" b="1" cap="none" dirty="0"/>
              <a:t>.   Normas de Cortesía                                                                                                                         93 a 99</a:t>
            </a:r>
          </a:p>
          <a:p>
            <a:pPr marL="0" indent="0">
              <a:buNone/>
            </a:pPr>
            <a:r>
              <a:rPr lang="es-CO" sz="1600" b="1" cap="none" dirty="0"/>
              <a:t>.   La Paz                                                                                                                                             100 a 106</a:t>
            </a:r>
          </a:p>
          <a:p>
            <a:pPr marL="0" indent="0">
              <a:buNone/>
            </a:pPr>
            <a:r>
              <a:rPr lang="es-CO" sz="1600" b="1" cap="none" dirty="0"/>
              <a:t>.   Árbol de la Integración                                                                                                                    107 a 113</a:t>
            </a:r>
          </a:p>
          <a:p>
            <a:pPr marL="0" indent="0">
              <a:buNone/>
            </a:pPr>
            <a:r>
              <a:rPr lang="es-CO" sz="1600" b="1" cap="none" dirty="0"/>
              <a:t>.   Guardianes de la Convivencia                                                                                                         114 a 120</a:t>
            </a:r>
          </a:p>
          <a:p>
            <a:pPr marL="0" indent="0">
              <a:buNone/>
            </a:pPr>
            <a:r>
              <a:rPr lang="es-CO" sz="1600" b="1" dirty="0"/>
              <a:t>.   S</a:t>
            </a:r>
            <a:r>
              <a:rPr lang="es-CO" sz="1600" b="1" cap="none" dirty="0"/>
              <a:t>emillero de</a:t>
            </a:r>
            <a:r>
              <a:rPr lang="es-CO" sz="1600" b="1" dirty="0"/>
              <a:t> a</a:t>
            </a:r>
            <a:r>
              <a:rPr lang="es-CO" sz="1600" b="1" cap="none" dirty="0"/>
              <a:t>nimadores                                                                                                                 121 a 127</a:t>
            </a:r>
          </a:p>
          <a:p>
            <a:pPr marL="0" indent="0">
              <a:buNone/>
            </a:pPr>
            <a:r>
              <a:rPr lang="es-CO" sz="1600" b="1" dirty="0"/>
              <a:t>.   B</a:t>
            </a:r>
            <a:r>
              <a:rPr lang="es-CO" sz="1600" b="1" cap="none" dirty="0"/>
              <a:t>ibliografía                                                                                                                                      128 a 130</a:t>
            </a:r>
            <a:endParaRPr lang="es-CO" sz="1600" b="1" dirty="0"/>
          </a:p>
        </p:txBody>
      </p:sp>
      <p:pic>
        <p:nvPicPr>
          <p:cNvPr id="5" name="Imagen 4">
            <a:extLst>
              <a:ext uri="{FF2B5EF4-FFF2-40B4-BE49-F238E27FC236}">
                <a16:creationId xmlns:a16="http://schemas.microsoft.com/office/drawing/2014/main" id="{676F8464-3354-02D8-1CE2-4DA6E412B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96536" cy="1023581"/>
          </a:xfrm>
          <a:prstGeom prst="rect">
            <a:avLst/>
          </a:prstGeom>
        </p:spPr>
      </p:pic>
      <p:sp>
        <p:nvSpPr>
          <p:cNvPr id="4" name="Marcador de número de diapositiva 3">
            <a:extLst>
              <a:ext uri="{FF2B5EF4-FFF2-40B4-BE49-F238E27FC236}">
                <a16:creationId xmlns:a16="http://schemas.microsoft.com/office/drawing/2014/main" id="{28CBF906-72FA-25D1-AB88-1A6DFAE723F0}"/>
              </a:ext>
            </a:extLst>
          </p:cNvPr>
          <p:cNvSpPr>
            <a:spLocks noGrp="1"/>
          </p:cNvSpPr>
          <p:nvPr>
            <p:ph type="sldNum" sz="quarter" idx="12"/>
          </p:nvPr>
        </p:nvSpPr>
        <p:spPr/>
        <p:txBody>
          <a:bodyPr/>
          <a:lstStyle/>
          <a:p>
            <a:fld id="{B5346379-99B8-4D47-8EAF-938C34B28DAA}" type="slidenum">
              <a:rPr lang="es-CO" smtClean="0"/>
              <a:t>11</a:t>
            </a:fld>
            <a:endParaRPr lang="es-CO"/>
          </a:p>
        </p:txBody>
      </p:sp>
    </p:spTree>
    <p:extLst>
      <p:ext uri="{BB962C8B-B14F-4D97-AF65-F5344CB8AC3E}">
        <p14:creationId xmlns:p14="http://schemas.microsoft.com/office/powerpoint/2010/main" val="28994214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A066D9-EBAF-2F0F-5A96-BBDACD762AF8}"/>
              </a:ext>
            </a:extLst>
          </p:cNvPr>
          <p:cNvSpPr>
            <a:spLocks noGrp="1"/>
          </p:cNvSpPr>
          <p:nvPr>
            <p:ph type="title"/>
          </p:nvPr>
        </p:nvSpPr>
        <p:spPr>
          <a:xfrm>
            <a:off x="913774" y="665170"/>
            <a:ext cx="10364451" cy="1154299"/>
          </a:xfrm>
        </p:spPr>
        <p:txBody>
          <a:bodyPr/>
          <a:lstStyle/>
          <a:p>
            <a:r>
              <a:rPr kumimoji="0" lang="es-CO" sz="2400" b="0" i="0" u="none" strike="noStrike" kern="1200" cap="none" spc="0" normalizeH="0" baseline="0" noProof="0" dirty="0">
                <a:ln>
                  <a:noFill/>
                </a:ln>
                <a:solidFill>
                  <a:prstClr val="black"/>
                </a:solidFill>
                <a:effectLst/>
                <a:uLnTx/>
                <a:uFillTx/>
                <a:latin typeface="+mn-lt"/>
                <a:ea typeface="+mj-ea"/>
                <a:cs typeface="+mj-cs"/>
              </a:rPr>
              <a:t>E </a:t>
            </a:r>
            <a:r>
              <a:rPr kumimoji="0" lang="es-CO" sz="2400" b="0" i="0" u="none" strike="noStrike" kern="1200" cap="none" spc="0" normalizeH="0" baseline="0" noProof="0" dirty="0">
                <a:ln>
                  <a:noFill/>
                </a:ln>
                <a:solidFill>
                  <a:srgbClr val="FF0000"/>
                </a:solidFill>
                <a:effectLst/>
                <a:uLnTx/>
                <a:uFillTx/>
                <a:latin typeface="+mn-lt"/>
                <a:ea typeface="+mj-ea"/>
                <a:cs typeface="+mj-cs"/>
              </a:rPr>
              <a:t>L </a:t>
            </a:r>
            <a:r>
              <a:rPr kumimoji="0" lang="es-CO" sz="2400" b="0" i="0" u="none" strike="noStrike" kern="1200" cap="none" spc="0" normalizeH="0" baseline="0" noProof="0" dirty="0">
                <a:ln>
                  <a:noFill/>
                </a:ln>
                <a:solidFill>
                  <a:srgbClr val="ACCBF9"/>
                </a:solidFill>
                <a:effectLst/>
                <a:uLnTx/>
                <a:uFillTx/>
                <a:latin typeface="+mn-lt"/>
                <a:ea typeface="+mj-ea"/>
                <a:cs typeface="+mj-cs"/>
              </a:rPr>
              <a:t>A </a:t>
            </a:r>
            <a:r>
              <a:rPr kumimoji="0" lang="es-CO" sz="2400" b="0" i="0" u="none" strike="noStrike" kern="1200" cap="none" spc="0" normalizeH="0" baseline="0" noProof="0" dirty="0">
                <a:ln>
                  <a:noFill/>
                </a:ln>
                <a:solidFill>
                  <a:srgbClr val="00B050"/>
                </a:solidFill>
                <a:effectLst/>
                <a:uLnTx/>
                <a:uFillTx/>
                <a:latin typeface="+mn-lt"/>
                <a:ea typeface="+mj-ea"/>
                <a:cs typeface="+mj-cs"/>
              </a:rPr>
              <a:t>R </a:t>
            </a:r>
            <a:r>
              <a:rPr kumimoji="0" lang="es-CO" sz="2400" b="0" i="0" u="none" strike="noStrike" kern="1200" cap="none" spc="0" normalizeH="0" baseline="0" noProof="0" dirty="0">
                <a:ln>
                  <a:noFill/>
                </a:ln>
                <a:solidFill>
                  <a:srgbClr val="9D90A0">
                    <a:lumMod val="75000"/>
                  </a:srgbClr>
                </a:solidFill>
                <a:effectLst/>
                <a:uLnTx/>
                <a:uFillTx/>
                <a:latin typeface="+mn-lt"/>
                <a:ea typeface="+mj-ea"/>
                <a:cs typeface="+mj-cs"/>
              </a:rPr>
              <a:t>B </a:t>
            </a:r>
            <a:r>
              <a:rPr kumimoji="0" lang="es-CO" sz="2400" b="0" i="0" u="none" strike="noStrike" kern="1200" cap="none" spc="0" normalizeH="0" baseline="0" noProof="0" dirty="0">
                <a:ln>
                  <a:noFill/>
                </a:ln>
                <a:solidFill>
                  <a:srgbClr val="FFFF00"/>
                </a:solidFill>
                <a:effectLst/>
                <a:uLnTx/>
                <a:uFillTx/>
                <a:latin typeface="+mn-lt"/>
                <a:ea typeface="+mj-ea"/>
                <a:cs typeface="+mj-cs"/>
              </a:rPr>
              <a:t>O </a:t>
            </a:r>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FFFF00"/>
                </a:solidFill>
                <a:effectLst/>
                <a:uLnTx/>
                <a:uFillTx/>
                <a:latin typeface="+mn-lt"/>
                <a:ea typeface="+mj-ea"/>
                <a:cs typeface="+mj-cs"/>
              </a:rPr>
              <a:t> </a:t>
            </a:r>
            <a:r>
              <a:rPr kumimoji="0" lang="es-CO" sz="2400" b="0" i="0" u="none" strike="noStrike" kern="1200" cap="none" spc="0" normalizeH="0" baseline="0" noProof="0" dirty="0">
                <a:ln>
                  <a:noFill/>
                </a:ln>
                <a:solidFill>
                  <a:srgbClr val="002060"/>
                </a:solidFill>
                <a:effectLst/>
                <a:uLnTx/>
                <a:uFillTx/>
                <a:latin typeface="+mn-lt"/>
                <a:ea typeface="+mj-ea"/>
                <a:cs typeface="+mj-cs"/>
              </a:rPr>
              <a:t> D </a:t>
            </a:r>
            <a:r>
              <a:rPr kumimoji="0" lang="es-CO" sz="2400" b="0" i="0" u="none" strike="noStrike" kern="1200" cap="none" spc="0" normalizeH="0" baseline="0" noProof="0" dirty="0">
                <a:ln>
                  <a:noFill/>
                </a:ln>
                <a:solidFill>
                  <a:srgbClr val="FF6600"/>
                </a:solidFill>
                <a:effectLst/>
                <a:uLnTx/>
                <a:uFillTx/>
                <a:latin typeface="+mn-lt"/>
                <a:ea typeface="+mj-ea"/>
                <a:cs typeface="+mj-cs"/>
              </a:rPr>
              <a:t>E  </a:t>
            </a:r>
            <a:r>
              <a:rPr kumimoji="0" lang="es-CO" sz="2400" b="0" i="0" u="none" strike="noStrike" kern="1200" cap="none" spc="0" normalizeH="0" baseline="0" noProof="0" dirty="0">
                <a:ln>
                  <a:noFill/>
                </a:ln>
                <a:solidFill>
                  <a:srgbClr val="FFC000"/>
                </a:solidFill>
                <a:effectLst/>
                <a:uLnTx/>
                <a:uFillTx/>
                <a:latin typeface="+mn-lt"/>
                <a:ea typeface="+mj-ea"/>
                <a:cs typeface="+mj-cs"/>
              </a:rPr>
              <a:t>L </a:t>
            </a:r>
            <a:r>
              <a:rPr kumimoji="0" lang="es-CO" sz="2400" b="0" i="0" u="none" strike="noStrike" kern="1200" cap="none" spc="0" normalizeH="0" baseline="0" noProof="0" dirty="0">
                <a:ln>
                  <a:noFill/>
                </a:ln>
                <a:solidFill>
                  <a:srgbClr val="3366CC"/>
                </a:solidFill>
                <a:effectLst/>
                <a:uLnTx/>
                <a:uFillTx/>
                <a:latin typeface="+mn-lt"/>
                <a:ea typeface="+mj-ea"/>
                <a:cs typeface="+mj-cs"/>
              </a:rPr>
              <a:t>A  </a:t>
            </a:r>
            <a:r>
              <a:rPr kumimoji="0" lang="es-CO" sz="2400" b="0" i="0" u="none" strike="noStrike" kern="1200" cap="none" spc="0" normalizeH="0" baseline="0" noProof="0" dirty="0">
                <a:ln>
                  <a:noFill/>
                </a:ln>
                <a:solidFill>
                  <a:srgbClr val="7030A0"/>
                </a:solidFill>
                <a:effectLst/>
                <a:uLnTx/>
                <a:uFillTx/>
                <a:latin typeface="+mn-lt"/>
                <a:ea typeface="+mj-ea"/>
                <a:cs typeface="+mj-cs"/>
              </a:rPr>
              <a:t>I </a:t>
            </a:r>
            <a:r>
              <a:rPr kumimoji="0" lang="es-CO" sz="2400" b="0" i="0" u="none" strike="noStrike" kern="1200" cap="none" spc="0" normalizeH="0" baseline="0" noProof="0" dirty="0">
                <a:ln>
                  <a:noFill/>
                </a:ln>
                <a:solidFill>
                  <a:srgbClr val="990000"/>
                </a:solidFill>
                <a:effectLst/>
                <a:uLnTx/>
                <a:uFillTx/>
                <a:latin typeface="+mn-lt"/>
                <a:ea typeface="+mj-ea"/>
                <a:cs typeface="+mj-cs"/>
              </a:rPr>
              <a:t>N </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T </a:t>
            </a:r>
            <a:r>
              <a:rPr kumimoji="0" lang="es-CO" sz="2400" b="0" i="0" u="none" strike="noStrike" kern="1200" cap="none" spc="0" normalizeH="0" baseline="0" noProof="0" dirty="0">
                <a:ln>
                  <a:noFill/>
                </a:ln>
                <a:solidFill>
                  <a:srgbClr val="FF0000"/>
                </a:solidFill>
                <a:effectLst/>
                <a:uLnTx/>
                <a:uFillTx/>
                <a:latin typeface="+mn-lt"/>
                <a:ea typeface="+mj-ea"/>
                <a:cs typeface="+mj-cs"/>
              </a:rPr>
              <a:t>E </a:t>
            </a:r>
            <a:r>
              <a:rPr kumimoji="0" lang="es-CO" sz="2400" b="0" i="0" u="none" strike="noStrike" kern="1200" cap="none" spc="0" normalizeH="0" baseline="0" noProof="0" dirty="0">
                <a:ln>
                  <a:noFill/>
                </a:ln>
                <a:solidFill>
                  <a:srgbClr val="9D90A0">
                    <a:lumMod val="50000"/>
                  </a:srgbClr>
                </a:solidFill>
                <a:effectLst/>
                <a:uLnTx/>
                <a:uFillTx/>
                <a:latin typeface="+mn-lt"/>
                <a:ea typeface="+mj-ea"/>
                <a:cs typeface="+mj-cs"/>
              </a:rPr>
              <a:t>G </a:t>
            </a:r>
            <a:r>
              <a:rPr kumimoji="0" lang="es-CO" sz="2400" b="0" i="0" u="none" strike="noStrike" kern="1200" cap="none" spc="0" normalizeH="0" baseline="0" noProof="0" dirty="0">
                <a:ln>
                  <a:noFill/>
                </a:ln>
                <a:solidFill>
                  <a:srgbClr val="92D050"/>
                </a:solidFill>
                <a:effectLst/>
                <a:uLnTx/>
                <a:uFillTx/>
                <a:latin typeface="+mn-lt"/>
                <a:ea typeface="+mj-ea"/>
                <a:cs typeface="+mj-cs"/>
              </a:rPr>
              <a:t>R </a:t>
            </a:r>
            <a:r>
              <a:rPr kumimoji="0" lang="es-CO" sz="2400" b="0" i="0" u="none" strike="noStrike" kern="1200" cap="none" spc="0" normalizeH="0" baseline="0" noProof="0" dirty="0">
                <a:ln>
                  <a:noFill/>
                </a:ln>
                <a:solidFill>
                  <a:srgbClr val="242852"/>
                </a:solidFill>
                <a:effectLst/>
                <a:uLnTx/>
                <a:uFillTx/>
                <a:latin typeface="+mn-lt"/>
                <a:ea typeface="+mj-ea"/>
                <a:cs typeface="+mj-cs"/>
              </a:rPr>
              <a:t>A </a:t>
            </a:r>
            <a:r>
              <a:rPr kumimoji="0" lang="es-CO" sz="2400" b="0" i="0" u="none" strike="noStrike" kern="1200" cap="none" spc="0" normalizeH="0" baseline="0" noProof="0" dirty="0">
                <a:ln>
                  <a:noFill/>
                </a:ln>
                <a:solidFill>
                  <a:prstClr val="black">
                    <a:lumMod val="75000"/>
                    <a:lumOff val="25000"/>
                  </a:prstClr>
                </a:solidFill>
                <a:effectLst/>
                <a:uLnTx/>
                <a:uFillTx/>
                <a:latin typeface="+mn-lt"/>
                <a:ea typeface="+mj-ea"/>
                <a:cs typeface="+mj-cs"/>
              </a:rPr>
              <a:t>C </a:t>
            </a:r>
            <a:r>
              <a:rPr kumimoji="0" lang="es-CO" sz="2400" b="0" i="0" u="none" strike="noStrike" kern="1200" cap="none" spc="0" normalizeH="0" baseline="0" noProof="0" dirty="0">
                <a:ln>
                  <a:noFill/>
                </a:ln>
                <a:solidFill>
                  <a:srgbClr val="7030A0"/>
                </a:solidFill>
                <a:effectLst/>
                <a:uLnTx/>
                <a:uFillTx/>
                <a:latin typeface="+mn-lt"/>
                <a:ea typeface="+mj-ea"/>
                <a:cs typeface="+mj-cs"/>
              </a:rPr>
              <a:t>I </a:t>
            </a:r>
            <a:r>
              <a:rPr kumimoji="0" lang="es-CO" sz="2400" b="0" i="0" u="none" strike="noStrike" kern="1200" cap="none" spc="0" normalizeH="0" baseline="0" noProof="0" dirty="0">
                <a:ln>
                  <a:noFill/>
                </a:ln>
                <a:solidFill>
                  <a:srgbClr val="5AA2AE">
                    <a:lumMod val="40000"/>
                    <a:lumOff val="60000"/>
                  </a:srgbClr>
                </a:solidFill>
                <a:effectLst/>
                <a:uLnTx/>
                <a:uFillTx/>
                <a:latin typeface="+mn-lt"/>
                <a:ea typeface="+mj-ea"/>
                <a:cs typeface="+mj-cs"/>
              </a:rPr>
              <a:t>O </a:t>
            </a:r>
            <a:r>
              <a:rPr kumimoji="0" lang="es-CO" sz="2400" b="0" i="0" u="none" strike="noStrike" kern="1200" cap="none" spc="0" normalizeH="0" baseline="0" noProof="0" dirty="0">
                <a:ln>
                  <a:noFill/>
                </a:ln>
                <a:solidFill>
                  <a:srgbClr val="ACCBF9">
                    <a:lumMod val="90000"/>
                  </a:srgbClr>
                </a:solidFill>
                <a:effectLst/>
                <a:uLnTx/>
                <a:uFillTx/>
                <a:latin typeface="+mn-lt"/>
                <a:ea typeface="+mj-ea"/>
                <a:cs typeface="+mj-cs"/>
              </a:rPr>
              <a:t>N</a:t>
            </a:r>
            <a:endParaRPr lang="es-CO" dirty="0">
              <a:latin typeface="+mn-lt"/>
            </a:endParaRPr>
          </a:p>
        </p:txBody>
      </p:sp>
      <p:sp>
        <p:nvSpPr>
          <p:cNvPr id="3" name="Marcador de contenido 2">
            <a:extLst>
              <a:ext uri="{FF2B5EF4-FFF2-40B4-BE49-F238E27FC236}">
                <a16:creationId xmlns:a16="http://schemas.microsoft.com/office/drawing/2014/main" id="{9E58ED3B-1DA9-D0E1-54A4-A6B237434A7B}"/>
              </a:ext>
            </a:extLst>
          </p:cNvPr>
          <p:cNvSpPr>
            <a:spLocks noGrp="1"/>
          </p:cNvSpPr>
          <p:nvPr>
            <p:ph sz="quarter" idx="13"/>
          </p:nvPr>
        </p:nvSpPr>
        <p:spPr>
          <a:xfrm>
            <a:off x="913774" y="2164702"/>
            <a:ext cx="5106026" cy="3626497"/>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el árbol de la integración simboliza la importancia de los valores en la convivencia diaria. sus raíces representan los principios básicos de respeto y amor por los demás, mientras que sus ramas y hojas simbolizan los valores que fortalecen la armonía en la sociedad.</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cartulina, hojas de papel. Goma, tijeras punta roma, marcadores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71634899-5069-1A8A-EAC4-302FEFB5B6F3}"/>
              </a:ext>
            </a:extLst>
          </p:cNvPr>
          <p:cNvSpPr>
            <a:spLocks noGrp="1"/>
          </p:cNvSpPr>
          <p:nvPr>
            <p:ph sz="quarter" idx="14"/>
          </p:nvPr>
        </p:nvSpPr>
        <p:spPr>
          <a:xfrm>
            <a:off x="6172200" y="2015412"/>
            <a:ext cx="5105400" cy="3775787"/>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a:t>
            </a:r>
            <a:r>
              <a:rPr lang="es-ES" sz="1300" dirty="0">
                <a:solidFill>
                  <a:srgbClr val="FFC000"/>
                </a:solidFill>
              </a:rPr>
              <a:t>NIÑOS</a:t>
            </a:r>
            <a:r>
              <a:rPr kumimoji="0" lang="es-ES" sz="1300" b="0" i="0" u="none" strike="noStrike" kern="1200" cap="all" spc="0" normalizeH="0" baseline="0" noProof="0" dirty="0">
                <a:ln>
                  <a:noFill/>
                </a:ln>
                <a:solidFill>
                  <a:srgbClr val="FFC000"/>
                </a:solidFill>
                <a:effectLst/>
                <a:uLnTx/>
                <a:uFillTx/>
                <a:ea typeface="+mn-ea"/>
                <a:cs typeface="+mn-cs"/>
              </a:rPr>
              <a:t>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.Juegos: el árbol de los valores, la cadena de la amistad, la carrera de la integración, la caja de los valores.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Cuentos, videos educativos, minidramas; todos relacionados al árbol de la integración</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Imagen 4">
            <a:extLst>
              <a:ext uri="{FF2B5EF4-FFF2-40B4-BE49-F238E27FC236}">
                <a16:creationId xmlns:a16="http://schemas.microsoft.com/office/drawing/2014/main" id="{42613B0F-D5B5-4CCD-CB01-A3D7D52A4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6988" cy="1137630"/>
          </a:xfrm>
          <a:prstGeom prst="rect">
            <a:avLst/>
          </a:prstGeom>
        </p:spPr>
      </p:pic>
      <p:sp>
        <p:nvSpPr>
          <p:cNvPr id="6" name="Marcador de número de diapositiva 5">
            <a:extLst>
              <a:ext uri="{FF2B5EF4-FFF2-40B4-BE49-F238E27FC236}">
                <a16:creationId xmlns:a16="http://schemas.microsoft.com/office/drawing/2014/main" id="{B7BB44CE-0C77-B4B3-1571-EFAD6D424CFA}"/>
              </a:ext>
            </a:extLst>
          </p:cNvPr>
          <p:cNvSpPr>
            <a:spLocks noGrp="1"/>
          </p:cNvSpPr>
          <p:nvPr>
            <p:ph type="sldNum" sz="quarter" idx="12"/>
          </p:nvPr>
        </p:nvSpPr>
        <p:spPr/>
        <p:txBody>
          <a:bodyPr/>
          <a:lstStyle/>
          <a:p>
            <a:fld id="{B5346379-99B8-4D47-8EAF-938C34B28DAA}" type="slidenum">
              <a:rPr lang="es-CO" smtClean="0"/>
              <a:t>110</a:t>
            </a:fld>
            <a:endParaRPr lang="es-CO"/>
          </a:p>
        </p:txBody>
      </p:sp>
    </p:spTree>
    <p:extLst>
      <p:ext uri="{BB962C8B-B14F-4D97-AF65-F5344CB8AC3E}">
        <p14:creationId xmlns:p14="http://schemas.microsoft.com/office/powerpoint/2010/main" val="4027666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C1851B-BA69-AF3A-06D5-F8B324C9EBDF}"/>
              </a:ext>
            </a:extLst>
          </p:cNvPr>
          <p:cNvSpPr>
            <a:spLocks noGrp="1"/>
          </p:cNvSpPr>
          <p:nvPr>
            <p:ph type="title"/>
          </p:nvPr>
        </p:nvSpPr>
        <p:spPr>
          <a:xfrm>
            <a:off x="913775" y="618518"/>
            <a:ext cx="10364451" cy="1060992"/>
          </a:xfrm>
        </p:spPr>
        <p:txBody>
          <a:bodyPr/>
          <a:lstStyle/>
          <a:p>
            <a:r>
              <a:rPr kumimoji="0" lang="es-CO" sz="2400" b="0" i="0" u="none" strike="noStrike" kern="1200" cap="none" spc="0" normalizeH="0" baseline="0" noProof="0" dirty="0">
                <a:ln>
                  <a:noFill/>
                </a:ln>
                <a:solidFill>
                  <a:prstClr val="black"/>
                </a:solidFill>
                <a:effectLst/>
                <a:uLnTx/>
                <a:uFillTx/>
                <a:latin typeface="+mn-lt"/>
                <a:ea typeface="+mj-ea"/>
                <a:cs typeface="+mj-cs"/>
              </a:rPr>
              <a:t>E </a:t>
            </a:r>
            <a:r>
              <a:rPr kumimoji="0" lang="es-CO" sz="2400" b="0" i="0" u="none" strike="noStrike" kern="1200" cap="none" spc="0" normalizeH="0" baseline="0" noProof="0" dirty="0">
                <a:ln>
                  <a:noFill/>
                </a:ln>
                <a:solidFill>
                  <a:srgbClr val="FF0000"/>
                </a:solidFill>
                <a:effectLst/>
                <a:uLnTx/>
                <a:uFillTx/>
                <a:latin typeface="+mn-lt"/>
                <a:ea typeface="+mj-ea"/>
                <a:cs typeface="+mj-cs"/>
              </a:rPr>
              <a:t>L </a:t>
            </a:r>
            <a:r>
              <a:rPr kumimoji="0" lang="es-CO" sz="2400" b="0" i="0" u="none" strike="noStrike" kern="1200" cap="none" spc="0" normalizeH="0" baseline="0" noProof="0" dirty="0">
                <a:ln>
                  <a:noFill/>
                </a:ln>
                <a:solidFill>
                  <a:srgbClr val="ACCBF9"/>
                </a:solidFill>
                <a:effectLst/>
                <a:uLnTx/>
                <a:uFillTx/>
                <a:latin typeface="+mn-lt"/>
                <a:ea typeface="+mj-ea"/>
                <a:cs typeface="+mj-cs"/>
              </a:rPr>
              <a:t>A </a:t>
            </a:r>
            <a:r>
              <a:rPr kumimoji="0" lang="es-CO" sz="2400" b="0" i="0" u="none" strike="noStrike" kern="1200" cap="none" spc="0" normalizeH="0" baseline="0" noProof="0" dirty="0">
                <a:ln>
                  <a:noFill/>
                </a:ln>
                <a:solidFill>
                  <a:srgbClr val="00B050"/>
                </a:solidFill>
                <a:effectLst/>
                <a:uLnTx/>
                <a:uFillTx/>
                <a:latin typeface="+mn-lt"/>
                <a:ea typeface="+mj-ea"/>
                <a:cs typeface="+mj-cs"/>
              </a:rPr>
              <a:t>R </a:t>
            </a:r>
            <a:r>
              <a:rPr kumimoji="0" lang="es-CO" sz="2400" b="0" i="0" u="none" strike="noStrike" kern="1200" cap="none" spc="0" normalizeH="0" baseline="0" noProof="0" dirty="0">
                <a:ln>
                  <a:noFill/>
                </a:ln>
                <a:solidFill>
                  <a:srgbClr val="9D90A0">
                    <a:lumMod val="75000"/>
                  </a:srgbClr>
                </a:solidFill>
                <a:effectLst/>
                <a:uLnTx/>
                <a:uFillTx/>
                <a:latin typeface="+mn-lt"/>
                <a:ea typeface="+mj-ea"/>
                <a:cs typeface="+mj-cs"/>
              </a:rPr>
              <a:t>B </a:t>
            </a:r>
            <a:r>
              <a:rPr kumimoji="0" lang="es-CO" sz="2400" b="0" i="0" u="none" strike="noStrike" kern="1200" cap="none" spc="0" normalizeH="0" baseline="0" noProof="0" dirty="0">
                <a:ln>
                  <a:noFill/>
                </a:ln>
                <a:solidFill>
                  <a:srgbClr val="FFFF00"/>
                </a:solidFill>
                <a:effectLst/>
                <a:uLnTx/>
                <a:uFillTx/>
                <a:latin typeface="+mn-lt"/>
                <a:ea typeface="+mj-ea"/>
                <a:cs typeface="+mj-cs"/>
              </a:rPr>
              <a:t>O </a:t>
            </a:r>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FFFF00"/>
                </a:solidFill>
                <a:effectLst/>
                <a:uLnTx/>
                <a:uFillTx/>
                <a:latin typeface="+mn-lt"/>
                <a:ea typeface="+mj-ea"/>
                <a:cs typeface="+mj-cs"/>
              </a:rPr>
              <a:t> </a:t>
            </a:r>
            <a:r>
              <a:rPr kumimoji="0" lang="es-CO" sz="2400" b="0" i="0" u="none" strike="noStrike" kern="1200" cap="none" spc="0" normalizeH="0" baseline="0" noProof="0" dirty="0">
                <a:ln>
                  <a:noFill/>
                </a:ln>
                <a:solidFill>
                  <a:srgbClr val="002060"/>
                </a:solidFill>
                <a:effectLst/>
                <a:uLnTx/>
                <a:uFillTx/>
                <a:latin typeface="+mn-lt"/>
                <a:ea typeface="+mj-ea"/>
                <a:cs typeface="+mj-cs"/>
              </a:rPr>
              <a:t> D </a:t>
            </a:r>
            <a:r>
              <a:rPr kumimoji="0" lang="es-CO" sz="2400" b="0" i="0" u="none" strike="noStrike" kern="1200" cap="none" spc="0" normalizeH="0" baseline="0" noProof="0" dirty="0">
                <a:ln>
                  <a:noFill/>
                </a:ln>
                <a:solidFill>
                  <a:srgbClr val="FF6600"/>
                </a:solidFill>
                <a:effectLst/>
                <a:uLnTx/>
                <a:uFillTx/>
                <a:latin typeface="+mn-lt"/>
                <a:ea typeface="+mj-ea"/>
                <a:cs typeface="+mj-cs"/>
              </a:rPr>
              <a:t>E  </a:t>
            </a:r>
            <a:r>
              <a:rPr kumimoji="0" lang="es-CO" sz="2400" b="0" i="0" u="none" strike="noStrike" kern="1200" cap="none" spc="0" normalizeH="0" baseline="0" noProof="0" dirty="0">
                <a:ln>
                  <a:noFill/>
                </a:ln>
                <a:solidFill>
                  <a:srgbClr val="FFC000"/>
                </a:solidFill>
                <a:effectLst/>
                <a:uLnTx/>
                <a:uFillTx/>
                <a:latin typeface="+mn-lt"/>
                <a:ea typeface="+mj-ea"/>
                <a:cs typeface="+mj-cs"/>
              </a:rPr>
              <a:t>L </a:t>
            </a:r>
            <a:r>
              <a:rPr kumimoji="0" lang="es-CO" sz="2400" b="0" i="0" u="none" strike="noStrike" kern="1200" cap="none" spc="0" normalizeH="0" baseline="0" noProof="0" dirty="0">
                <a:ln>
                  <a:noFill/>
                </a:ln>
                <a:solidFill>
                  <a:srgbClr val="3366CC"/>
                </a:solidFill>
                <a:effectLst/>
                <a:uLnTx/>
                <a:uFillTx/>
                <a:latin typeface="+mn-lt"/>
                <a:ea typeface="+mj-ea"/>
                <a:cs typeface="+mj-cs"/>
              </a:rPr>
              <a:t>A  </a:t>
            </a:r>
            <a:r>
              <a:rPr kumimoji="0" lang="es-CO" sz="2400" b="0" i="0" u="none" strike="noStrike" kern="1200" cap="none" spc="0" normalizeH="0" baseline="0" noProof="0" dirty="0">
                <a:ln>
                  <a:noFill/>
                </a:ln>
                <a:solidFill>
                  <a:srgbClr val="7030A0"/>
                </a:solidFill>
                <a:effectLst/>
                <a:uLnTx/>
                <a:uFillTx/>
                <a:latin typeface="+mn-lt"/>
                <a:ea typeface="+mj-ea"/>
                <a:cs typeface="+mj-cs"/>
              </a:rPr>
              <a:t>I </a:t>
            </a:r>
            <a:r>
              <a:rPr kumimoji="0" lang="es-CO" sz="2400" b="0" i="0" u="none" strike="noStrike" kern="1200" cap="none" spc="0" normalizeH="0" baseline="0" noProof="0" dirty="0">
                <a:ln>
                  <a:noFill/>
                </a:ln>
                <a:solidFill>
                  <a:srgbClr val="990000"/>
                </a:solidFill>
                <a:effectLst/>
                <a:uLnTx/>
                <a:uFillTx/>
                <a:latin typeface="+mn-lt"/>
                <a:ea typeface="+mj-ea"/>
                <a:cs typeface="+mj-cs"/>
              </a:rPr>
              <a:t>N </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T </a:t>
            </a:r>
            <a:r>
              <a:rPr kumimoji="0" lang="es-CO" sz="2400" b="0" i="0" u="none" strike="noStrike" kern="1200" cap="none" spc="0" normalizeH="0" baseline="0" noProof="0" dirty="0">
                <a:ln>
                  <a:noFill/>
                </a:ln>
                <a:solidFill>
                  <a:srgbClr val="FF0000"/>
                </a:solidFill>
                <a:effectLst/>
                <a:uLnTx/>
                <a:uFillTx/>
                <a:latin typeface="+mn-lt"/>
                <a:ea typeface="+mj-ea"/>
                <a:cs typeface="+mj-cs"/>
              </a:rPr>
              <a:t>E </a:t>
            </a:r>
            <a:r>
              <a:rPr kumimoji="0" lang="es-CO" sz="2400" b="0" i="0" u="none" strike="noStrike" kern="1200" cap="none" spc="0" normalizeH="0" baseline="0" noProof="0" dirty="0">
                <a:ln>
                  <a:noFill/>
                </a:ln>
                <a:solidFill>
                  <a:srgbClr val="9D90A0">
                    <a:lumMod val="50000"/>
                  </a:srgbClr>
                </a:solidFill>
                <a:effectLst/>
                <a:uLnTx/>
                <a:uFillTx/>
                <a:latin typeface="+mn-lt"/>
                <a:ea typeface="+mj-ea"/>
                <a:cs typeface="+mj-cs"/>
              </a:rPr>
              <a:t>G </a:t>
            </a:r>
            <a:r>
              <a:rPr kumimoji="0" lang="es-CO" sz="2400" b="0" i="0" u="none" strike="noStrike" kern="1200" cap="none" spc="0" normalizeH="0" baseline="0" noProof="0" dirty="0">
                <a:ln>
                  <a:noFill/>
                </a:ln>
                <a:solidFill>
                  <a:srgbClr val="92D050"/>
                </a:solidFill>
                <a:effectLst/>
                <a:uLnTx/>
                <a:uFillTx/>
                <a:latin typeface="+mn-lt"/>
                <a:ea typeface="+mj-ea"/>
                <a:cs typeface="+mj-cs"/>
              </a:rPr>
              <a:t>R </a:t>
            </a:r>
            <a:r>
              <a:rPr kumimoji="0" lang="es-CO" sz="2400" b="0" i="0" u="none" strike="noStrike" kern="1200" cap="none" spc="0" normalizeH="0" baseline="0" noProof="0" dirty="0">
                <a:ln>
                  <a:noFill/>
                </a:ln>
                <a:solidFill>
                  <a:srgbClr val="242852"/>
                </a:solidFill>
                <a:effectLst/>
                <a:uLnTx/>
                <a:uFillTx/>
                <a:latin typeface="+mn-lt"/>
                <a:ea typeface="+mj-ea"/>
                <a:cs typeface="+mj-cs"/>
              </a:rPr>
              <a:t>A </a:t>
            </a:r>
            <a:r>
              <a:rPr kumimoji="0" lang="es-CO" sz="2400" b="0" i="0" u="none" strike="noStrike" kern="1200" cap="none" spc="0" normalizeH="0" baseline="0" noProof="0" dirty="0">
                <a:ln>
                  <a:noFill/>
                </a:ln>
                <a:solidFill>
                  <a:prstClr val="black">
                    <a:lumMod val="75000"/>
                    <a:lumOff val="25000"/>
                  </a:prstClr>
                </a:solidFill>
                <a:effectLst/>
                <a:uLnTx/>
                <a:uFillTx/>
                <a:latin typeface="+mn-lt"/>
                <a:ea typeface="+mj-ea"/>
                <a:cs typeface="+mj-cs"/>
              </a:rPr>
              <a:t>C </a:t>
            </a:r>
            <a:r>
              <a:rPr kumimoji="0" lang="es-CO" sz="2400" b="0" i="0" u="none" strike="noStrike" kern="1200" cap="none" spc="0" normalizeH="0" baseline="0" noProof="0" dirty="0">
                <a:ln>
                  <a:noFill/>
                </a:ln>
                <a:solidFill>
                  <a:srgbClr val="7030A0"/>
                </a:solidFill>
                <a:effectLst/>
                <a:uLnTx/>
                <a:uFillTx/>
                <a:latin typeface="+mn-lt"/>
                <a:ea typeface="+mj-ea"/>
                <a:cs typeface="+mj-cs"/>
              </a:rPr>
              <a:t>I </a:t>
            </a:r>
            <a:r>
              <a:rPr kumimoji="0" lang="es-CO" sz="2400" b="0" i="0" u="none" strike="noStrike" kern="1200" cap="none" spc="0" normalizeH="0" baseline="0" noProof="0" dirty="0">
                <a:ln>
                  <a:noFill/>
                </a:ln>
                <a:solidFill>
                  <a:srgbClr val="5AA2AE">
                    <a:lumMod val="40000"/>
                    <a:lumOff val="60000"/>
                  </a:srgbClr>
                </a:solidFill>
                <a:effectLst/>
                <a:uLnTx/>
                <a:uFillTx/>
                <a:latin typeface="+mn-lt"/>
                <a:ea typeface="+mj-ea"/>
                <a:cs typeface="+mj-cs"/>
              </a:rPr>
              <a:t>O </a:t>
            </a:r>
            <a:r>
              <a:rPr kumimoji="0" lang="es-CO" sz="2400" b="0" i="0" u="none" strike="noStrike" kern="1200" cap="none" spc="0" normalizeH="0" baseline="0" noProof="0" dirty="0">
                <a:ln>
                  <a:noFill/>
                </a:ln>
                <a:solidFill>
                  <a:srgbClr val="ACCBF9">
                    <a:lumMod val="90000"/>
                  </a:srgbClr>
                </a:solidFill>
                <a:effectLst/>
                <a:uLnTx/>
                <a:uFillTx/>
                <a:latin typeface="+mn-lt"/>
                <a:ea typeface="+mj-ea"/>
                <a:cs typeface="+mj-cs"/>
              </a:rPr>
              <a:t>N</a:t>
            </a:r>
            <a:endParaRPr lang="es-CO" dirty="0">
              <a:latin typeface="+mn-lt"/>
            </a:endParaRPr>
          </a:p>
        </p:txBody>
      </p:sp>
      <p:sp>
        <p:nvSpPr>
          <p:cNvPr id="3" name="Marcador de contenido 2">
            <a:extLst>
              <a:ext uri="{FF2B5EF4-FFF2-40B4-BE49-F238E27FC236}">
                <a16:creationId xmlns:a16="http://schemas.microsoft.com/office/drawing/2014/main" id="{C4121D42-8FBA-7594-0D57-26E0F2CDEA06}"/>
              </a:ext>
            </a:extLst>
          </p:cNvPr>
          <p:cNvSpPr>
            <a:spLocks noGrp="1"/>
          </p:cNvSpPr>
          <p:nvPr>
            <p:ph sz="quarter" idx="13"/>
          </p:nvPr>
        </p:nvSpPr>
        <p:spPr>
          <a:xfrm>
            <a:off x="913774" y="2043405"/>
            <a:ext cx="5106026" cy="3536302"/>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básica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el árbol de la integración es un símbolo que representa la convivencia armoniosa en la sociedad, basado en valores esenciales para la vida cotidiana. así como un árbol crece y se fortalece con raíces profundas, nosotros crecemos como personas cuando practicamos valores en nuestras relaciones con los demás.</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marcadores permanentes, colores, hojas recicladas, tablero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F6BAE068-9126-103F-60B3-272A306EC37D}"/>
              </a:ext>
            </a:extLst>
          </p:cNvPr>
          <p:cNvSpPr>
            <a:spLocks noGrp="1"/>
          </p:cNvSpPr>
          <p:nvPr>
            <p:ph sz="quarter" idx="14"/>
          </p:nvPr>
        </p:nvSpPr>
        <p:spPr>
          <a:xfrm>
            <a:off x="6172200" y="2043404"/>
            <a:ext cx="5105400" cy="3747795"/>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a:t>
            </a:r>
            <a:r>
              <a:rPr lang="es-ES" sz="1300" dirty="0">
                <a:solidFill>
                  <a:srgbClr val="FFC000"/>
                </a:solidFill>
              </a:rPr>
              <a:t>NIÑOS</a:t>
            </a:r>
            <a:r>
              <a:rPr kumimoji="0" lang="es-ES" sz="1300" b="0" i="0" u="none" strike="noStrike" kern="1200" cap="all" spc="0" normalizeH="0" baseline="0" noProof="0" dirty="0">
                <a:ln>
                  <a:noFill/>
                </a:ln>
                <a:solidFill>
                  <a:srgbClr val="FFC000"/>
                </a:solidFill>
                <a:effectLst/>
                <a:uLnTx/>
                <a:uFillTx/>
                <a:ea typeface="+mn-ea"/>
                <a:cs typeface="+mn-cs"/>
              </a:rPr>
              <a:t> de sexto y séptimo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.Juegos: el árbol de la sabiduría, el puente de la reconciliación, tejiendo la paz, el circulo de la integración.</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Cuentos sobre la convivencia, videos interactivos, minidramas, debates; todos relacionados al árbol de la integración.</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Imagen 4">
            <a:extLst>
              <a:ext uri="{FF2B5EF4-FFF2-40B4-BE49-F238E27FC236}">
                <a16:creationId xmlns:a16="http://schemas.microsoft.com/office/drawing/2014/main" id="{D576F821-60D0-D3C4-F3A8-BAD4F28B09CD}"/>
              </a:ext>
            </a:extLst>
          </p:cNvPr>
          <p:cNvPicPr>
            <a:picLocks noChangeAspect="1"/>
          </p:cNvPicPr>
          <p:nvPr/>
        </p:nvPicPr>
        <p:blipFill>
          <a:blip r:embed="rId2"/>
          <a:stretch>
            <a:fillRect/>
          </a:stretch>
        </p:blipFill>
        <p:spPr>
          <a:xfrm>
            <a:off x="0" y="957"/>
            <a:ext cx="1554615" cy="1255885"/>
          </a:xfrm>
          <a:prstGeom prst="rect">
            <a:avLst/>
          </a:prstGeom>
        </p:spPr>
      </p:pic>
      <p:sp>
        <p:nvSpPr>
          <p:cNvPr id="6" name="Marcador de número de diapositiva 5">
            <a:extLst>
              <a:ext uri="{FF2B5EF4-FFF2-40B4-BE49-F238E27FC236}">
                <a16:creationId xmlns:a16="http://schemas.microsoft.com/office/drawing/2014/main" id="{3FF904C4-0B57-931B-3F9E-EECF3FC8B3C6}"/>
              </a:ext>
            </a:extLst>
          </p:cNvPr>
          <p:cNvSpPr>
            <a:spLocks noGrp="1"/>
          </p:cNvSpPr>
          <p:nvPr>
            <p:ph type="sldNum" sz="quarter" idx="12"/>
          </p:nvPr>
        </p:nvSpPr>
        <p:spPr/>
        <p:txBody>
          <a:bodyPr/>
          <a:lstStyle/>
          <a:p>
            <a:fld id="{B5346379-99B8-4D47-8EAF-938C34B28DAA}" type="slidenum">
              <a:rPr lang="es-CO" smtClean="0"/>
              <a:t>111</a:t>
            </a:fld>
            <a:endParaRPr lang="es-CO"/>
          </a:p>
        </p:txBody>
      </p:sp>
    </p:spTree>
    <p:extLst>
      <p:ext uri="{BB962C8B-B14F-4D97-AF65-F5344CB8AC3E}">
        <p14:creationId xmlns:p14="http://schemas.microsoft.com/office/powerpoint/2010/main" val="1826475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D2A5B-C568-6437-0A70-B63035F91FC9}"/>
              </a:ext>
            </a:extLst>
          </p:cNvPr>
          <p:cNvSpPr>
            <a:spLocks noGrp="1"/>
          </p:cNvSpPr>
          <p:nvPr>
            <p:ph type="title"/>
          </p:nvPr>
        </p:nvSpPr>
        <p:spPr>
          <a:xfrm>
            <a:off x="913775" y="618518"/>
            <a:ext cx="10364451" cy="1070323"/>
          </a:xfrm>
        </p:spPr>
        <p:txBody>
          <a:bodyPr/>
          <a:lstStyle/>
          <a:p>
            <a:r>
              <a:rPr kumimoji="0" lang="es-CO" sz="2400" b="0" i="0" u="none" strike="noStrike" kern="1200" cap="none" spc="0" normalizeH="0" baseline="0" noProof="0" dirty="0">
                <a:ln>
                  <a:noFill/>
                </a:ln>
                <a:solidFill>
                  <a:prstClr val="black"/>
                </a:solidFill>
                <a:effectLst/>
                <a:uLnTx/>
                <a:uFillTx/>
                <a:latin typeface="+mn-lt"/>
                <a:ea typeface="+mj-ea"/>
                <a:cs typeface="+mj-cs"/>
              </a:rPr>
              <a:t>E </a:t>
            </a:r>
            <a:r>
              <a:rPr kumimoji="0" lang="es-CO" sz="2400" b="0" i="0" u="none" strike="noStrike" kern="1200" cap="none" spc="0" normalizeH="0" baseline="0" noProof="0" dirty="0">
                <a:ln>
                  <a:noFill/>
                </a:ln>
                <a:solidFill>
                  <a:srgbClr val="FF0000"/>
                </a:solidFill>
                <a:effectLst/>
                <a:uLnTx/>
                <a:uFillTx/>
                <a:latin typeface="+mn-lt"/>
                <a:ea typeface="+mj-ea"/>
                <a:cs typeface="+mj-cs"/>
              </a:rPr>
              <a:t>L </a:t>
            </a:r>
            <a:r>
              <a:rPr kumimoji="0" lang="es-CO" sz="2400" b="0" i="0" u="none" strike="noStrike" kern="1200" cap="none" spc="0" normalizeH="0" baseline="0" noProof="0" dirty="0">
                <a:ln>
                  <a:noFill/>
                </a:ln>
                <a:solidFill>
                  <a:srgbClr val="ACCBF9"/>
                </a:solidFill>
                <a:effectLst/>
                <a:uLnTx/>
                <a:uFillTx/>
                <a:latin typeface="+mn-lt"/>
                <a:ea typeface="+mj-ea"/>
                <a:cs typeface="+mj-cs"/>
              </a:rPr>
              <a:t>A </a:t>
            </a:r>
            <a:r>
              <a:rPr kumimoji="0" lang="es-CO" sz="2400" b="0" i="0" u="none" strike="noStrike" kern="1200" cap="none" spc="0" normalizeH="0" baseline="0" noProof="0" dirty="0">
                <a:ln>
                  <a:noFill/>
                </a:ln>
                <a:solidFill>
                  <a:srgbClr val="00B050"/>
                </a:solidFill>
                <a:effectLst/>
                <a:uLnTx/>
                <a:uFillTx/>
                <a:latin typeface="+mn-lt"/>
                <a:ea typeface="+mj-ea"/>
                <a:cs typeface="+mj-cs"/>
              </a:rPr>
              <a:t>R </a:t>
            </a:r>
            <a:r>
              <a:rPr kumimoji="0" lang="es-CO" sz="2400" b="0" i="0" u="none" strike="noStrike" kern="1200" cap="none" spc="0" normalizeH="0" baseline="0" noProof="0" dirty="0">
                <a:ln>
                  <a:noFill/>
                </a:ln>
                <a:solidFill>
                  <a:srgbClr val="9D90A0">
                    <a:lumMod val="75000"/>
                  </a:srgbClr>
                </a:solidFill>
                <a:effectLst/>
                <a:uLnTx/>
                <a:uFillTx/>
                <a:latin typeface="+mn-lt"/>
                <a:ea typeface="+mj-ea"/>
                <a:cs typeface="+mj-cs"/>
              </a:rPr>
              <a:t>B </a:t>
            </a:r>
            <a:r>
              <a:rPr kumimoji="0" lang="es-CO" sz="2400" b="0" i="0" u="none" strike="noStrike" kern="1200" cap="none" spc="0" normalizeH="0" baseline="0" noProof="0" dirty="0">
                <a:ln>
                  <a:noFill/>
                </a:ln>
                <a:solidFill>
                  <a:srgbClr val="FFFF00"/>
                </a:solidFill>
                <a:effectLst/>
                <a:uLnTx/>
                <a:uFillTx/>
                <a:latin typeface="+mn-lt"/>
                <a:ea typeface="+mj-ea"/>
                <a:cs typeface="+mj-cs"/>
              </a:rPr>
              <a:t>O </a:t>
            </a:r>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FFFF00"/>
                </a:solidFill>
                <a:effectLst/>
                <a:uLnTx/>
                <a:uFillTx/>
                <a:latin typeface="+mn-lt"/>
                <a:ea typeface="+mj-ea"/>
                <a:cs typeface="+mj-cs"/>
              </a:rPr>
              <a:t> </a:t>
            </a:r>
            <a:r>
              <a:rPr kumimoji="0" lang="es-CO" sz="2400" b="0" i="0" u="none" strike="noStrike" kern="1200" cap="none" spc="0" normalizeH="0" baseline="0" noProof="0" dirty="0">
                <a:ln>
                  <a:noFill/>
                </a:ln>
                <a:solidFill>
                  <a:srgbClr val="002060"/>
                </a:solidFill>
                <a:effectLst/>
                <a:uLnTx/>
                <a:uFillTx/>
                <a:latin typeface="+mn-lt"/>
                <a:ea typeface="+mj-ea"/>
                <a:cs typeface="+mj-cs"/>
              </a:rPr>
              <a:t> D </a:t>
            </a:r>
            <a:r>
              <a:rPr kumimoji="0" lang="es-CO" sz="2400" b="0" i="0" u="none" strike="noStrike" kern="1200" cap="none" spc="0" normalizeH="0" baseline="0" noProof="0" dirty="0">
                <a:ln>
                  <a:noFill/>
                </a:ln>
                <a:solidFill>
                  <a:srgbClr val="FF6600"/>
                </a:solidFill>
                <a:effectLst/>
                <a:uLnTx/>
                <a:uFillTx/>
                <a:latin typeface="+mn-lt"/>
                <a:ea typeface="+mj-ea"/>
                <a:cs typeface="+mj-cs"/>
              </a:rPr>
              <a:t>E  </a:t>
            </a:r>
            <a:r>
              <a:rPr kumimoji="0" lang="es-CO" sz="2400" b="0" i="0" u="none" strike="noStrike" kern="1200" cap="none" spc="0" normalizeH="0" baseline="0" noProof="0" dirty="0">
                <a:ln>
                  <a:noFill/>
                </a:ln>
                <a:solidFill>
                  <a:srgbClr val="FFC000"/>
                </a:solidFill>
                <a:effectLst/>
                <a:uLnTx/>
                <a:uFillTx/>
                <a:latin typeface="+mn-lt"/>
                <a:ea typeface="+mj-ea"/>
                <a:cs typeface="+mj-cs"/>
              </a:rPr>
              <a:t>L </a:t>
            </a:r>
            <a:r>
              <a:rPr kumimoji="0" lang="es-CO" sz="2400" b="0" i="0" u="none" strike="noStrike" kern="1200" cap="none" spc="0" normalizeH="0" baseline="0" noProof="0" dirty="0">
                <a:ln>
                  <a:noFill/>
                </a:ln>
                <a:solidFill>
                  <a:srgbClr val="3366CC"/>
                </a:solidFill>
                <a:effectLst/>
                <a:uLnTx/>
                <a:uFillTx/>
                <a:latin typeface="+mn-lt"/>
                <a:ea typeface="+mj-ea"/>
                <a:cs typeface="+mj-cs"/>
              </a:rPr>
              <a:t>A  </a:t>
            </a:r>
            <a:r>
              <a:rPr kumimoji="0" lang="es-CO" sz="2400" b="0" i="0" u="none" strike="noStrike" kern="1200" cap="none" spc="0" normalizeH="0" baseline="0" noProof="0" dirty="0">
                <a:ln>
                  <a:noFill/>
                </a:ln>
                <a:solidFill>
                  <a:srgbClr val="7030A0"/>
                </a:solidFill>
                <a:effectLst/>
                <a:uLnTx/>
                <a:uFillTx/>
                <a:latin typeface="+mn-lt"/>
                <a:ea typeface="+mj-ea"/>
                <a:cs typeface="+mj-cs"/>
              </a:rPr>
              <a:t>I </a:t>
            </a:r>
            <a:r>
              <a:rPr kumimoji="0" lang="es-CO" sz="2400" b="0" i="0" u="none" strike="noStrike" kern="1200" cap="none" spc="0" normalizeH="0" baseline="0" noProof="0" dirty="0">
                <a:ln>
                  <a:noFill/>
                </a:ln>
                <a:solidFill>
                  <a:srgbClr val="990000"/>
                </a:solidFill>
                <a:effectLst/>
                <a:uLnTx/>
                <a:uFillTx/>
                <a:latin typeface="+mn-lt"/>
                <a:ea typeface="+mj-ea"/>
                <a:cs typeface="+mj-cs"/>
              </a:rPr>
              <a:t>N </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T </a:t>
            </a:r>
            <a:r>
              <a:rPr kumimoji="0" lang="es-CO" sz="2400" b="0" i="0" u="none" strike="noStrike" kern="1200" cap="none" spc="0" normalizeH="0" baseline="0" noProof="0" dirty="0">
                <a:ln>
                  <a:noFill/>
                </a:ln>
                <a:solidFill>
                  <a:srgbClr val="FF0000"/>
                </a:solidFill>
                <a:effectLst/>
                <a:uLnTx/>
                <a:uFillTx/>
                <a:latin typeface="+mn-lt"/>
                <a:ea typeface="+mj-ea"/>
                <a:cs typeface="+mj-cs"/>
              </a:rPr>
              <a:t>E </a:t>
            </a:r>
            <a:r>
              <a:rPr kumimoji="0" lang="es-CO" sz="2400" b="0" i="0" u="none" strike="noStrike" kern="1200" cap="none" spc="0" normalizeH="0" baseline="0" noProof="0" dirty="0">
                <a:ln>
                  <a:noFill/>
                </a:ln>
                <a:solidFill>
                  <a:srgbClr val="9D90A0">
                    <a:lumMod val="50000"/>
                  </a:srgbClr>
                </a:solidFill>
                <a:effectLst/>
                <a:uLnTx/>
                <a:uFillTx/>
                <a:latin typeface="+mn-lt"/>
                <a:ea typeface="+mj-ea"/>
                <a:cs typeface="+mj-cs"/>
              </a:rPr>
              <a:t>G </a:t>
            </a:r>
            <a:r>
              <a:rPr kumimoji="0" lang="es-CO" sz="2400" b="0" i="0" u="none" strike="noStrike" kern="1200" cap="none" spc="0" normalizeH="0" baseline="0" noProof="0" dirty="0">
                <a:ln>
                  <a:noFill/>
                </a:ln>
                <a:solidFill>
                  <a:srgbClr val="92D050"/>
                </a:solidFill>
                <a:effectLst/>
                <a:uLnTx/>
                <a:uFillTx/>
                <a:latin typeface="+mn-lt"/>
                <a:ea typeface="+mj-ea"/>
                <a:cs typeface="+mj-cs"/>
              </a:rPr>
              <a:t>R </a:t>
            </a:r>
            <a:r>
              <a:rPr kumimoji="0" lang="es-CO" sz="2400" b="0" i="0" u="none" strike="noStrike" kern="1200" cap="none" spc="0" normalizeH="0" baseline="0" noProof="0" dirty="0">
                <a:ln>
                  <a:noFill/>
                </a:ln>
                <a:solidFill>
                  <a:srgbClr val="242852"/>
                </a:solidFill>
                <a:effectLst/>
                <a:uLnTx/>
                <a:uFillTx/>
                <a:latin typeface="+mn-lt"/>
                <a:ea typeface="+mj-ea"/>
                <a:cs typeface="+mj-cs"/>
              </a:rPr>
              <a:t>A </a:t>
            </a:r>
            <a:r>
              <a:rPr kumimoji="0" lang="es-CO" sz="2400" b="0" i="0" u="none" strike="noStrike" kern="1200" cap="none" spc="0" normalizeH="0" baseline="0" noProof="0" dirty="0">
                <a:ln>
                  <a:noFill/>
                </a:ln>
                <a:solidFill>
                  <a:prstClr val="black">
                    <a:lumMod val="75000"/>
                    <a:lumOff val="25000"/>
                  </a:prstClr>
                </a:solidFill>
                <a:effectLst/>
                <a:uLnTx/>
                <a:uFillTx/>
                <a:latin typeface="+mn-lt"/>
                <a:ea typeface="+mj-ea"/>
                <a:cs typeface="+mj-cs"/>
              </a:rPr>
              <a:t>C </a:t>
            </a:r>
            <a:r>
              <a:rPr kumimoji="0" lang="es-CO" sz="2400" b="0" i="0" u="none" strike="noStrike" kern="1200" cap="none" spc="0" normalizeH="0" baseline="0" noProof="0" dirty="0">
                <a:ln>
                  <a:noFill/>
                </a:ln>
                <a:solidFill>
                  <a:srgbClr val="7030A0"/>
                </a:solidFill>
                <a:effectLst/>
                <a:uLnTx/>
                <a:uFillTx/>
                <a:latin typeface="+mn-lt"/>
                <a:ea typeface="+mj-ea"/>
                <a:cs typeface="+mj-cs"/>
              </a:rPr>
              <a:t>I </a:t>
            </a:r>
            <a:r>
              <a:rPr kumimoji="0" lang="es-CO" sz="2400" b="0" i="0" u="none" strike="noStrike" kern="1200" cap="none" spc="0" normalizeH="0" baseline="0" noProof="0" dirty="0">
                <a:ln>
                  <a:noFill/>
                </a:ln>
                <a:solidFill>
                  <a:srgbClr val="5AA2AE">
                    <a:lumMod val="40000"/>
                    <a:lumOff val="60000"/>
                  </a:srgbClr>
                </a:solidFill>
                <a:effectLst/>
                <a:uLnTx/>
                <a:uFillTx/>
                <a:latin typeface="+mn-lt"/>
                <a:ea typeface="+mj-ea"/>
                <a:cs typeface="+mj-cs"/>
              </a:rPr>
              <a:t>O </a:t>
            </a:r>
            <a:r>
              <a:rPr kumimoji="0" lang="es-CO" sz="2400" b="0" i="0" u="none" strike="noStrike" kern="1200" cap="none" spc="0" normalizeH="0" baseline="0" noProof="0" dirty="0">
                <a:ln>
                  <a:noFill/>
                </a:ln>
                <a:solidFill>
                  <a:srgbClr val="ACCBF9">
                    <a:lumMod val="90000"/>
                  </a:srgbClr>
                </a:solidFill>
                <a:effectLst/>
                <a:uLnTx/>
                <a:uFillTx/>
                <a:latin typeface="+mn-lt"/>
                <a:ea typeface="+mj-ea"/>
                <a:cs typeface="+mj-cs"/>
              </a:rPr>
              <a:t>N</a:t>
            </a:r>
            <a:endParaRPr lang="es-CO" dirty="0">
              <a:latin typeface="+mn-lt"/>
            </a:endParaRPr>
          </a:p>
        </p:txBody>
      </p:sp>
      <p:sp>
        <p:nvSpPr>
          <p:cNvPr id="3" name="Marcador de contenido 2">
            <a:extLst>
              <a:ext uri="{FF2B5EF4-FFF2-40B4-BE49-F238E27FC236}">
                <a16:creationId xmlns:a16="http://schemas.microsoft.com/office/drawing/2014/main" id="{492A5586-C521-36CA-6753-95ED8798ECE1}"/>
              </a:ext>
            </a:extLst>
          </p:cNvPr>
          <p:cNvSpPr>
            <a:spLocks noGrp="1"/>
          </p:cNvSpPr>
          <p:nvPr>
            <p:ph sz="quarter" idx="13"/>
          </p:nvPr>
        </p:nvSpPr>
        <p:spPr>
          <a:xfrm>
            <a:off x="913774" y="1978091"/>
            <a:ext cx="5106026" cy="3349690"/>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a:t>
            </a:r>
            <a:r>
              <a:rPr lang="es-CO" sz="1200" dirty="0">
                <a:solidFill>
                  <a:srgbClr val="3366CC"/>
                </a:solidFill>
              </a:rPr>
              <a:t>JóVENES</a:t>
            </a:r>
            <a:r>
              <a:rPr kumimoji="0" lang="es-CO" sz="1200" b="0" i="0" u="none" strike="noStrike" kern="1200" cap="all" spc="0" normalizeH="0" baseline="0" noProof="0" dirty="0">
                <a:ln>
                  <a:noFill/>
                </a:ln>
                <a:solidFill>
                  <a:srgbClr val="3366CC"/>
                </a:solidFill>
                <a:effectLst/>
                <a:uLnTx/>
                <a:uFillTx/>
                <a:ea typeface="+mn-ea"/>
                <a:cs typeface="+mn-cs"/>
              </a:rPr>
              <a:t> DE básica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el árbol de la integración representa la importancia de los valores en la convivencia social. así como un árbol necesita raíces fuertes para crecer y dar frutos, las personas necesitan valores sólidos para construir una sociedad pacífica y respetuosa.</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cartulinas videos, papelógrafo, colores, audio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10D52EFE-F288-8B53-BE30-73E9D80E717A}"/>
              </a:ext>
            </a:extLst>
          </p:cNvPr>
          <p:cNvSpPr>
            <a:spLocks noGrp="1"/>
          </p:cNvSpPr>
          <p:nvPr>
            <p:ph sz="quarter" idx="14"/>
          </p:nvPr>
        </p:nvSpPr>
        <p:spPr>
          <a:xfrm>
            <a:off x="6172200" y="1978090"/>
            <a:ext cx="5105400" cy="3813109"/>
          </a:xfrm>
        </p:spPr>
        <p:txBody>
          <a:bodyPr>
            <a:normAutofit fontScale="8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400" b="0" i="0" u="none" strike="noStrike" kern="1200" cap="all" spc="0" normalizeH="0" baseline="0" noProof="0" dirty="0">
                <a:ln>
                  <a:noFill/>
                </a:ln>
                <a:solidFill>
                  <a:srgbClr val="FFC000"/>
                </a:solidFill>
                <a:effectLst/>
                <a:uLnTx/>
                <a:uFillTx/>
                <a:ea typeface="+mn-ea"/>
                <a:cs typeface="+mn-cs"/>
              </a:rPr>
              <a:t>Inicio dirigido a </a:t>
            </a:r>
            <a:r>
              <a:rPr lang="es-ES" sz="1400" dirty="0">
                <a:solidFill>
                  <a:srgbClr val="FFC000"/>
                </a:solidFill>
              </a:rPr>
              <a:t>JOVENES</a:t>
            </a:r>
            <a:r>
              <a:rPr kumimoji="0" lang="es-ES" sz="1400" b="0" i="0" u="none" strike="noStrike" kern="1200" cap="all" spc="0" normalizeH="0" baseline="0" noProof="0" dirty="0">
                <a:ln>
                  <a:noFill/>
                </a:ln>
                <a:solidFill>
                  <a:srgbClr val="FFC000"/>
                </a:solidFill>
                <a:effectLst/>
                <a:uLnTx/>
                <a:uFillTx/>
                <a:ea typeface="+mn-ea"/>
                <a:cs typeface="+mn-cs"/>
              </a:rPr>
              <a:t> de octavo y noveno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.Juegos: el árbol de la vida, diálogo con tambores, la red de convivencia, danza de la integración</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400" b="1" cap="none" dirty="0">
                <a:solidFill>
                  <a:prstClr val="black"/>
                </a:solidFill>
              </a:rPr>
              <a:t>Películas, historias reales, debates</a:t>
            </a:r>
            <a:r>
              <a:rPr kumimoji="0" lang="es-CO" sz="1400" b="1" i="0" u="none" strike="noStrike" kern="1200" cap="none" spc="0" normalizeH="0" baseline="0" noProof="0" dirty="0">
                <a:ln>
                  <a:noFill/>
                </a:ln>
                <a:solidFill>
                  <a:prstClr val="black"/>
                </a:solidFill>
                <a:effectLst/>
                <a:uLnTx/>
                <a:uFillTx/>
                <a:ea typeface="+mn-ea"/>
                <a:cs typeface="+mn-cs"/>
              </a:rPr>
              <a:t>; todos relacionados al árbol de la integración.</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Imagen 4">
            <a:extLst>
              <a:ext uri="{FF2B5EF4-FFF2-40B4-BE49-F238E27FC236}">
                <a16:creationId xmlns:a16="http://schemas.microsoft.com/office/drawing/2014/main" id="{C96F617F-8548-CEC5-59E5-816B70471D8E}"/>
              </a:ext>
            </a:extLst>
          </p:cNvPr>
          <p:cNvPicPr>
            <a:picLocks noChangeAspect="1"/>
          </p:cNvPicPr>
          <p:nvPr/>
        </p:nvPicPr>
        <p:blipFill>
          <a:blip r:embed="rId2"/>
          <a:stretch>
            <a:fillRect/>
          </a:stretch>
        </p:blipFill>
        <p:spPr>
          <a:xfrm>
            <a:off x="0" y="5817"/>
            <a:ext cx="1377815" cy="1225402"/>
          </a:xfrm>
          <a:prstGeom prst="rect">
            <a:avLst/>
          </a:prstGeom>
        </p:spPr>
      </p:pic>
      <p:sp>
        <p:nvSpPr>
          <p:cNvPr id="6" name="Marcador de número de diapositiva 5">
            <a:extLst>
              <a:ext uri="{FF2B5EF4-FFF2-40B4-BE49-F238E27FC236}">
                <a16:creationId xmlns:a16="http://schemas.microsoft.com/office/drawing/2014/main" id="{A5D49D99-C608-A595-A8C2-49BC5AFA5116}"/>
              </a:ext>
            </a:extLst>
          </p:cNvPr>
          <p:cNvSpPr>
            <a:spLocks noGrp="1"/>
          </p:cNvSpPr>
          <p:nvPr>
            <p:ph type="sldNum" sz="quarter" idx="12"/>
          </p:nvPr>
        </p:nvSpPr>
        <p:spPr/>
        <p:txBody>
          <a:bodyPr/>
          <a:lstStyle/>
          <a:p>
            <a:fld id="{B5346379-99B8-4D47-8EAF-938C34B28DAA}" type="slidenum">
              <a:rPr lang="es-CO" smtClean="0"/>
              <a:t>112</a:t>
            </a:fld>
            <a:endParaRPr lang="es-CO"/>
          </a:p>
        </p:txBody>
      </p:sp>
    </p:spTree>
    <p:extLst>
      <p:ext uri="{BB962C8B-B14F-4D97-AF65-F5344CB8AC3E}">
        <p14:creationId xmlns:p14="http://schemas.microsoft.com/office/powerpoint/2010/main" val="1419067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5BBAE-44F2-6C80-AC50-66C5F40C4806}"/>
              </a:ext>
            </a:extLst>
          </p:cNvPr>
          <p:cNvSpPr>
            <a:spLocks noGrp="1"/>
          </p:cNvSpPr>
          <p:nvPr>
            <p:ph type="title"/>
          </p:nvPr>
        </p:nvSpPr>
        <p:spPr>
          <a:xfrm>
            <a:off x="913775" y="618518"/>
            <a:ext cx="10364451" cy="1107646"/>
          </a:xfrm>
        </p:spPr>
        <p:txBody>
          <a:bodyPr/>
          <a:lstStyle/>
          <a:p>
            <a:r>
              <a:rPr kumimoji="0" lang="es-CO" sz="2400" b="0" i="0" u="none" strike="noStrike" kern="1200" cap="none" spc="0" normalizeH="0" baseline="0" noProof="0" dirty="0">
                <a:ln>
                  <a:noFill/>
                </a:ln>
                <a:solidFill>
                  <a:prstClr val="black"/>
                </a:solidFill>
                <a:effectLst/>
                <a:uLnTx/>
                <a:uFillTx/>
                <a:latin typeface="+mn-lt"/>
                <a:ea typeface="+mj-ea"/>
                <a:cs typeface="+mj-cs"/>
              </a:rPr>
              <a:t>E </a:t>
            </a:r>
            <a:r>
              <a:rPr kumimoji="0" lang="es-CO" sz="2400" b="0" i="0" u="none" strike="noStrike" kern="1200" cap="none" spc="0" normalizeH="0" baseline="0" noProof="0" dirty="0">
                <a:ln>
                  <a:noFill/>
                </a:ln>
                <a:solidFill>
                  <a:srgbClr val="FF0000"/>
                </a:solidFill>
                <a:effectLst/>
                <a:uLnTx/>
                <a:uFillTx/>
                <a:latin typeface="+mn-lt"/>
                <a:ea typeface="+mj-ea"/>
                <a:cs typeface="+mj-cs"/>
              </a:rPr>
              <a:t>L </a:t>
            </a:r>
            <a:r>
              <a:rPr kumimoji="0" lang="es-CO" sz="2400" b="0" i="0" u="none" strike="noStrike" kern="1200" cap="none" spc="0" normalizeH="0" baseline="0" noProof="0" dirty="0">
                <a:ln>
                  <a:noFill/>
                </a:ln>
                <a:solidFill>
                  <a:srgbClr val="ACCBF9"/>
                </a:solidFill>
                <a:effectLst/>
                <a:uLnTx/>
                <a:uFillTx/>
                <a:latin typeface="+mn-lt"/>
                <a:ea typeface="+mj-ea"/>
                <a:cs typeface="+mj-cs"/>
              </a:rPr>
              <a:t>A </a:t>
            </a:r>
            <a:r>
              <a:rPr kumimoji="0" lang="es-CO" sz="2400" b="0" i="0" u="none" strike="noStrike" kern="1200" cap="none" spc="0" normalizeH="0" baseline="0" noProof="0" dirty="0">
                <a:ln>
                  <a:noFill/>
                </a:ln>
                <a:solidFill>
                  <a:srgbClr val="00B050"/>
                </a:solidFill>
                <a:effectLst/>
                <a:uLnTx/>
                <a:uFillTx/>
                <a:latin typeface="+mn-lt"/>
                <a:ea typeface="+mj-ea"/>
                <a:cs typeface="+mj-cs"/>
              </a:rPr>
              <a:t>R </a:t>
            </a:r>
            <a:r>
              <a:rPr kumimoji="0" lang="es-CO" sz="2400" b="0" i="0" u="none" strike="noStrike" kern="1200" cap="none" spc="0" normalizeH="0" baseline="0" noProof="0" dirty="0">
                <a:ln>
                  <a:noFill/>
                </a:ln>
                <a:solidFill>
                  <a:srgbClr val="9D90A0">
                    <a:lumMod val="75000"/>
                  </a:srgbClr>
                </a:solidFill>
                <a:effectLst/>
                <a:uLnTx/>
                <a:uFillTx/>
                <a:latin typeface="+mn-lt"/>
                <a:ea typeface="+mj-ea"/>
                <a:cs typeface="+mj-cs"/>
              </a:rPr>
              <a:t>B </a:t>
            </a:r>
            <a:r>
              <a:rPr kumimoji="0" lang="es-CO" sz="2400" b="0" i="0" u="none" strike="noStrike" kern="1200" cap="none" spc="0" normalizeH="0" baseline="0" noProof="0" dirty="0">
                <a:ln>
                  <a:noFill/>
                </a:ln>
                <a:solidFill>
                  <a:srgbClr val="FFFF00"/>
                </a:solidFill>
                <a:effectLst/>
                <a:uLnTx/>
                <a:uFillTx/>
                <a:latin typeface="+mn-lt"/>
                <a:ea typeface="+mj-ea"/>
                <a:cs typeface="+mj-cs"/>
              </a:rPr>
              <a:t>O </a:t>
            </a:r>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FFFF00"/>
                </a:solidFill>
                <a:effectLst/>
                <a:uLnTx/>
                <a:uFillTx/>
                <a:latin typeface="+mn-lt"/>
                <a:ea typeface="+mj-ea"/>
                <a:cs typeface="+mj-cs"/>
              </a:rPr>
              <a:t> </a:t>
            </a:r>
            <a:r>
              <a:rPr kumimoji="0" lang="es-CO" sz="2400" b="0" i="0" u="none" strike="noStrike" kern="1200" cap="none" spc="0" normalizeH="0" baseline="0" noProof="0" dirty="0">
                <a:ln>
                  <a:noFill/>
                </a:ln>
                <a:solidFill>
                  <a:srgbClr val="002060"/>
                </a:solidFill>
                <a:effectLst/>
                <a:uLnTx/>
                <a:uFillTx/>
                <a:latin typeface="+mn-lt"/>
                <a:ea typeface="+mj-ea"/>
                <a:cs typeface="+mj-cs"/>
              </a:rPr>
              <a:t> D </a:t>
            </a:r>
            <a:r>
              <a:rPr kumimoji="0" lang="es-CO" sz="2400" b="0" i="0" u="none" strike="noStrike" kern="1200" cap="none" spc="0" normalizeH="0" baseline="0" noProof="0" dirty="0">
                <a:ln>
                  <a:noFill/>
                </a:ln>
                <a:solidFill>
                  <a:srgbClr val="FF6600"/>
                </a:solidFill>
                <a:effectLst/>
                <a:uLnTx/>
                <a:uFillTx/>
                <a:latin typeface="+mn-lt"/>
                <a:ea typeface="+mj-ea"/>
                <a:cs typeface="+mj-cs"/>
              </a:rPr>
              <a:t>E  </a:t>
            </a:r>
            <a:r>
              <a:rPr kumimoji="0" lang="es-CO" sz="2400" b="0" i="0" u="none" strike="noStrike" kern="1200" cap="none" spc="0" normalizeH="0" baseline="0" noProof="0" dirty="0">
                <a:ln>
                  <a:noFill/>
                </a:ln>
                <a:solidFill>
                  <a:srgbClr val="FFC000"/>
                </a:solidFill>
                <a:effectLst/>
                <a:uLnTx/>
                <a:uFillTx/>
                <a:latin typeface="+mn-lt"/>
                <a:ea typeface="+mj-ea"/>
                <a:cs typeface="+mj-cs"/>
              </a:rPr>
              <a:t>L </a:t>
            </a:r>
            <a:r>
              <a:rPr kumimoji="0" lang="es-CO" sz="2400" b="0" i="0" u="none" strike="noStrike" kern="1200" cap="none" spc="0" normalizeH="0" baseline="0" noProof="0" dirty="0">
                <a:ln>
                  <a:noFill/>
                </a:ln>
                <a:solidFill>
                  <a:srgbClr val="3366CC"/>
                </a:solidFill>
                <a:effectLst/>
                <a:uLnTx/>
                <a:uFillTx/>
                <a:latin typeface="+mn-lt"/>
                <a:ea typeface="+mj-ea"/>
                <a:cs typeface="+mj-cs"/>
              </a:rPr>
              <a:t>A  </a:t>
            </a:r>
            <a:r>
              <a:rPr kumimoji="0" lang="es-CO" sz="2400" b="0" i="0" u="none" strike="noStrike" kern="1200" cap="none" spc="0" normalizeH="0" baseline="0" noProof="0" dirty="0">
                <a:ln>
                  <a:noFill/>
                </a:ln>
                <a:solidFill>
                  <a:srgbClr val="7030A0"/>
                </a:solidFill>
                <a:effectLst/>
                <a:uLnTx/>
                <a:uFillTx/>
                <a:latin typeface="+mn-lt"/>
                <a:ea typeface="+mj-ea"/>
                <a:cs typeface="+mj-cs"/>
              </a:rPr>
              <a:t>I </a:t>
            </a:r>
            <a:r>
              <a:rPr kumimoji="0" lang="es-CO" sz="2400" b="0" i="0" u="none" strike="noStrike" kern="1200" cap="none" spc="0" normalizeH="0" baseline="0" noProof="0" dirty="0">
                <a:ln>
                  <a:noFill/>
                </a:ln>
                <a:solidFill>
                  <a:srgbClr val="990000"/>
                </a:solidFill>
                <a:effectLst/>
                <a:uLnTx/>
                <a:uFillTx/>
                <a:latin typeface="+mn-lt"/>
                <a:ea typeface="+mj-ea"/>
                <a:cs typeface="+mj-cs"/>
              </a:rPr>
              <a:t>N </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T </a:t>
            </a:r>
            <a:r>
              <a:rPr kumimoji="0" lang="es-CO" sz="2400" b="0" i="0" u="none" strike="noStrike" kern="1200" cap="none" spc="0" normalizeH="0" baseline="0" noProof="0" dirty="0">
                <a:ln>
                  <a:noFill/>
                </a:ln>
                <a:solidFill>
                  <a:srgbClr val="FF0000"/>
                </a:solidFill>
                <a:effectLst/>
                <a:uLnTx/>
                <a:uFillTx/>
                <a:latin typeface="+mn-lt"/>
                <a:ea typeface="+mj-ea"/>
                <a:cs typeface="+mj-cs"/>
              </a:rPr>
              <a:t>E </a:t>
            </a:r>
            <a:r>
              <a:rPr kumimoji="0" lang="es-CO" sz="2400" b="0" i="0" u="none" strike="noStrike" kern="1200" cap="none" spc="0" normalizeH="0" baseline="0" noProof="0" dirty="0">
                <a:ln>
                  <a:noFill/>
                </a:ln>
                <a:solidFill>
                  <a:srgbClr val="9D90A0">
                    <a:lumMod val="50000"/>
                  </a:srgbClr>
                </a:solidFill>
                <a:effectLst/>
                <a:uLnTx/>
                <a:uFillTx/>
                <a:latin typeface="+mn-lt"/>
                <a:ea typeface="+mj-ea"/>
                <a:cs typeface="+mj-cs"/>
              </a:rPr>
              <a:t>G </a:t>
            </a:r>
            <a:r>
              <a:rPr kumimoji="0" lang="es-CO" sz="2400" b="0" i="0" u="none" strike="noStrike" kern="1200" cap="none" spc="0" normalizeH="0" baseline="0" noProof="0" dirty="0">
                <a:ln>
                  <a:noFill/>
                </a:ln>
                <a:solidFill>
                  <a:srgbClr val="92D050"/>
                </a:solidFill>
                <a:effectLst/>
                <a:uLnTx/>
                <a:uFillTx/>
                <a:latin typeface="+mn-lt"/>
                <a:ea typeface="+mj-ea"/>
                <a:cs typeface="+mj-cs"/>
              </a:rPr>
              <a:t>R </a:t>
            </a:r>
            <a:r>
              <a:rPr kumimoji="0" lang="es-CO" sz="2400" b="0" i="0" u="none" strike="noStrike" kern="1200" cap="none" spc="0" normalizeH="0" baseline="0" noProof="0" dirty="0">
                <a:ln>
                  <a:noFill/>
                </a:ln>
                <a:solidFill>
                  <a:srgbClr val="242852"/>
                </a:solidFill>
                <a:effectLst/>
                <a:uLnTx/>
                <a:uFillTx/>
                <a:latin typeface="+mn-lt"/>
                <a:ea typeface="+mj-ea"/>
                <a:cs typeface="+mj-cs"/>
              </a:rPr>
              <a:t>A </a:t>
            </a:r>
            <a:r>
              <a:rPr kumimoji="0" lang="es-CO" sz="2400" b="0" i="0" u="none" strike="noStrike" kern="1200" cap="none" spc="0" normalizeH="0" baseline="0" noProof="0" dirty="0">
                <a:ln>
                  <a:noFill/>
                </a:ln>
                <a:solidFill>
                  <a:prstClr val="black">
                    <a:lumMod val="75000"/>
                    <a:lumOff val="25000"/>
                  </a:prstClr>
                </a:solidFill>
                <a:effectLst/>
                <a:uLnTx/>
                <a:uFillTx/>
                <a:latin typeface="+mn-lt"/>
                <a:ea typeface="+mj-ea"/>
                <a:cs typeface="+mj-cs"/>
              </a:rPr>
              <a:t>C </a:t>
            </a:r>
            <a:r>
              <a:rPr kumimoji="0" lang="es-CO" sz="2400" b="0" i="0" u="none" strike="noStrike" kern="1200" cap="none" spc="0" normalizeH="0" baseline="0" noProof="0" dirty="0">
                <a:ln>
                  <a:noFill/>
                </a:ln>
                <a:solidFill>
                  <a:srgbClr val="7030A0"/>
                </a:solidFill>
                <a:effectLst/>
                <a:uLnTx/>
                <a:uFillTx/>
                <a:latin typeface="+mn-lt"/>
                <a:ea typeface="+mj-ea"/>
                <a:cs typeface="+mj-cs"/>
              </a:rPr>
              <a:t>I </a:t>
            </a:r>
            <a:r>
              <a:rPr kumimoji="0" lang="es-CO" sz="2400" b="0" i="0" u="none" strike="noStrike" kern="1200" cap="none" spc="0" normalizeH="0" baseline="0" noProof="0" dirty="0">
                <a:ln>
                  <a:noFill/>
                </a:ln>
                <a:solidFill>
                  <a:srgbClr val="5AA2AE">
                    <a:lumMod val="40000"/>
                    <a:lumOff val="60000"/>
                  </a:srgbClr>
                </a:solidFill>
                <a:effectLst/>
                <a:uLnTx/>
                <a:uFillTx/>
                <a:latin typeface="+mn-lt"/>
                <a:ea typeface="+mj-ea"/>
                <a:cs typeface="+mj-cs"/>
              </a:rPr>
              <a:t>O </a:t>
            </a:r>
            <a:r>
              <a:rPr kumimoji="0" lang="es-CO" sz="2400" b="0" i="0" u="none" strike="noStrike" kern="1200" cap="none" spc="0" normalizeH="0" baseline="0" noProof="0" dirty="0">
                <a:ln>
                  <a:noFill/>
                </a:ln>
                <a:solidFill>
                  <a:srgbClr val="ACCBF9">
                    <a:lumMod val="90000"/>
                  </a:srgbClr>
                </a:solidFill>
                <a:effectLst/>
                <a:uLnTx/>
                <a:uFillTx/>
                <a:latin typeface="+mn-lt"/>
                <a:ea typeface="+mj-ea"/>
                <a:cs typeface="+mj-cs"/>
              </a:rPr>
              <a:t>N</a:t>
            </a:r>
            <a:endParaRPr lang="es-CO" dirty="0">
              <a:latin typeface="+mn-lt"/>
            </a:endParaRPr>
          </a:p>
        </p:txBody>
      </p:sp>
      <p:sp>
        <p:nvSpPr>
          <p:cNvPr id="3" name="Marcador de contenido 2">
            <a:extLst>
              <a:ext uri="{FF2B5EF4-FFF2-40B4-BE49-F238E27FC236}">
                <a16:creationId xmlns:a16="http://schemas.microsoft.com/office/drawing/2014/main" id="{A5AAD2B7-DB93-22A4-4147-20CE22C39B41}"/>
              </a:ext>
            </a:extLst>
          </p:cNvPr>
          <p:cNvSpPr>
            <a:spLocks noGrp="1"/>
          </p:cNvSpPr>
          <p:nvPr>
            <p:ph sz="quarter" idx="13"/>
          </p:nvPr>
        </p:nvSpPr>
        <p:spPr>
          <a:xfrm>
            <a:off x="913774" y="2127381"/>
            <a:ext cx="5106026" cy="3573624"/>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a:t>
            </a:r>
            <a:r>
              <a:rPr lang="es-CO" sz="1200" dirty="0">
                <a:solidFill>
                  <a:srgbClr val="3366CC"/>
                </a:solidFill>
              </a:rPr>
              <a:t>JóVENES</a:t>
            </a:r>
            <a:r>
              <a:rPr kumimoji="0" lang="es-CO" sz="1200" b="0" i="0" u="none" strike="noStrike" kern="1200" cap="all" spc="0" normalizeH="0" baseline="0" noProof="0" dirty="0">
                <a:ln>
                  <a:noFill/>
                </a:ln>
                <a:solidFill>
                  <a:srgbClr val="3366CC"/>
                </a:solidFill>
                <a:effectLst/>
                <a:uLnTx/>
                <a:uFillTx/>
              </a:rPr>
              <a:t> DE básica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el árbol de la integración representa los valores esenciales para una convivencia armoniosa en sociedad. cada una de sus ramas simboliza un valor clave que fortalece las relaciones humanas y fomenta el respeto mutuo</a:t>
            </a:r>
            <a:r>
              <a:rPr lang="es-ES" sz="1200" dirty="0"/>
              <a:t>.</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salón de clases, patio, cartulinas, marcadores permanentes, colores, láminas con mensajes alusivos y todo el material necesario que se requiera.</a:t>
            </a:r>
            <a:endParaRPr kumimoji="0" lang="es-ES" sz="1200" b="0" i="0" u="none" strike="noStrike" kern="1200" cap="none" spc="0" normalizeH="0" baseline="0" noProof="0" dirty="0">
              <a:ln>
                <a:noFill/>
              </a:ln>
              <a:solidFill>
                <a:srgbClr val="FF6600"/>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B4278DC5-B8C2-CBAA-7BB1-588AB8CB9EF8}"/>
              </a:ext>
            </a:extLst>
          </p:cNvPr>
          <p:cNvSpPr>
            <a:spLocks noGrp="1"/>
          </p:cNvSpPr>
          <p:nvPr>
            <p:ph sz="quarter" idx="14"/>
          </p:nvPr>
        </p:nvSpPr>
        <p:spPr>
          <a:xfrm>
            <a:off x="6172200" y="2015412"/>
            <a:ext cx="5105400" cy="3775787"/>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a:t>
            </a:r>
            <a:r>
              <a:rPr lang="es-ES" sz="1300" dirty="0">
                <a:solidFill>
                  <a:srgbClr val="FFC000"/>
                </a:solidFill>
              </a:rPr>
              <a:t>JóVENES</a:t>
            </a:r>
            <a:r>
              <a:rPr kumimoji="0" lang="es-ES" sz="1300" b="0" i="0" u="none" strike="noStrike" kern="1200" cap="all" spc="0" normalizeH="0" baseline="0" noProof="0" dirty="0">
                <a:ln>
                  <a:noFill/>
                </a:ln>
                <a:solidFill>
                  <a:srgbClr val="FFC000"/>
                </a:solidFill>
                <a:effectLst/>
                <a:uLnTx/>
                <a:uFillTx/>
                <a:ea typeface="+mn-ea"/>
                <a:cs typeface="+mn-cs"/>
              </a:rPr>
              <a:t> de </a:t>
            </a:r>
            <a:r>
              <a:rPr lang="es-ES" sz="1300" dirty="0">
                <a:solidFill>
                  <a:srgbClr val="FFC000"/>
                </a:solidFill>
              </a:rPr>
              <a:t>DÉCIMO</a:t>
            </a:r>
            <a:r>
              <a:rPr kumimoji="0" lang="es-ES" sz="1300" b="0" i="0" u="none" strike="noStrike" kern="1200" cap="all" spc="0" normalizeH="0" baseline="0" noProof="0" dirty="0">
                <a:ln>
                  <a:noFill/>
                </a:ln>
                <a:solidFill>
                  <a:srgbClr val="FFC000"/>
                </a:solidFill>
                <a:effectLst/>
                <a:uLnTx/>
                <a:uFillTx/>
                <a:ea typeface="+mn-ea"/>
                <a:cs typeface="+mn-cs"/>
              </a:rPr>
              <a:t> y </a:t>
            </a:r>
            <a:r>
              <a:rPr lang="es-ES" sz="1300" dirty="0">
                <a:solidFill>
                  <a:srgbClr val="FFC000"/>
                </a:solidFill>
              </a:rPr>
              <a:t>UNDÉCIMO</a:t>
            </a:r>
            <a:endParaRPr kumimoji="0" lang="es-ES" sz="1300" b="0" i="0" u="none" strike="noStrike" kern="1200" cap="all" spc="0" normalizeH="0" baseline="0" noProof="0" dirty="0">
              <a:ln>
                <a:noFill/>
              </a:ln>
              <a:solidFill>
                <a:srgbClr val="FFC0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.Juegos: el círculo de la integración, el puente de la amistad, carrera de la honestidad.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300" b="1" cap="none" dirty="0">
                <a:solidFill>
                  <a:prstClr val="black"/>
                </a:solidFill>
              </a:rPr>
              <a:t>Dinámicas, minidramas, reflexiones, debates, videos; todos referente al árbol de la integración.</a:t>
            </a:r>
            <a:endParaRPr kumimoji="0" lang="es-CO" sz="1300" b="1"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Picture 4" descr="acuerdo de paz de Colombia Símbolo de la ilustración del vector de diseño - 62257648">
            <a:extLst>
              <a:ext uri="{FF2B5EF4-FFF2-40B4-BE49-F238E27FC236}">
                <a16:creationId xmlns:a16="http://schemas.microsoft.com/office/drawing/2014/main" id="{29F1F998-F8C9-A602-1D75-9DA13CBA8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06"/>
            <a:ext cx="1554615" cy="12178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Marcador de número de diapositiva 5">
            <a:extLst>
              <a:ext uri="{FF2B5EF4-FFF2-40B4-BE49-F238E27FC236}">
                <a16:creationId xmlns:a16="http://schemas.microsoft.com/office/drawing/2014/main" id="{BAC22846-4F48-A668-331A-EE7C4756D1CF}"/>
              </a:ext>
            </a:extLst>
          </p:cNvPr>
          <p:cNvSpPr>
            <a:spLocks noGrp="1"/>
          </p:cNvSpPr>
          <p:nvPr>
            <p:ph type="sldNum" sz="quarter" idx="12"/>
          </p:nvPr>
        </p:nvSpPr>
        <p:spPr/>
        <p:txBody>
          <a:bodyPr/>
          <a:lstStyle/>
          <a:p>
            <a:fld id="{B5346379-99B8-4D47-8EAF-938C34B28DAA}" type="slidenum">
              <a:rPr lang="es-CO" smtClean="0"/>
              <a:t>113</a:t>
            </a:fld>
            <a:endParaRPr lang="es-CO"/>
          </a:p>
        </p:txBody>
      </p:sp>
    </p:spTree>
    <p:extLst>
      <p:ext uri="{BB962C8B-B14F-4D97-AF65-F5344CB8AC3E}">
        <p14:creationId xmlns:p14="http://schemas.microsoft.com/office/powerpoint/2010/main" val="2001587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C955247-77F8-3C3D-CA77-5364CE866975}"/>
              </a:ext>
            </a:extLst>
          </p:cNvPr>
          <p:cNvSpPr txBox="1"/>
          <p:nvPr/>
        </p:nvSpPr>
        <p:spPr>
          <a:xfrm>
            <a:off x="2967135" y="2211355"/>
            <a:ext cx="6354147" cy="178510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200" b="1" i="0" u="none" strike="noStrike" kern="1200" cap="all" spc="0" normalizeH="0" baseline="0" noProof="0" dirty="0">
                <a:ln>
                  <a:noFill/>
                </a:ln>
                <a:solidFill>
                  <a:prstClr val="black"/>
                </a:solidFill>
                <a:effectLst/>
                <a:uLnTx/>
                <a:uFillTx/>
                <a:ea typeface="+mn-ea"/>
                <a:cs typeface="+mn-cs"/>
              </a:rPr>
              <a:t>” LA ESENCIA DE LA CONVIVENCIA ES REALMENTE SENCILLA: VIVE Y RESPETA COMO OTROS VIVEN”</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s-CO" sz="2200" b="1" cap="all" dirty="0">
              <a:solidFill>
                <a:prstClr val="black"/>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200" b="1" i="0" u="none" strike="noStrike" kern="1200" cap="all" spc="0" normalizeH="0" baseline="0" noProof="0" dirty="0">
                <a:ln>
                  <a:noFill/>
                </a:ln>
                <a:solidFill>
                  <a:prstClr val="black"/>
                </a:solidFill>
                <a:effectLst/>
                <a:uLnTx/>
                <a:uFillTx/>
                <a:ea typeface="+mn-ea"/>
                <a:cs typeface="+mn-cs"/>
              </a:rPr>
              <a:t>E</a:t>
            </a:r>
            <a:r>
              <a:rPr kumimoji="0" lang="es-CO" sz="2200" b="1" i="0" u="none" strike="noStrike" kern="1200" spc="0" normalizeH="0" baseline="0" noProof="0" dirty="0">
                <a:ln>
                  <a:noFill/>
                </a:ln>
                <a:solidFill>
                  <a:prstClr val="black"/>
                </a:solidFill>
                <a:effectLst/>
                <a:uLnTx/>
                <a:uFillTx/>
                <a:ea typeface="+mn-ea"/>
                <a:cs typeface="+mn-cs"/>
              </a:rPr>
              <a:t>raldo</a:t>
            </a:r>
            <a:r>
              <a:rPr kumimoji="0" lang="es-CO" sz="2200" b="1" i="0" u="none" strike="noStrike" kern="1200" cap="all" spc="0" normalizeH="0" baseline="0" noProof="0" dirty="0">
                <a:ln>
                  <a:noFill/>
                </a:ln>
                <a:solidFill>
                  <a:prstClr val="black"/>
                </a:solidFill>
                <a:effectLst/>
                <a:uLnTx/>
                <a:uFillTx/>
                <a:ea typeface="+mn-ea"/>
                <a:cs typeface="+mn-cs"/>
              </a:rPr>
              <a:t> </a:t>
            </a:r>
            <a:r>
              <a:rPr kumimoji="0" lang="es-CO" sz="2200" b="1" i="0" u="none" strike="noStrike" kern="1200" cap="all" spc="0" normalizeH="0" baseline="0" noProof="0" dirty="0" err="1">
                <a:ln>
                  <a:noFill/>
                </a:ln>
                <a:solidFill>
                  <a:prstClr val="black"/>
                </a:solidFill>
                <a:effectLst/>
                <a:uLnTx/>
                <a:uFillTx/>
                <a:ea typeface="+mn-ea"/>
                <a:cs typeface="+mn-cs"/>
              </a:rPr>
              <a:t>b</a:t>
            </a:r>
            <a:r>
              <a:rPr kumimoji="0" lang="es-CO" sz="2200" b="1" i="0" u="none" strike="noStrike" kern="1200" spc="0" normalizeH="0" baseline="0" noProof="0" dirty="0" err="1">
                <a:ln>
                  <a:noFill/>
                </a:ln>
                <a:solidFill>
                  <a:prstClr val="black"/>
                </a:solidFill>
                <a:effectLst/>
                <a:uLnTx/>
                <a:uFillTx/>
                <a:ea typeface="+mn-ea"/>
                <a:cs typeface="+mn-cs"/>
              </a:rPr>
              <a:t>anovac</a:t>
            </a:r>
            <a:br>
              <a:rPr kumimoji="0" lang="es-CO" sz="2200" b="1" i="0" u="none" strike="noStrike" kern="1200" cap="all" spc="0" normalizeH="0" baseline="0" noProof="0" dirty="0">
                <a:ln>
                  <a:noFill/>
                </a:ln>
                <a:solidFill>
                  <a:prstClr val="black"/>
                </a:solidFill>
                <a:effectLst/>
                <a:uLnTx/>
                <a:uFillTx/>
                <a:latin typeface="Bradley Hand ITC" panose="03070402050302030203" pitchFamily="66" charset="0"/>
                <a:ea typeface="+mn-ea"/>
                <a:cs typeface="+mn-cs"/>
              </a:rPr>
            </a:br>
            <a:endParaRPr kumimoji="0" lang="es-CO" sz="2200" b="1" i="0" u="none" strike="noStrike" kern="1200" cap="all" spc="0" normalizeH="0" baseline="0" noProof="0" dirty="0">
              <a:ln>
                <a:noFill/>
              </a:ln>
              <a:solidFill>
                <a:prstClr val="black"/>
              </a:solidFill>
              <a:effectLst/>
              <a:uLnTx/>
              <a:uFillTx/>
              <a:latin typeface="Bradley Hand ITC" panose="03070402050302030203" pitchFamily="66" charset="0"/>
              <a:ea typeface="+mn-ea"/>
              <a:cs typeface="+mn-cs"/>
            </a:endParaRPr>
          </a:p>
        </p:txBody>
      </p:sp>
      <p:pic>
        <p:nvPicPr>
          <p:cNvPr id="2" name="Gráfico 1">
            <a:extLst>
              <a:ext uri="{FF2B5EF4-FFF2-40B4-BE49-F238E27FC236}">
                <a16:creationId xmlns:a16="http://schemas.microsoft.com/office/drawing/2014/main" id="{1E372380-C126-4845-F491-3781D2C1E2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54614" cy="1217823"/>
          </a:xfrm>
          <a:prstGeom prst="rect">
            <a:avLst/>
          </a:prstGeom>
        </p:spPr>
      </p:pic>
      <p:sp>
        <p:nvSpPr>
          <p:cNvPr id="4" name="Marcador de número de diapositiva 3">
            <a:extLst>
              <a:ext uri="{FF2B5EF4-FFF2-40B4-BE49-F238E27FC236}">
                <a16:creationId xmlns:a16="http://schemas.microsoft.com/office/drawing/2014/main" id="{C880E52E-E527-237C-7E64-2ABFE4A9D667}"/>
              </a:ext>
            </a:extLst>
          </p:cNvPr>
          <p:cNvSpPr>
            <a:spLocks noGrp="1"/>
          </p:cNvSpPr>
          <p:nvPr>
            <p:ph type="sldNum" sz="quarter" idx="12"/>
          </p:nvPr>
        </p:nvSpPr>
        <p:spPr/>
        <p:txBody>
          <a:bodyPr/>
          <a:lstStyle/>
          <a:p>
            <a:fld id="{B5346379-99B8-4D47-8EAF-938C34B28DAA}" type="slidenum">
              <a:rPr lang="es-CO" smtClean="0"/>
              <a:t>114</a:t>
            </a:fld>
            <a:endParaRPr lang="es-CO"/>
          </a:p>
        </p:txBody>
      </p:sp>
    </p:spTree>
    <p:extLst>
      <p:ext uri="{BB962C8B-B14F-4D97-AF65-F5344CB8AC3E}">
        <p14:creationId xmlns:p14="http://schemas.microsoft.com/office/powerpoint/2010/main" val="627169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Guardian de La Convivencia | PDF">
            <a:extLst>
              <a:ext uri="{FF2B5EF4-FFF2-40B4-BE49-F238E27FC236}">
                <a16:creationId xmlns:a16="http://schemas.microsoft.com/office/drawing/2014/main" id="{D2A0DB70-6BE4-D270-A8CD-7A02F269DB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827" b="47546"/>
          <a:stretch/>
        </p:blipFill>
        <p:spPr bwMode="auto">
          <a:xfrm>
            <a:off x="3524250" y="1922106"/>
            <a:ext cx="5143500" cy="27432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Gráfico 1">
            <a:extLst>
              <a:ext uri="{FF2B5EF4-FFF2-40B4-BE49-F238E27FC236}">
                <a16:creationId xmlns:a16="http://schemas.microsoft.com/office/drawing/2014/main" id="{126940C9-36DE-3366-AB07-19B5589248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592424" cy="1318062"/>
          </a:xfrm>
          <a:prstGeom prst="rect">
            <a:avLst/>
          </a:prstGeom>
        </p:spPr>
      </p:pic>
      <p:sp>
        <p:nvSpPr>
          <p:cNvPr id="3" name="Marcador de número de diapositiva 2">
            <a:extLst>
              <a:ext uri="{FF2B5EF4-FFF2-40B4-BE49-F238E27FC236}">
                <a16:creationId xmlns:a16="http://schemas.microsoft.com/office/drawing/2014/main" id="{7EBE5DFE-BDFA-24C6-AC3E-B6D8580AFDDC}"/>
              </a:ext>
            </a:extLst>
          </p:cNvPr>
          <p:cNvSpPr>
            <a:spLocks noGrp="1"/>
          </p:cNvSpPr>
          <p:nvPr>
            <p:ph type="sldNum" sz="quarter" idx="12"/>
          </p:nvPr>
        </p:nvSpPr>
        <p:spPr/>
        <p:txBody>
          <a:bodyPr/>
          <a:lstStyle/>
          <a:p>
            <a:fld id="{B5346379-99B8-4D47-8EAF-938C34B28DAA}" type="slidenum">
              <a:rPr lang="es-CO" smtClean="0"/>
              <a:t>115</a:t>
            </a:fld>
            <a:endParaRPr lang="es-CO"/>
          </a:p>
        </p:txBody>
      </p:sp>
    </p:spTree>
    <p:extLst>
      <p:ext uri="{BB962C8B-B14F-4D97-AF65-F5344CB8AC3E}">
        <p14:creationId xmlns:p14="http://schemas.microsoft.com/office/powerpoint/2010/main" val="1241348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2791E7-56A8-8DE6-6219-67E5B73EABC3}"/>
              </a:ext>
            </a:extLst>
          </p:cNvPr>
          <p:cNvSpPr>
            <a:spLocks noGrp="1"/>
          </p:cNvSpPr>
          <p:nvPr>
            <p:ph type="title"/>
          </p:nvPr>
        </p:nvSpPr>
        <p:spPr>
          <a:xfrm>
            <a:off x="913775" y="618518"/>
            <a:ext cx="10364451" cy="995678"/>
          </a:xfrm>
        </p:spPr>
        <p:txBody>
          <a:bodyPr/>
          <a:lstStyle/>
          <a:p>
            <a:r>
              <a:rPr lang="es-CO" sz="2400" cap="none" dirty="0">
                <a:solidFill>
                  <a:prstClr val="black"/>
                </a:solidFill>
                <a:latin typeface="+mn-lt"/>
              </a:rPr>
              <a:t>G</a:t>
            </a:r>
            <a:r>
              <a:rPr kumimoji="0" lang="es-CO" sz="2400" b="0" i="0" u="none" strike="noStrike" kern="1200" cap="none" spc="0" normalizeH="0" baseline="0" noProof="0" dirty="0">
                <a:ln>
                  <a:noFill/>
                </a:ln>
                <a:solidFill>
                  <a:prstClr val="black"/>
                </a:solidFill>
                <a:effectLst/>
                <a:uLnTx/>
                <a:uFillTx/>
                <a:latin typeface="+mn-lt"/>
                <a:ea typeface="+mj-ea"/>
                <a:cs typeface="+mj-cs"/>
              </a:rPr>
              <a:t> </a:t>
            </a:r>
            <a:r>
              <a:rPr lang="es-CO" sz="2400" cap="none" dirty="0">
                <a:solidFill>
                  <a:srgbClr val="FF0000"/>
                </a:solidFill>
                <a:latin typeface="+mn-lt"/>
              </a:rPr>
              <a:t>U</a:t>
            </a:r>
            <a:r>
              <a:rPr kumimoji="0" lang="es-CO" sz="2400" b="0" i="0" u="none" strike="noStrike" kern="1200" cap="none" spc="0" normalizeH="0" baseline="0" noProof="0" dirty="0">
                <a:ln>
                  <a:noFill/>
                </a:ln>
                <a:solidFill>
                  <a:srgbClr val="FF0000"/>
                </a:solidFill>
                <a:effectLst/>
                <a:uLnTx/>
                <a:uFillTx/>
                <a:latin typeface="+mn-lt"/>
                <a:ea typeface="+mj-ea"/>
                <a:cs typeface="+mj-cs"/>
              </a:rPr>
              <a:t> </a:t>
            </a:r>
            <a:r>
              <a:rPr kumimoji="0" lang="es-CO" sz="2400" b="0" i="0" u="none" strike="noStrike" kern="1200" cap="none" spc="0" normalizeH="0" baseline="0" noProof="0" dirty="0">
                <a:ln>
                  <a:noFill/>
                </a:ln>
                <a:solidFill>
                  <a:srgbClr val="ACCBF9"/>
                </a:solidFill>
                <a:effectLst/>
                <a:uLnTx/>
                <a:uFillTx/>
                <a:latin typeface="+mn-lt"/>
                <a:ea typeface="+mj-ea"/>
                <a:cs typeface="+mj-cs"/>
              </a:rPr>
              <a:t>A </a:t>
            </a:r>
            <a:r>
              <a:rPr kumimoji="0" lang="es-CO" sz="2400" b="0" i="0" u="none" strike="noStrike" kern="1200" cap="none" spc="0" normalizeH="0" baseline="0" noProof="0" dirty="0">
                <a:ln>
                  <a:noFill/>
                </a:ln>
                <a:solidFill>
                  <a:srgbClr val="00B050"/>
                </a:solidFill>
                <a:effectLst/>
                <a:uLnTx/>
                <a:uFillTx/>
                <a:latin typeface="+mn-lt"/>
                <a:ea typeface="+mj-ea"/>
                <a:cs typeface="+mj-cs"/>
              </a:rPr>
              <a:t>R </a:t>
            </a:r>
            <a:r>
              <a:rPr lang="es-CO" sz="2400" cap="none" dirty="0">
                <a:solidFill>
                  <a:srgbClr val="9D90A0">
                    <a:lumMod val="75000"/>
                  </a:srgbClr>
                </a:solidFill>
                <a:latin typeface="+mn-lt"/>
              </a:rPr>
              <a:t>D</a:t>
            </a:r>
            <a:r>
              <a:rPr kumimoji="0" lang="es-CO" sz="2400" b="0" i="0" u="none" strike="noStrike" kern="1200" cap="none" spc="0" normalizeH="0" baseline="0" noProof="0" dirty="0">
                <a:ln>
                  <a:noFill/>
                </a:ln>
                <a:solidFill>
                  <a:srgbClr val="9D90A0">
                    <a:lumMod val="75000"/>
                  </a:srgbClr>
                </a:solidFill>
                <a:effectLst/>
                <a:uLnTx/>
                <a:uFillTx/>
                <a:latin typeface="+mn-lt"/>
                <a:ea typeface="+mj-ea"/>
                <a:cs typeface="+mj-cs"/>
              </a:rPr>
              <a:t> </a:t>
            </a:r>
            <a:r>
              <a:rPr lang="es-CO" sz="2400" cap="none" dirty="0">
                <a:solidFill>
                  <a:srgbClr val="FFFF00"/>
                </a:solidFill>
                <a:latin typeface="+mn-lt"/>
              </a:rPr>
              <a:t>I</a:t>
            </a:r>
            <a:r>
              <a:rPr kumimoji="0" lang="es-CO" sz="2400" b="0" i="0" u="none" strike="noStrike" kern="1200" cap="none" spc="0" normalizeH="0" baseline="0" noProof="0" dirty="0">
                <a:ln>
                  <a:noFill/>
                </a:ln>
                <a:solidFill>
                  <a:srgbClr val="FFFF00"/>
                </a:solidFill>
                <a:effectLst/>
                <a:uLnTx/>
                <a:uFillTx/>
                <a:latin typeface="+mn-lt"/>
                <a:ea typeface="+mj-ea"/>
                <a:cs typeface="+mj-cs"/>
              </a:rPr>
              <a:t> </a:t>
            </a:r>
            <a:r>
              <a:rPr lang="es-CO" sz="2400" cap="none" dirty="0">
                <a:solidFill>
                  <a:srgbClr val="C00000"/>
                </a:solidFill>
                <a:latin typeface="+mn-lt"/>
              </a:rPr>
              <a:t>A </a:t>
            </a:r>
            <a:r>
              <a:rPr lang="es-CO" sz="2400" cap="none" dirty="0">
                <a:solidFill>
                  <a:schemeClr val="accent4">
                    <a:lumMod val="60000"/>
                    <a:lumOff val="40000"/>
                  </a:schemeClr>
                </a:solidFill>
                <a:latin typeface="+mn-lt"/>
              </a:rPr>
              <a:t>N </a:t>
            </a:r>
            <a:r>
              <a:rPr lang="es-CO" sz="2400" cap="none" dirty="0">
                <a:solidFill>
                  <a:srgbClr val="00B050"/>
                </a:solidFill>
                <a:latin typeface="+mn-lt"/>
              </a:rPr>
              <a:t>E </a:t>
            </a:r>
            <a:r>
              <a:rPr kumimoji="0" lang="es-CO" sz="2400" b="0" i="0" u="none" strike="noStrike" kern="1200" cap="none" spc="0" normalizeH="0" baseline="0" noProof="0" dirty="0">
                <a:ln>
                  <a:noFill/>
                </a:ln>
                <a:solidFill>
                  <a:srgbClr val="C00000"/>
                </a:solidFill>
                <a:effectLst/>
                <a:uLnTx/>
                <a:uFillTx/>
                <a:latin typeface="+mn-lt"/>
                <a:ea typeface="+mj-ea"/>
                <a:cs typeface="+mj-cs"/>
              </a:rPr>
              <a:t> S</a:t>
            </a:r>
            <a:r>
              <a:rPr kumimoji="0" lang="es-CO" sz="2400" b="0" i="0" u="none" strike="noStrike" kern="1200" cap="none" spc="0" normalizeH="0" baseline="0" noProof="0" dirty="0">
                <a:ln>
                  <a:noFill/>
                </a:ln>
                <a:solidFill>
                  <a:srgbClr val="FFFF00"/>
                </a:solidFill>
                <a:effectLst/>
                <a:uLnTx/>
                <a:uFillTx/>
                <a:latin typeface="+mn-lt"/>
                <a:ea typeface="+mj-ea"/>
                <a:cs typeface="+mj-cs"/>
              </a:rPr>
              <a:t> </a:t>
            </a:r>
            <a:r>
              <a:rPr kumimoji="0" lang="es-CO" sz="2400" b="0" i="0" u="none" strike="noStrike" kern="1200" cap="none" spc="0" normalizeH="0" baseline="0" noProof="0" dirty="0">
                <a:ln>
                  <a:noFill/>
                </a:ln>
                <a:solidFill>
                  <a:srgbClr val="002060"/>
                </a:solidFill>
                <a:effectLst/>
                <a:uLnTx/>
                <a:uFillTx/>
                <a:latin typeface="+mn-lt"/>
                <a:ea typeface="+mj-ea"/>
                <a:cs typeface="+mj-cs"/>
              </a:rPr>
              <a:t> D </a:t>
            </a:r>
            <a:r>
              <a:rPr kumimoji="0" lang="es-CO" sz="2400" b="0" i="0" u="none" strike="noStrike" kern="1200" cap="none" spc="0" normalizeH="0" baseline="0" noProof="0" dirty="0">
                <a:ln>
                  <a:noFill/>
                </a:ln>
                <a:solidFill>
                  <a:srgbClr val="FF6600"/>
                </a:solidFill>
                <a:effectLst/>
                <a:uLnTx/>
                <a:uFillTx/>
                <a:latin typeface="+mn-lt"/>
                <a:ea typeface="+mj-ea"/>
                <a:cs typeface="+mj-cs"/>
              </a:rPr>
              <a:t>E  </a:t>
            </a:r>
            <a:r>
              <a:rPr kumimoji="0" lang="es-CO" sz="2400" b="0" i="0" u="none" strike="noStrike" kern="1200" cap="none" spc="0" normalizeH="0" baseline="0" noProof="0" dirty="0">
                <a:ln>
                  <a:noFill/>
                </a:ln>
                <a:solidFill>
                  <a:srgbClr val="FFC000"/>
                </a:solidFill>
                <a:effectLst/>
                <a:uLnTx/>
                <a:uFillTx/>
                <a:latin typeface="+mn-lt"/>
                <a:ea typeface="+mj-ea"/>
                <a:cs typeface="+mj-cs"/>
              </a:rPr>
              <a:t>L </a:t>
            </a:r>
            <a:r>
              <a:rPr kumimoji="0" lang="es-CO" sz="2400" b="0" i="0" u="none" strike="noStrike" kern="1200" cap="none" spc="0" normalizeH="0" baseline="0" noProof="0" dirty="0">
                <a:ln>
                  <a:noFill/>
                </a:ln>
                <a:solidFill>
                  <a:srgbClr val="3366CC"/>
                </a:solidFill>
                <a:effectLst/>
                <a:uLnTx/>
                <a:uFillTx/>
                <a:latin typeface="+mn-lt"/>
                <a:ea typeface="+mj-ea"/>
                <a:cs typeface="+mj-cs"/>
              </a:rPr>
              <a:t>A  </a:t>
            </a:r>
            <a:r>
              <a:rPr lang="es-CO" sz="2400" cap="none" dirty="0">
                <a:solidFill>
                  <a:srgbClr val="7030A0"/>
                </a:solidFill>
                <a:latin typeface="+mn-lt"/>
              </a:rPr>
              <a:t>C</a:t>
            </a:r>
            <a:r>
              <a:rPr kumimoji="0" lang="es-CO" sz="2400" b="0" i="0" u="none" strike="noStrike" kern="1200" cap="none" spc="0" normalizeH="0" baseline="0" noProof="0" dirty="0">
                <a:ln>
                  <a:noFill/>
                </a:ln>
                <a:solidFill>
                  <a:srgbClr val="7030A0"/>
                </a:solidFill>
                <a:effectLst/>
                <a:uLnTx/>
                <a:uFillTx/>
                <a:latin typeface="+mn-lt"/>
                <a:ea typeface="+mj-ea"/>
                <a:cs typeface="+mj-cs"/>
              </a:rPr>
              <a:t> </a:t>
            </a:r>
            <a:r>
              <a:rPr lang="es-CO" sz="2400" cap="none" dirty="0">
                <a:solidFill>
                  <a:srgbClr val="990000"/>
                </a:solidFill>
                <a:latin typeface="+mn-lt"/>
              </a:rPr>
              <a:t>O </a:t>
            </a:r>
            <a:r>
              <a:rPr lang="es-CO" sz="2400" cap="none" dirty="0">
                <a:solidFill>
                  <a:srgbClr val="ACCBF9">
                    <a:lumMod val="50000"/>
                  </a:srgbClr>
                </a:solidFill>
                <a:latin typeface="+mn-lt"/>
              </a:rPr>
              <a:t>N </a:t>
            </a:r>
            <a:r>
              <a:rPr lang="es-CO" sz="2400" cap="none" dirty="0">
                <a:solidFill>
                  <a:srgbClr val="FF0000"/>
                </a:solidFill>
                <a:latin typeface="+mn-lt"/>
              </a:rPr>
              <a:t>V</a:t>
            </a:r>
            <a:r>
              <a:rPr kumimoji="0" lang="es-CO" sz="2400" b="0" i="0" u="none" strike="noStrike" kern="1200" cap="none" spc="0" normalizeH="0" baseline="0" noProof="0" dirty="0">
                <a:ln>
                  <a:noFill/>
                </a:ln>
                <a:solidFill>
                  <a:srgbClr val="FF0000"/>
                </a:solidFill>
                <a:effectLst/>
                <a:uLnTx/>
                <a:uFillTx/>
                <a:latin typeface="+mn-lt"/>
                <a:ea typeface="+mj-ea"/>
                <a:cs typeface="+mj-cs"/>
              </a:rPr>
              <a:t> </a:t>
            </a:r>
            <a:r>
              <a:rPr lang="es-CO" sz="2400" cap="none" dirty="0">
                <a:solidFill>
                  <a:srgbClr val="9D90A0">
                    <a:lumMod val="50000"/>
                  </a:srgbClr>
                </a:solidFill>
                <a:latin typeface="+mn-lt"/>
              </a:rPr>
              <a:t>I</a:t>
            </a:r>
            <a:r>
              <a:rPr kumimoji="0" lang="es-CO" sz="2400" b="0" i="0" u="none" strike="noStrike" kern="1200" cap="none" spc="0" normalizeH="0" baseline="0" noProof="0" dirty="0">
                <a:ln>
                  <a:noFill/>
                </a:ln>
                <a:solidFill>
                  <a:srgbClr val="9D90A0">
                    <a:lumMod val="50000"/>
                  </a:srgbClr>
                </a:solidFill>
                <a:effectLst/>
                <a:uLnTx/>
                <a:uFillTx/>
                <a:latin typeface="+mn-lt"/>
                <a:ea typeface="+mj-ea"/>
                <a:cs typeface="+mj-cs"/>
              </a:rPr>
              <a:t> </a:t>
            </a:r>
            <a:r>
              <a:rPr lang="es-CO" sz="2400" cap="none" dirty="0">
                <a:solidFill>
                  <a:srgbClr val="92D050"/>
                </a:solidFill>
                <a:latin typeface="+mn-lt"/>
              </a:rPr>
              <a:t>V</a:t>
            </a:r>
            <a:r>
              <a:rPr kumimoji="0" lang="es-CO" sz="2400" b="0" i="0" u="none" strike="noStrike" kern="1200" cap="none" spc="0" normalizeH="0" baseline="0" noProof="0" dirty="0">
                <a:ln>
                  <a:noFill/>
                </a:ln>
                <a:solidFill>
                  <a:srgbClr val="92D050"/>
                </a:solidFill>
                <a:effectLst/>
                <a:uLnTx/>
                <a:uFillTx/>
                <a:latin typeface="+mn-lt"/>
                <a:ea typeface="+mj-ea"/>
                <a:cs typeface="+mj-cs"/>
              </a:rPr>
              <a:t> </a:t>
            </a:r>
            <a:r>
              <a:rPr lang="es-CO" sz="2400" cap="none" dirty="0">
                <a:solidFill>
                  <a:srgbClr val="242852"/>
                </a:solidFill>
                <a:latin typeface="+mn-lt"/>
              </a:rPr>
              <a:t>E</a:t>
            </a:r>
            <a:r>
              <a:rPr kumimoji="0" lang="es-CO" sz="2400" b="0" i="0" u="none" strike="noStrike" kern="1200" cap="none" spc="0" normalizeH="0" baseline="0" noProof="0" dirty="0">
                <a:ln>
                  <a:noFill/>
                </a:ln>
                <a:solidFill>
                  <a:prstClr val="black">
                    <a:lumMod val="75000"/>
                    <a:lumOff val="25000"/>
                  </a:prstClr>
                </a:solidFill>
                <a:effectLst/>
                <a:uLnTx/>
                <a:uFillTx/>
                <a:latin typeface="+mn-lt"/>
                <a:ea typeface="+mj-ea"/>
                <a:cs typeface="+mj-cs"/>
              </a:rPr>
              <a:t> N </a:t>
            </a:r>
            <a:r>
              <a:rPr lang="es-CO" sz="2400" cap="none" dirty="0">
                <a:solidFill>
                  <a:srgbClr val="7030A0"/>
                </a:solidFill>
                <a:latin typeface="+mn-lt"/>
              </a:rPr>
              <a:t>C</a:t>
            </a:r>
            <a:r>
              <a:rPr kumimoji="0" lang="es-CO" sz="2400" b="0" i="0" u="none" strike="noStrike" kern="1200" cap="none" spc="0" normalizeH="0" baseline="0" noProof="0" dirty="0">
                <a:ln>
                  <a:noFill/>
                </a:ln>
                <a:solidFill>
                  <a:srgbClr val="7030A0"/>
                </a:solidFill>
                <a:effectLst/>
                <a:uLnTx/>
                <a:uFillTx/>
                <a:latin typeface="+mn-lt"/>
                <a:ea typeface="+mj-ea"/>
                <a:cs typeface="+mj-cs"/>
              </a:rPr>
              <a:t> </a:t>
            </a:r>
            <a:r>
              <a:rPr lang="es-CO" sz="2400" cap="none" dirty="0">
                <a:solidFill>
                  <a:srgbClr val="5AA2AE">
                    <a:lumMod val="40000"/>
                    <a:lumOff val="60000"/>
                  </a:srgbClr>
                </a:solidFill>
                <a:latin typeface="+mn-lt"/>
              </a:rPr>
              <a:t>I</a:t>
            </a:r>
            <a:r>
              <a:rPr kumimoji="0" lang="es-CO" sz="2400" b="0" i="0" u="none" strike="noStrike" kern="1200" cap="none" spc="0" normalizeH="0" baseline="0" noProof="0" dirty="0">
                <a:ln>
                  <a:noFill/>
                </a:ln>
                <a:solidFill>
                  <a:srgbClr val="5AA2AE">
                    <a:lumMod val="40000"/>
                    <a:lumOff val="60000"/>
                  </a:srgbClr>
                </a:solidFill>
                <a:effectLst/>
                <a:uLnTx/>
                <a:uFillTx/>
                <a:latin typeface="+mn-lt"/>
                <a:ea typeface="+mj-ea"/>
                <a:cs typeface="+mj-cs"/>
              </a:rPr>
              <a:t> </a:t>
            </a:r>
            <a:r>
              <a:rPr lang="es-CO" sz="2400" cap="none" dirty="0">
                <a:solidFill>
                  <a:srgbClr val="ACCBF9">
                    <a:lumMod val="90000"/>
                  </a:srgbClr>
                </a:solidFill>
                <a:latin typeface="+mn-lt"/>
              </a:rPr>
              <a:t>A</a:t>
            </a:r>
            <a:endParaRPr lang="es-CO" dirty="0">
              <a:latin typeface="+mn-lt"/>
            </a:endParaRPr>
          </a:p>
        </p:txBody>
      </p:sp>
      <p:sp>
        <p:nvSpPr>
          <p:cNvPr id="3" name="Marcador de contenido 2">
            <a:extLst>
              <a:ext uri="{FF2B5EF4-FFF2-40B4-BE49-F238E27FC236}">
                <a16:creationId xmlns:a16="http://schemas.microsoft.com/office/drawing/2014/main" id="{BBC4499A-CE2F-C554-06C2-85BB4EF26580}"/>
              </a:ext>
            </a:extLst>
          </p:cNvPr>
          <p:cNvSpPr>
            <a:spLocks noGrp="1"/>
          </p:cNvSpPr>
          <p:nvPr>
            <p:ph sz="quarter" idx="13"/>
          </p:nvPr>
        </p:nvSpPr>
        <p:spPr>
          <a:xfrm>
            <a:off x="913774" y="2052736"/>
            <a:ext cx="5106026" cy="3564293"/>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prejardín y jardín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los guardianes de la convivencia son niños y niñas que aprenden y practican valores como el respeto, la disciplina y la resolución pacífica de conflictos en su entorno escolar y familiar. a través de pequeñas acciones, ayudan a crear un ambiente armonioso dentro y fuera de la institución educativa.</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lang="es-ES" sz="1200" b="1" cap="none" dirty="0">
                <a:solidFill>
                  <a:prstClr val="black"/>
                </a:solidFill>
              </a:rPr>
              <a:t>carteles, marionetas, cuentos infantiles </a:t>
            </a:r>
            <a:r>
              <a:rPr kumimoji="0" lang="es-ES" sz="1200" b="1" i="0" u="none" strike="noStrike" kern="1200" cap="none" spc="0" normalizeH="0" baseline="0" noProof="0" dirty="0">
                <a:ln>
                  <a:noFill/>
                </a:ln>
                <a:solidFill>
                  <a:prstClr val="black"/>
                </a:solidFill>
                <a:effectLst/>
                <a:uLnTx/>
                <a:uFillTx/>
                <a:ea typeface="+mn-ea"/>
                <a:cs typeface="+mn-cs"/>
              </a:rPr>
              <a:t>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DD158BFB-62B7-BB96-7BF4-0E323D026D30}"/>
              </a:ext>
            </a:extLst>
          </p:cNvPr>
          <p:cNvSpPr>
            <a:spLocks noGrp="1"/>
          </p:cNvSpPr>
          <p:nvPr>
            <p:ph sz="quarter" idx="14"/>
          </p:nvPr>
        </p:nvSpPr>
        <p:spPr>
          <a:xfrm>
            <a:off x="6172200" y="2052736"/>
            <a:ext cx="5105400" cy="3738464"/>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prejardín y jardín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.Juegos: el círculo de la paz, el barco de la amistad, el árbol de los guardianes.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300" b="1" cap="none" dirty="0">
                <a:solidFill>
                  <a:prstClr val="black"/>
                </a:solidFill>
              </a:rPr>
              <a:t>Juegos, canciones infantiles, videos educativos, laminas con imágenes; todos relacionados con guardianes de la convivencia.</a:t>
            </a:r>
            <a:endParaRPr kumimoji="0" lang="es-CO" sz="1300" b="1"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Gráfico 1">
            <a:extLst>
              <a:ext uri="{FF2B5EF4-FFF2-40B4-BE49-F238E27FC236}">
                <a16:creationId xmlns:a16="http://schemas.microsoft.com/office/drawing/2014/main" id="{12E86B09-DFB4-2730-9F0D-94AB2F0C33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92424" cy="1377219"/>
          </a:xfrm>
          <a:prstGeom prst="rect">
            <a:avLst/>
          </a:prstGeom>
        </p:spPr>
      </p:pic>
      <p:sp>
        <p:nvSpPr>
          <p:cNvPr id="6" name="Marcador de número de diapositiva 5">
            <a:extLst>
              <a:ext uri="{FF2B5EF4-FFF2-40B4-BE49-F238E27FC236}">
                <a16:creationId xmlns:a16="http://schemas.microsoft.com/office/drawing/2014/main" id="{2EB42C01-AA65-8FDB-F37B-79D16DF2619F}"/>
              </a:ext>
            </a:extLst>
          </p:cNvPr>
          <p:cNvSpPr>
            <a:spLocks noGrp="1"/>
          </p:cNvSpPr>
          <p:nvPr>
            <p:ph type="sldNum" sz="quarter" idx="12"/>
          </p:nvPr>
        </p:nvSpPr>
        <p:spPr/>
        <p:txBody>
          <a:bodyPr/>
          <a:lstStyle/>
          <a:p>
            <a:fld id="{B5346379-99B8-4D47-8EAF-938C34B28DAA}" type="slidenum">
              <a:rPr lang="es-CO" smtClean="0"/>
              <a:t>116</a:t>
            </a:fld>
            <a:endParaRPr lang="es-CO"/>
          </a:p>
        </p:txBody>
      </p:sp>
    </p:spTree>
    <p:extLst>
      <p:ext uri="{BB962C8B-B14F-4D97-AF65-F5344CB8AC3E}">
        <p14:creationId xmlns:p14="http://schemas.microsoft.com/office/powerpoint/2010/main" val="1077909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CBC183-D1D4-8382-0B81-FF289A799E6C}"/>
              </a:ext>
            </a:extLst>
          </p:cNvPr>
          <p:cNvSpPr>
            <a:spLocks noGrp="1"/>
          </p:cNvSpPr>
          <p:nvPr>
            <p:ph type="title"/>
          </p:nvPr>
        </p:nvSpPr>
        <p:spPr>
          <a:xfrm>
            <a:off x="913775" y="618518"/>
            <a:ext cx="10364451" cy="1023670"/>
          </a:xfrm>
        </p:spPr>
        <p:txBody>
          <a:bodyPr/>
          <a:lstStyle/>
          <a:p>
            <a:r>
              <a:rPr kumimoji="0" lang="es-CO" sz="2400" b="0" i="0" u="none" strike="noStrike" kern="1200" cap="none" spc="0" normalizeH="0" baseline="0" noProof="0" dirty="0">
                <a:ln>
                  <a:noFill/>
                </a:ln>
                <a:solidFill>
                  <a:prstClr val="black"/>
                </a:solidFill>
                <a:effectLst/>
                <a:uLnTx/>
                <a:uFillTx/>
                <a:latin typeface="+mn-lt"/>
                <a:ea typeface="+mj-ea"/>
                <a:cs typeface="+mj-cs"/>
              </a:rPr>
              <a:t>G </a:t>
            </a:r>
            <a:r>
              <a:rPr kumimoji="0" lang="es-CO" sz="2400" b="0" i="0" u="none" strike="noStrike" kern="1200" cap="none" spc="0" normalizeH="0" baseline="0" noProof="0" dirty="0">
                <a:ln>
                  <a:noFill/>
                </a:ln>
                <a:solidFill>
                  <a:srgbClr val="FF0000"/>
                </a:solidFill>
                <a:effectLst/>
                <a:uLnTx/>
                <a:uFillTx/>
                <a:latin typeface="+mn-lt"/>
                <a:ea typeface="+mj-ea"/>
                <a:cs typeface="+mj-cs"/>
              </a:rPr>
              <a:t>U </a:t>
            </a:r>
            <a:r>
              <a:rPr kumimoji="0" lang="es-CO" sz="2400" b="0" i="0" u="none" strike="noStrike" kern="1200" cap="none" spc="0" normalizeH="0" baseline="0" noProof="0" dirty="0">
                <a:ln>
                  <a:noFill/>
                </a:ln>
                <a:solidFill>
                  <a:srgbClr val="ACCBF9"/>
                </a:solidFill>
                <a:effectLst/>
                <a:uLnTx/>
                <a:uFillTx/>
                <a:latin typeface="+mn-lt"/>
                <a:ea typeface="+mj-ea"/>
                <a:cs typeface="+mj-cs"/>
              </a:rPr>
              <a:t>A </a:t>
            </a:r>
            <a:r>
              <a:rPr kumimoji="0" lang="es-CO" sz="2400" b="0" i="0" u="none" strike="noStrike" kern="1200" cap="none" spc="0" normalizeH="0" baseline="0" noProof="0" dirty="0">
                <a:ln>
                  <a:noFill/>
                </a:ln>
                <a:solidFill>
                  <a:srgbClr val="00B050"/>
                </a:solidFill>
                <a:effectLst/>
                <a:uLnTx/>
                <a:uFillTx/>
                <a:latin typeface="+mn-lt"/>
                <a:ea typeface="+mj-ea"/>
                <a:cs typeface="+mj-cs"/>
              </a:rPr>
              <a:t>R </a:t>
            </a:r>
            <a:r>
              <a:rPr kumimoji="0" lang="es-CO" sz="2400" b="0" i="0" u="none" strike="noStrike" kern="1200" cap="none" spc="0" normalizeH="0" baseline="0" noProof="0" dirty="0">
                <a:ln>
                  <a:noFill/>
                </a:ln>
                <a:solidFill>
                  <a:srgbClr val="9D90A0">
                    <a:lumMod val="75000"/>
                  </a:srgbClr>
                </a:solidFill>
                <a:effectLst/>
                <a:uLnTx/>
                <a:uFillTx/>
                <a:latin typeface="+mn-lt"/>
                <a:ea typeface="+mj-ea"/>
                <a:cs typeface="+mj-cs"/>
              </a:rPr>
              <a:t>D </a:t>
            </a:r>
            <a:r>
              <a:rPr kumimoji="0" lang="es-CO" sz="2400" b="0" i="0" u="none" strike="noStrike" kern="1200" cap="none" spc="0" normalizeH="0" baseline="0" noProof="0" dirty="0">
                <a:ln>
                  <a:noFill/>
                </a:ln>
                <a:solidFill>
                  <a:srgbClr val="FFFF00"/>
                </a:solidFill>
                <a:effectLst/>
                <a:uLnTx/>
                <a:uFillTx/>
                <a:latin typeface="+mn-lt"/>
                <a:ea typeface="+mj-ea"/>
                <a:cs typeface="+mj-cs"/>
              </a:rPr>
              <a:t>I </a:t>
            </a:r>
            <a:r>
              <a:rPr kumimoji="0" lang="es-CO" sz="2400" b="0" i="0" u="none" strike="noStrike" kern="1200" cap="none" spc="0" normalizeH="0" baseline="0" noProof="0" dirty="0">
                <a:ln>
                  <a:noFill/>
                </a:ln>
                <a:solidFill>
                  <a:srgbClr val="C00000"/>
                </a:solidFill>
                <a:effectLst/>
                <a:uLnTx/>
                <a:uFillTx/>
                <a:latin typeface="+mn-lt"/>
                <a:ea typeface="+mj-ea"/>
                <a:cs typeface="+mj-cs"/>
              </a:rPr>
              <a:t>A </a:t>
            </a:r>
            <a:r>
              <a:rPr kumimoji="0" lang="es-CO" sz="2400" b="0" i="0" u="none" strike="noStrike" kern="1200" cap="none" spc="0" normalizeH="0" baseline="0" noProof="0" dirty="0">
                <a:ln>
                  <a:noFill/>
                </a:ln>
                <a:solidFill>
                  <a:srgbClr val="D99C3F">
                    <a:lumMod val="60000"/>
                    <a:lumOff val="40000"/>
                  </a:srgbClr>
                </a:solidFill>
                <a:effectLst/>
                <a:uLnTx/>
                <a:uFillTx/>
                <a:latin typeface="+mn-lt"/>
                <a:ea typeface="+mj-ea"/>
                <a:cs typeface="+mj-cs"/>
              </a:rPr>
              <a:t>N </a:t>
            </a:r>
            <a:r>
              <a:rPr kumimoji="0" lang="es-CO" sz="2400" b="0" i="0" u="none" strike="noStrike" kern="1200" cap="none" spc="0" normalizeH="0" baseline="0" noProof="0" dirty="0">
                <a:ln>
                  <a:noFill/>
                </a:ln>
                <a:solidFill>
                  <a:srgbClr val="00B050"/>
                </a:solidFill>
                <a:effectLst/>
                <a:uLnTx/>
                <a:uFillTx/>
                <a:latin typeface="+mn-lt"/>
                <a:ea typeface="+mj-ea"/>
                <a:cs typeface="+mj-cs"/>
              </a:rPr>
              <a:t>E </a:t>
            </a:r>
            <a:r>
              <a:rPr kumimoji="0" lang="es-CO" sz="2400" b="0" i="0" u="none" strike="noStrike" kern="1200" cap="none" spc="0" normalizeH="0" baseline="0" noProof="0" dirty="0">
                <a:ln>
                  <a:noFill/>
                </a:ln>
                <a:solidFill>
                  <a:srgbClr val="C00000"/>
                </a:solidFill>
                <a:effectLst/>
                <a:uLnTx/>
                <a:uFillTx/>
                <a:latin typeface="+mn-lt"/>
                <a:ea typeface="+mj-ea"/>
                <a:cs typeface="+mj-cs"/>
              </a:rPr>
              <a:t> S</a:t>
            </a:r>
            <a:r>
              <a:rPr kumimoji="0" lang="es-CO" sz="2400" b="0" i="0" u="none" strike="noStrike" kern="1200" cap="none" spc="0" normalizeH="0" baseline="0" noProof="0" dirty="0">
                <a:ln>
                  <a:noFill/>
                </a:ln>
                <a:solidFill>
                  <a:srgbClr val="FFFF00"/>
                </a:solidFill>
                <a:effectLst/>
                <a:uLnTx/>
                <a:uFillTx/>
                <a:latin typeface="+mn-lt"/>
                <a:ea typeface="+mj-ea"/>
                <a:cs typeface="+mj-cs"/>
              </a:rPr>
              <a:t> </a:t>
            </a:r>
            <a:r>
              <a:rPr kumimoji="0" lang="es-CO" sz="2400" b="0" i="0" u="none" strike="noStrike" kern="1200" cap="none" spc="0" normalizeH="0" baseline="0" noProof="0" dirty="0">
                <a:ln>
                  <a:noFill/>
                </a:ln>
                <a:solidFill>
                  <a:srgbClr val="002060"/>
                </a:solidFill>
                <a:effectLst/>
                <a:uLnTx/>
                <a:uFillTx/>
                <a:latin typeface="+mn-lt"/>
                <a:ea typeface="+mj-ea"/>
                <a:cs typeface="+mj-cs"/>
              </a:rPr>
              <a:t> D </a:t>
            </a:r>
            <a:r>
              <a:rPr kumimoji="0" lang="es-CO" sz="2400" b="0" i="0" u="none" strike="noStrike" kern="1200" cap="none" spc="0" normalizeH="0" baseline="0" noProof="0" dirty="0">
                <a:ln>
                  <a:noFill/>
                </a:ln>
                <a:solidFill>
                  <a:srgbClr val="FF6600"/>
                </a:solidFill>
                <a:effectLst/>
                <a:uLnTx/>
                <a:uFillTx/>
                <a:latin typeface="+mn-lt"/>
                <a:ea typeface="+mj-ea"/>
                <a:cs typeface="+mj-cs"/>
              </a:rPr>
              <a:t>E  </a:t>
            </a:r>
            <a:r>
              <a:rPr kumimoji="0" lang="es-CO" sz="2400" b="0" i="0" u="none" strike="noStrike" kern="1200" cap="none" spc="0" normalizeH="0" baseline="0" noProof="0" dirty="0">
                <a:ln>
                  <a:noFill/>
                </a:ln>
                <a:solidFill>
                  <a:srgbClr val="FFC000"/>
                </a:solidFill>
                <a:effectLst/>
                <a:uLnTx/>
                <a:uFillTx/>
                <a:latin typeface="+mn-lt"/>
                <a:ea typeface="+mj-ea"/>
                <a:cs typeface="+mj-cs"/>
              </a:rPr>
              <a:t>L </a:t>
            </a:r>
            <a:r>
              <a:rPr kumimoji="0" lang="es-CO" sz="2400" b="0" i="0" u="none" strike="noStrike" kern="1200" cap="none" spc="0" normalizeH="0" baseline="0" noProof="0" dirty="0">
                <a:ln>
                  <a:noFill/>
                </a:ln>
                <a:solidFill>
                  <a:srgbClr val="3366CC"/>
                </a:solidFill>
                <a:effectLst/>
                <a:uLnTx/>
                <a:uFillTx/>
                <a:latin typeface="+mn-lt"/>
                <a:ea typeface="+mj-ea"/>
                <a:cs typeface="+mj-cs"/>
              </a:rPr>
              <a:t>A  </a:t>
            </a:r>
            <a:r>
              <a:rPr kumimoji="0" lang="es-CO" sz="2400" b="0" i="0" u="none" strike="noStrike" kern="1200" cap="none" spc="0" normalizeH="0" baseline="0" noProof="0" dirty="0">
                <a:ln>
                  <a:noFill/>
                </a:ln>
                <a:solidFill>
                  <a:srgbClr val="7030A0"/>
                </a:solidFill>
                <a:effectLst/>
                <a:uLnTx/>
                <a:uFillTx/>
                <a:latin typeface="+mn-lt"/>
                <a:ea typeface="+mj-ea"/>
                <a:cs typeface="+mj-cs"/>
              </a:rPr>
              <a:t>C </a:t>
            </a:r>
            <a:r>
              <a:rPr kumimoji="0" lang="es-CO" sz="2400" b="0" i="0" u="none" strike="noStrike" kern="1200" cap="none" spc="0" normalizeH="0" baseline="0" noProof="0" dirty="0">
                <a:ln>
                  <a:noFill/>
                </a:ln>
                <a:solidFill>
                  <a:srgbClr val="990000"/>
                </a:solidFill>
                <a:effectLst/>
                <a:uLnTx/>
                <a:uFillTx/>
                <a:latin typeface="+mn-lt"/>
                <a:ea typeface="+mj-ea"/>
                <a:cs typeface="+mj-cs"/>
              </a:rPr>
              <a:t>O </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N </a:t>
            </a:r>
            <a:r>
              <a:rPr kumimoji="0" lang="es-CO" sz="2400" b="0" i="0" u="none" strike="noStrike" kern="1200" cap="none" spc="0" normalizeH="0" baseline="0" noProof="0" dirty="0">
                <a:ln>
                  <a:noFill/>
                </a:ln>
                <a:solidFill>
                  <a:srgbClr val="FF0000"/>
                </a:solidFill>
                <a:effectLst/>
                <a:uLnTx/>
                <a:uFillTx/>
                <a:latin typeface="+mn-lt"/>
                <a:ea typeface="+mj-ea"/>
                <a:cs typeface="+mj-cs"/>
              </a:rPr>
              <a:t>V </a:t>
            </a:r>
            <a:r>
              <a:rPr kumimoji="0" lang="es-CO" sz="2400" b="0" i="0" u="none" strike="noStrike" kern="1200" cap="none" spc="0" normalizeH="0" baseline="0" noProof="0" dirty="0">
                <a:ln>
                  <a:noFill/>
                </a:ln>
                <a:solidFill>
                  <a:srgbClr val="9D90A0">
                    <a:lumMod val="50000"/>
                  </a:srgbClr>
                </a:solidFill>
                <a:effectLst/>
                <a:uLnTx/>
                <a:uFillTx/>
                <a:latin typeface="+mn-lt"/>
                <a:ea typeface="+mj-ea"/>
                <a:cs typeface="+mj-cs"/>
              </a:rPr>
              <a:t>I </a:t>
            </a:r>
            <a:r>
              <a:rPr kumimoji="0" lang="es-CO" sz="2400" b="0" i="0" u="none" strike="noStrike" kern="1200" cap="none" spc="0" normalizeH="0" baseline="0" noProof="0" dirty="0">
                <a:ln>
                  <a:noFill/>
                </a:ln>
                <a:solidFill>
                  <a:srgbClr val="92D050"/>
                </a:solidFill>
                <a:effectLst/>
                <a:uLnTx/>
                <a:uFillTx/>
                <a:latin typeface="+mn-lt"/>
                <a:ea typeface="+mj-ea"/>
                <a:cs typeface="+mj-cs"/>
              </a:rPr>
              <a:t>V </a:t>
            </a:r>
            <a:r>
              <a:rPr kumimoji="0" lang="es-CO" sz="2400" b="0" i="0" u="none" strike="noStrike" kern="1200" cap="none" spc="0" normalizeH="0" baseline="0" noProof="0" dirty="0">
                <a:ln>
                  <a:noFill/>
                </a:ln>
                <a:solidFill>
                  <a:srgbClr val="242852"/>
                </a:solidFill>
                <a:effectLst/>
                <a:uLnTx/>
                <a:uFillTx/>
                <a:latin typeface="+mn-lt"/>
                <a:ea typeface="+mj-ea"/>
                <a:cs typeface="+mj-cs"/>
              </a:rPr>
              <a:t>E</a:t>
            </a:r>
            <a:r>
              <a:rPr kumimoji="0" lang="es-CO" sz="2400" b="0" i="0" u="none" strike="noStrike" kern="1200" cap="none" spc="0" normalizeH="0" baseline="0" noProof="0" dirty="0">
                <a:ln>
                  <a:noFill/>
                </a:ln>
                <a:solidFill>
                  <a:prstClr val="black">
                    <a:lumMod val="75000"/>
                    <a:lumOff val="25000"/>
                  </a:prstClr>
                </a:solidFill>
                <a:effectLst/>
                <a:uLnTx/>
                <a:uFillTx/>
                <a:latin typeface="+mn-lt"/>
                <a:ea typeface="+mj-ea"/>
                <a:cs typeface="+mj-cs"/>
              </a:rPr>
              <a:t> N </a:t>
            </a:r>
            <a:r>
              <a:rPr kumimoji="0" lang="es-CO" sz="2400" b="0" i="0" u="none" strike="noStrike" kern="1200" cap="none" spc="0" normalizeH="0" baseline="0" noProof="0" dirty="0">
                <a:ln>
                  <a:noFill/>
                </a:ln>
                <a:solidFill>
                  <a:srgbClr val="7030A0"/>
                </a:solidFill>
                <a:effectLst/>
                <a:uLnTx/>
                <a:uFillTx/>
                <a:latin typeface="+mn-lt"/>
                <a:ea typeface="+mj-ea"/>
                <a:cs typeface="+mj-cs"/>
              </a:rPr>
              <a:t>C </a:t>
            </a:r>
            <a:r>
              <a:rPr kumimoji="0" lang="es-CO" sz="2400" b="0" i="0" u="none" strike="noStrike" kern="1200" cap="none" spc="0" normalizeH="0" baseline="0" noProof="0" dirty="0">
                <a:ln>
                  <a:noFill/>
                </a:ln>
                <a:solidFill>
                  <a:srgbClr val="5AA2AE">
                    <a:lumMod val="40000"/>
                    <a:lumOff val="60000"/>
                  </a:srgbClr>
                </a:solidFill>
                <a:effectLst/>
                <a:uLnTx/>
                <a:uFillTx/>
                <a:latin typeface="+mn-lt"/>
                <a:ea typeface="+mj-ea"/>
                <a:cs typeface="+mj-cs"/>
              </a:rPr>
              <a:t>I </a:t>
            </a:r>
            <a:r>
              <a:rPr kumimoji="0" lang="es-CO" sz="2400" b="0" i="0" u="none" strike="noStrike" kern="1200" cap="none" spc="0" normalizeH="0" baseline="0" noProof="0" dirty="0">
                <a:ln>
                  <a:noFill/>
                </a:ln>
                <a:solidFill>
                  <a:srgbClr val="ACCBF9">
                    <a:lumMod val="90000"/>
                  </a:srgbClr>
                </a:solidFill>
                <a:effectLst/>
                <a:uLnTx/>
                <a:uFillTx/>
                <a:latin typeface="+mn-lt"/>
                <a:ea typeface="+mj-ea"/>
                <a:cs typeface="+mj-cs"/>
              </a:rPr>
              <a:t>A</a:t>
            </a:r>
            <a:endParaRPr lang="es-CO" dirty="0">
              <a:latin typeface="+mn-lt"/>
            </a:endParaRPr>
          </a:p>
        </p:txBody>
      </p:sp>
      <p:sp>
        <p:nvSpPr>
          <p:cNvPr id="3" name="Marcador de contenido 2">
            <a:extLst>
              <a:ext uri="{FF2B5EF4-FFF2-40B4-BE49-F238E27FC236}">
                <a16:creationId xmlns:a16="http://schemas.microsoft.com/office/drawing/2014/main" id="{42BFB0F6-2930-831B-6B7E-5DB324343573}"/>
              </a:ext>
            </a:extLst>
          </p:cNvPr>
          <p:cNvSpPr>
            <a:spLocks noGrp="1"/>
          </p:cNvSpPr>
          <p:nvPr>
            <p:ph sz="quarter" idx="13"/>
          </p:nvPr>
        </p:nvSpPr>
        <p:spPr>
          <a:xfrm>
            <a:off x="913774" y="2202024"/>
            <a:ext cx="5106026" cy="3387013"/>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los guardianes de la convivencia son estudiantes que promueven el respeto, la armonía y la paz en el aula y en la institución educativa. su rol es fundamental para prevenir conflictos y reforzar valores dentro y fuera del colegio.</a:t>
            </a:r>
            <a:endParaRPr kumimoji="0" lang="es-CO" sz="1200" b="1" i="0" u="none" strike="noStrike" kern="1200" cap="none" spc="0" normalizeH="0" baseline="0" noProof="0" dirty="0">
              <a:ln>
                <a:noFill/>
              </a:ln>
              <a:solidFill>
                <a:srgbClr val="3366CC"/>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salón de clases, carteleras, material reciclable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DE7CB83A-188F-1978-53FE-DE09F920E9E3}"/>
              </a:ext>
            </a:extLst>
          </p:cNvPr>
          <p:cNvSpPr>
            <a:spLocks noGrp="1"/>
          </p:cNvSpPr>
          <p:nvPr>
            <p:ph sz="quarter" idx="14"/>
          </p:nvPr>
        </p:nvSpPr>
        <p:spPr>
          <a:xfrm>
            <a:off x="6172200" y="2118050"/>
            <a:ext cx="5105400" cy="3765226"/>
          </a:xfrm>
        </p:spPr>
        <p:txBody>
          <a:bodyPr>
            <a:normAutofit fontScale="8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400" b="0" i="0" u="none" strike="noStrike" kern="1200" cap="all" spc="0" normalizeH="0" baseline="0" noProof="0" dirty="0">
                <a:ln>
                  <a:noFill/>
                </a:ln>
                <a:solidFill>
                  <a:srgbClr val="FFC000"/>
                </a:solidFill>
                <a:effectLst/>
                <a:uLnTx/>
                <a:uFillTx/>
                <a:ea typeface="+mn-ea"/>
                <a:cs typeface="+mn-cs"/>
              </a:rPr>
              <a:t>Inicio dirigido 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.Juegos: la cuerda del respeto, el barco de la amistad, el tesoro de los valores.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Minidramas, cuentos, tarjetas, canciones videos educativos; todos relacionados con guardianes de la convivencia.</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Imagen 4">
            <a:extLst>
              <a:ext uri="{FF2B5EF4-FFF2-40B4-BE49-F238E27FC236}">
                <a16:creationId xmlns:a16="http://schemas.microsoft.com/office/drawing/2014/main" id="{9CE42171-24CB-8420-113B-0B510E72E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6988" cy="1137630"/>
          </a:xfrm>
          <a:prstGeom prst="rect">
            <a:avLst/>
          </a:prstGeom>
        </p:spPr>
      </p:pic>
      <p:sp>
        <p:nvSpPr>
          <p:cNvPr id="6" name="Marcador de número de diapositiva 5">
            <a:extLst>
              <a:ext uri="{FF2B5EF4-FFF2-40B4-BE49-F238E27FC236}">
                <a16:creationId xmlns:a16="http://schemas.microsoft.com/office/drawing/2014/main" id="{BCBE147D-F233-7F8D-A9D4-A96C0DEF3391}"/>
              </a:ext>
            </a:extLst>
          </p:cNvPr>
          <p:cNvSpPr>
            <a:spLocks noGrp="1"/>
          </p:cNvSpPr>
          <p:nvPr>
            <p:ph type="sldNum" sz="quarter" idx="12"/>
          </p:nvPr>
        </p:nvSpPr>
        <p:spPr/>
        <p:txBody>
          <a:bodyPr/>
          <a:lstStyle/>
          <a:p>
            <a:fld id="{B5346379-99B8-4D47-8EAF-938C34B28DAA}" type="slidenum">
              <a:rPr lang="es-CO" smtClean="0"/>
              <a:t>117</a:t>
            </a:fld>
            <a:endParaRPr lang="es-CO"/>
          </a:p>
        </p:txBody>
      </p:sp>
    </p:spTree>
    <p:extLst>
      <p:ext uri="{BB962C8B-B14F-4D97-AF65-F5344CB8AC3E}">
        <p14:creationId xmlns:p14="http://schemas.microsoft.com/office/powerpoint/2010/main" val="1630927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2BEE20-C77D-C6EE-E52C-099E5C0EA248}"/>
              </a:ext>
            </a:extLst>
          </p:cNvPr>
          <p:cNvSpPr>
            <a:spLocks noGrp="1"/>
          </p:cNvSpPr>
          <p:nvPr>
            <p:ph type="title"/>
          </p:nvPr>
        </p:nvSpPr>
        <p:spPr>
          <a:xfrm>
            <a:off x="913775" y="618517"/>
            <a:ext cx="10364451" cy="995679"/>
          </a:xfrm>
        </p:spPr>
        <p:txBody>
          <a:bodyPr/>
          <a:lstStyle/>
          <a:p>
            <a:r>
              <a:rPr kumimoji="0" lang="es-CO" sz="2400" b="0" i="0" u="none" strike="noStrike" kern="1200" cap="none" spc="0" normalizeH="0" baseline="0" noProof="0" dirty="0">
                <a:ln>
                  <a:noFill/>
                </a:ln>
                <a:solidFill>
                  <a:prstClr val="black"/>
                </a:solidFill>
                <a:effectLst/>
                <a:uLnTx/>
                <a:uFillTx/>
                <a:latin typeface="+mn-lt"/>
                <a:ea typeface="+mj-ea"/>
                <a:cs typeface="+mj-cs"/>
              </a:rPr>
              <a:t>G </a:t>
            </a:r>
            <a:r>
              <a:rPr kumimoji="0" lang="es-CO" sz="2400" b="0" i="0" u="none" strike="noStrike" kern="1200" cap="none" spc="0" normalizeH="0" baseline="0" noProof="0" dirty="0">
                <a:ln>
                  <a:noFill/>
                </a:ln>
                <a:solidFill>
                  <a:srgbClr val="FF0000"/>
                </a:solidFill>
                <a:effectLst/>
                <a:uLnTx/>
                <a:uFillTx/>
                <a:latin typeface="+mn-lt"/>
                <a:ea typeface="+mj-ea"/>
                <a:cs typeface="+mj-cs"/>
              </a:rPr>
              <a:t>U </a:t>
            </a:r>
            <a:r>
              <a:rPr kumimoji="0" lang="es-CO" sz="2400" b="0" i="0" u="none" strike="noStrike" kern="1200" cap="none" spc="0" normalizeH="0" baseline="0" noProof="0" dirty="0">
                <a:ln>
                  <a:noFill/>
                </a:ln>
                <a:solidFill>
                  <a:srgbClr val="ACCBF9"/>
                </a:solidFill>
                <a:effectLst/>
                <a:uLnTx/>
                <a:uFillTx/>
                <a:latin typeface="+mn-lt"/>
                <a:ea typeface="+mj-ea"/>
                <a:cs typeface="+mj-cs"/>
              </a:rPr>
              <a:t>A </a:t>
            </a:r>
            <a:r>
              <a:rPr kumimoji="0" lang="es-CO" sz="2400" b="0" i="0" u="none" strike="noStrike" kern="1200" cap="none" spc="0" normalizeH="0" baseline="0" noProof="0" dirty="0">
                <a:ln>
                  <a:noFill/>
                </a:ln>
                <a:solidFill>
                  <a:srgbClr val="00B050"/>
                </a:solidFill>
                <a:effectLst/>
                <a:uLnTx/>
                <a:uFillTx/>
                <a:latin typeface="+mn-lt"/>
                <a:ea typeface="+mj-ea"/>
                <a:cs typeface="+mj-cs"/>
              </a:rPr>
              <a:t>R </a:t>
            </a:r>
            <a:r>
              <a:rPr kumimoji="0" lang="es-CO" sz="2400" b="0" i="0" u="none" strike="noStrike" kern="1200" cap="none" spc="0" normalizeH="0" baseline="0" noProof="0" dirty="0">
                <a:ln>
                  <a:noFill/>
                </a:ln>
                <a:solidFill>
                  <a:srgbClr val="9D90A0">
                    <a:lumMod val="75000"/>
                  </a:srgbClr>
                </a:solidFill>
                <a:effectLst/>
                <a:uLnTx/>
                <a:uFillTx/>
                <a:latin typeface="+mn-lt"/>
                <a:ea typeface="+mj-ea"/>
                <a:cs typeface="+mj-cs"/>
              </a:rPr>
              <a:t>D </a:t>
            </a:r>
            <a:r>
              <a:rPr kumimoji="0" lang="es-CO" sz="2400" b="0" i="0" u="none" strike="noStrike" kern="1200" cap="none" spc="0" normalizeH="0" baseline="0" noProof="0" dirty="0">
                <a:ln>
                  <a:noFill/>
                </a:ln>
                <a:solidFill>
                  <a:srgbClr val="FFFF00"/>
                </a:solidFill>
                <a:effectLst/>
                <a:uLnTx/>
                <a:uFillTx/>
                <a:latin typeface="+mn-lt"/>
                <a:ea typeface="+mj-ea"/>
                <a:cs typeface="+mj-cs"/>
              </a:rPr>
              <a:t>I </a:t>
            </a:r>
            <a:r>
              <a:rPr kumimoji="0" lang="es-CO" sz="2400" b="0" i="0" u="none" strike="noStrike" kern="1200" cap="none" spc="0" normalizeH="0" baseline="0" noProof="0" dirty="0">
                <a:ln>
                  <a:noFill/>
                </a:ln>
                <a:solidFill>
                  <a:srgbClr val="C00000"/>
                </a:solidFill>
                <a:effectLst/>
                <a:uLnTx/>
                <a:uFillTx/>
                <a:latin typeface="+mn-lt"/>
                <a:ea typeface="+mj-ea"/>
                <a:cs typeface="+mj-cs"/>
              </a:rPr>
              <a:t>A </a:t>
            </a:r>
            <a:r>
              <a:rPr kumimoji="0" lang="es-CO" sz="2400" b="0" i="0" u="none" strike="noStrike" kern="1200" cap="none" spc="0" normalizeH="0" baseline="0" noProof="0" dirty="0">
                <a:ln>
                  <a:noFill/>
                </a:ln>
                <a:solidFill>
                  <a:srgbClr val="D99C3F">
                    <a:lumMod val="60000"/>
                    <a:lumOff val="40000"/>
                  </a:srgbClr>
                </a:solidFill>
                <a:effectLst/>
                <a:uLnTx/>
                <a:uFillTx/>
                <a:latin typeface="+mn-lt"/>
                <a:ea typeface="+mj-ea"/>
                <a:cs typeface="+mj-cs"/>
              </a:rPr>
              <a:t>N </a:t>
            </a:r>
            <a:r>
              <a:rPr kumimoji="0" lang="es-CO" sz="2400" b="0" i="0" u="none" strike="noStrike" kern="1200" cap="none" spc="0" normalizeH="0" baseline="0" noProof="0" dirty="0">
                <a:ln>
                  <a:noFill/>
                </a:ln>
                <a:solidFill>
                  <a:srgbClr val="00B050"/>
                </a:solidFill>
                <a:effectLst/>
                <a:uLnTx/>
                <a:uFillTx/>
                <a:latin typeface="+mn-lt"/>
                <a:ea typeface="+mj-ea"/>
                <a:cs typeface="+mj-cs"/>
              </a:rPr>
              <a:t>E </a:t>
            </a:r>
            <a:r>
              <a:rPr kumimoji="0" lang="es-CO" sz="2400" b="0" i="0" u="none" strike="noStrike" kern="1200" cap="none" spc="0" normalizeH="0" baseline="0" noProof="0" dirty="0">
                <a:ln>
                  <a:noFill/>
                </a:ln>
                <a:solidFill>
                  <a:srgbClr val="C00000"/>
                </a:solidFill>
                <a:effectLst/>
                <a:uLnTx/>
                <a:uFillTx/>
                <a:latin typeface="+mn-lt"/>
                <a:ea typeface="+mj-ea"/>
                <a:cs typeface="+mj-cs"/>
              </a:rPr>
              <a:t> S</a:t>
            </a:r>
            <a:r>
              <a:rPr kumimoji="0" lang="es-CO" sz="2400" b="0" i="0" u="none" strike="noStrike" kern="1200" cap="none" spc="0" normalizeH="0" baseline="0" noProof="0" dirty="0">
                <a:ln>
                  <a:noFill/>
                </a:ln>
                <a:solidFill>
                  <a:srgbClr val="FFFF00"/>
                </a:solidFill>
                <a:effectLst/>
                <a:uLnTx/>
                <a:uFillTx/>
                <a:latin typeface="+mn-lt"/>
                <a:ea typeface="+mj-ea"/>
                <a:cs typeface="+mj-cs"/>
              </a:rPr>
              <a:t> </a:t>
            </a:r>
            <a:r>
              <a:rPr kumimoji="0" lang="es-CO" sz="2400" b="0" i="0" u="none" strike="noStrike" kern="1200" cap="none" spc="0" normalizeH="0" baseline="0" noProof="0" dirty="0">
                <a:ln>
                  <a:noFill/>
                </a:ln>
                <a:solidFill>
                  <a:srgbClr val="002060"/>
                </a:solidFill>
                <a:effectLst/>
                <a:uLnTx/>
                <a:uFillTx/>
                <a:latin typeface="+mn-lt"/>
                <a:ea typeface="+mj-ea"/>
                <a:cs typeface="+mj-cs"/>
              </a:rPr>
              <a:t> D </a:t>
            </a:r>
            <a:r>
              <a:rPr kumimoji="0" lang="es-CO" sz="2400" b="0" i="0" u="none" strike="noStrike" kern="1200" cap="none" spc="0" normalizeH="0" baseline="0" noProof="0" dirty="0">
                <a:ln>
                  <a:noFill/>
                </a:ln>
                <a:solidFill>
                  <a:srgbClr val="FF6600"/>
                </a:solidFill>
                <a:effectLst/>
                <a:uLnTx/>
                <a:uFillTx/>
                <a:latin typeface="+mn-lt"/>
                <a:ea typeface="+mj-ea"/>
                <a:cs typeface="+mj-cs"/>
              </a:rPr>
              <a:t>E  </a:t>
            </a:r>
            <a:r>
              <a:rPr kumimoji="0" lang="es-CO" sz="2400" b="0" i="0" u="none" strike="noStrike" kern="1200" cap="none" spc="0" normalizeH="0" baseline="0" noProof="0" dirty="0">
                <a:ln>
                  <a:noFill/>
                </a:ln>
                <a:solidFill>
                  <a:srgbClr val="FFC000"/>
                </a:solidFill>
                <a:effectLst/>
                <a:uLnTx/>
                <a:uFillTx/>
                <a:latin typeface="+mn-lt"/>
                <a:ea typeface="+mj-ea"/>
                <a:cs typeface="+mj-cs"/>
              </a:rPr>
              <a:t>L </a:t>
            </a:r>
            <a:r>
              <a:rPr kumimoji="0" lang="es-CO" sz="2400" b="0" i="0" u="none" strike="noStrike" kern="1200" cap="none" spc="0" normalizeH="0" baseline="0" noProof="0" dirty="0">
                <a:ln>
                  <a:noFill/>
                </a:ln>
                <a:solidFill>
                  <a:srgbClr val="3366CC"/>
                </a:solidFill>
                <a:effectLst/>
                <a:uLnTx/>
                <a:uFillTx/>
                <a:latin typeface="+mn-lt"/>
                <a:ea typeface="+mj-ea"/>
                <a:cs typeface="+mj-cs"/>
              </a:rPr>
              <a:t>A  </a:t>
            </a:r>
            <a:r>
              <a:rPr kumimoji="0" lang="es-CO" sz="2400" b="0" i="0" u="none" strike="noStrike" kern="1200" cap="none" spc="0" normalizeH="0" baseline="0" noProof="0" dirty="0">
                <a:ln>
                  <a:noFill/>
                </a:ln>
                <a:solidFill>
                  <a:srgbClr val="7030A0"/>
                </a:solidFill>
                <a:effectLst/>
                <a:uLnTx/>
                <a:uFillTx/>
                <a:latin typeface="+mn-lt"/>
                <a:ea typeface="+mj-ea"/>
                <a:cs typeface="+mj-cs"/>
              </a:rPr>
              <a:t>C </a:t>
            </a:r>
            <a:r>
              <a:rPr kumimoji="0" lang="es-CO" sz="2400" b="0" i="0" u="none" strike="noStrike" kern="1200" cap="none" spc="0" normalizeH="0" baseline="0" noProof="0" dirty="0">
                <a:ln>
                  <a:noFill/>
                </a:ln>
                <a:solidFill>
                  <a:srgbClr val="990000"/>
                </a:solidFill>
                <a:effectLst/>
                <a:uLnTx/>
                <a:uFillTx/>
                <a:latin typeface="+mn-lt"/>
                <a:ea typeface="+mj-ea"/>
                <a:cs typeface="+mj-cs"/>
              </a:rPr>
              <a:t>O </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N </a:t>
            </a:r>
            <a:r>
              <a:rPr kumimoji="0" lang="es-CO" sz="2400" b="0" i="0" u="none" strike="noStrike" kern="1200" cap="none" spc="0" normalizeH="0" baseline="0" noProof="0" dirty="0">
                <a:ln>
                  <a:noFill/>
                </a:ln>
                <a:solidFill>
                  <a:srgbClr val="FF0000"/>
                </a:solidFill>
                <a:effectLst/>
                <a:uLnTx/>
                <a:uFillTx/>
                <a:latin typeface="+mn-lt"/>
                <a:ea typeface="+mj-ea"/>
                <a:cs typeface="+mj-cs"/>
              </a:rPr>
              <a:t>V </a:t>
            </a:r>
            <a:r>
              <a:rPr kumimoji="0" lang="es-CO" sz="2400" b="0" i="0" u="none" strike="noStrike" kern="1200" cap="none" spc="0" normalizeH="0" baseline="0" noProof="0" dirty="0">
                <a:ln>
                  <a:noFill/>
                </a:ln>
                <a:solidFill>
                  <a:srgbClr val="9D90A0">
                    <a:lumMod val="50000"/>
                  </a:srgbClr>
                </a:solidFill>
                <a:effectLst/>
                <a:uLnTx/>
                <a:uFillTx/>
                <a:latin typeface="+mn-lt"/>
                <a:ea typeface="+mj-ea"/>
                <a:cs typeface="+mj-cs"/>
              </a:rPr>
              <a:t>I </a:t>
            </a:r>
            <a:r>
              <a:rPr kumimoji="0" lang="es-CO" sz="2400" b="0" i="0" u="none" strike="noStrike" kern="1200" cap="none" spc="0" normalizeH="0" baseline="0" noProof="0" dirty="0">
                <a:ln>
                  <a:noFill/>
                </a:ln>
                <a:solidFill>
                  <a:srgbClr val="92D050"/>
                </a:solidFill>
                <a:effectLst/>
                <a:uLnTx/>
                <a:uFillTx/>
                <a:latin typeface="+mn-lt"/>
                <a:ea typeface="+mj-ea"/>
                <a:cs typeface="+mj-cs"/>
              </a:rPr>
              <a:t>V </a:t>
            </a:r>
            <a:r>
              <a:rPr kumimoji="0" lang="es-CO" sz="2400" b="0" i="0" u="none" strike="noStrike" kern="1200" cap="none" spc="0" normalizeH="0" baseline="0" noProof="0" dirty="0">
                <a:ln>
                  <a:noFill/>
                </a:ln>
                <a:solidFill>
                  <a:srgbClr val="242852"/>
                </a:solidFill>
                <a:effectLst/>
                <a:uLnTx/>
                <a:uFillTx/>
                <a:latin typeface="+mn-lt"/>
                <a:ea typeface="+mj-ea"/>
                <a:cs typeface="+mj-cs"/>
              </a:rPr>
              <a:t>E</a:t>
            </a:r>
            <a:r>
              <a:rPr kumimoji="0" lang="es-CO" sz="2400" b="0" i="0" u="none" strike="noStrike" kern="1200" cap="none" spc="0" normalizeH="0" baseline="0" noProof="0" dirty="0">
                <a:ln>
                  <a:noFill/>
                </a:ln>
                <a:solidFill>
                  <a:prstClr val="black">
                    <a:lumMod val="75000"/>
                    <a:lumOff val="25000"/>
                  </a:prstClr>
                </a:solidFill>
                <a:effectLst/>
                <a:uLnTx/>
                <a:uFillTx/>
                <a:latin typeface="+mn-lt"/>
                <a:ea typeface="+mj-ea"/>
                <a:cs typeface="+mj-cs"/>
              </a:rPr>
              <a:t> N </a:t>
            </a:r>
            <a:r>
              <a:rPr kumimoji="0" lang="es-CO" sz="2400" b="0" i="0" u="none" strike="noStrike" kern="1200" cap="none" spc="0" normalizeH="0" baseline="0" noProof="0" dirty="0">
                <a:ln>
                  <a:noFill/>
                </a:ln>
                <a:solidFill>
                  <a:srgbClr val="7030A0"/>
                </a:solidFill>
                <a:effectLst/>
                <a:uLnTx/>
                <a:uFillTx/>
                <a:latin typeface="+mn-lt"/>
                <a:ea typeface="+mj-ea"/>
                <a:cs typeface="+mj-cs"/>
              </a:rPr>
              <a:t>C </a:t>
            </a:r>
            <a:r>
              <a:rPr kumimoji="0" lang="es-CO" sz="2400" b="0" i="0" u="none" strike="noStrike" kern="1200" cap="none" spc="0" normalizeH="0" baseline="0" noProof="0" dirty="0">
                <a:ln>
                  <a:noFill/>
                </a:ln>
                <a:solidFill>
                  <a:srgbClr val="5AA2AE">
                    <a:lumMod val="40000"/>
                    <a:lumOff val="60000"/>
                  </a:srgbClr>
                </a:solidFill>
                <a:effectLst/>
                <a:uLnTx/>
                <a:uFillTx/>
                <a:latin typeface="+mn-lt"/>
                <a:ea typeface="+mj-ea"/>
                <a:cs typeface="+mj-cs"/>
              </a:rPr>
              <a:t>I </a:t>
            </a:r>
            <a:r>
              <a:rPr kumimoji="0" lang="es-CO" sz="2400" b="0" i="0" u="none" strike="noStrike" kern="1200" cap="none" spc="0" normalizeH="0" baseline="0" noProof="0" dirty="0">
                <a:ln>
                  <a:noFill/>
                </a:ln>
                <a:solidFill>
                  <a:srgbClr val="ACCBF9">
                    <a:lumMod val="90000"/>
                  </a:srgbClr>
                </a:solidFill>
                <a:effectLst/>
                <a:uLnTx/>
                <a:uFillTx/>
                <a:latin typeface="+mn-lt"/>
                <a:ea typeface="+mj-ea"/>
                <a:cs typeface="+mj-cs"/>
              </a:rPr>
              <a:t>A</a:t>
            </a:r>
            <a:endParaRPr lang="es-CO" dirty="0">
              <a:latin typeface="+mn-lt"/>
            </a:endParaRPr>
          </a:p>
        </p:txBody>
      </p:sp>
      <p:sp>
        <p:nvSpPr>
          <p:cNvPr id="3" name="Marcador de contenido 2">
            <a:extLst>
              <a:ext uri="{FF2B5EF4-FFF2-40B4-BE49-F238E27FC236}">
                <a16:creationId xmlns:a16="http://schemas.microsoft.com/office/drawing/2014/main" id="{3A6C1DFC-0268-D73D-84BF-A37318471500}"/>
              </a:ext>
            </a:extLst>
          </p:cNvPr>
          <p:cNvSpPr>
            <a:spLocks noGrp="1"/>
          </p:cNvSpPr>
          <p:nvPr>
            <p:ph sz="quarter" idx="13"/>
          </p:nvPr>
        </p:nvSpPr>
        <p:spPr>
          <a:xfrm>
            <a:off x="913774" y="2015412"/>
            <a:ext cx="5106026" cy="3775787"/>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NIÑOS DE básica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los guardianes de la convivencia son estudiantes que contribuyen activamente a mantener un ambiente escolar pacífico y respetuoso. su labor es esencial para fortalecer el buen trato</a:t>
            </a:r>
            <a:r>
              <a:rPr lang="es-ES" sz="1200" dirty="0"/>
              <a:t>, </a:t>
            </a:r>
            <a:r>
              <a:rPr lang="es-ES" sz="1200" b="1" cap="none" dirty="0"/>
              <a:t>la resolución pacífica de conflictos y el trabajo en equipo.</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salón de clases, carteleras, computador, </a:t>
            </a:r>
            <a:r>
              <a:rPr kumimoji="0" lang="es-ES" sz="1200" b="1" i="0" u="none" strike="noStrike" kern="1200" cap="none" spc="0" normalizeH="0" baseline="0" noProof="0" dirty="0" err="1">
                <a:ln>
                  <a:noFill/>
                </a:ln>
                <a:solidFill>
                  <a:prstClr val="black"/>
                </a:solidFill>
                <a:effectLst/>
                <a:uLnTx/>
                <a:uFillTx/>
              </a:rPr>
              <a:t>viedobeam</a:t>
            </a:r>
            <a:r>
              <a:rPr lang="es-ES" sz="1200" b="1" cap="none" dirty="0">
                <a:solidFill>
                  <a:prstClr val="black"/>
                </a:solidFill>
              </a:rPr>
              <a:t>, patio de la institución educativa</a:t>
            </a:r>
            <a:r>
              <a:rPr kumimoji="0" lang="es-ES" sz="1200" b="1" i="0" u="none" strike="noStrike" kern="1200" cap="none" spc="0" normalizeH="0" baseline="0" noProof="0" dirty="0">
                <a:ln>
                  <a:noFill/>
                </a:ln>
                <a:solidFill>
                  <a:prstClr val="black"/>
                </a:solidFill>
                <a:effectLst/>
                <a:uLnTx/>
                <a:uFillTx/>
              </a:rPr>
              <a:t> y todo el material necesario que se requiera.</a:t>
            </a:r>
            <a:endParaRPr kumimoji="0" lang="es-ES" sz="1200" b="0" i="0" u="none" strike="noStrike" kern="1200" cap="none" spc="0" normalizeH="0" baseline="0" noProof="0" dirty="0">
              <a:ln>
                <a:noFill/>
              </a:ln>
              <a:solidFill>
                <a:srgbClr val="FF6600"/>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FC0ADEAD-EACB-14F4-1069-C5E77D50516F}"/>
              </a:ext>
            </a:extLst>
          </p:cNvPr>
          <p:cNvSpPr>
            <a:spLocks noGrp="1"/>
          </p:cNvSpPr>
          <p:nvPr>
            <p:ph sz="quarter" idx="14"/>
          </p:nvPr>
        </p:nvSpPr>
        <p:spPr>
          <a:xfrm>
            <a:off x="6172200" y="2015412"/>
            <a:ext cx="5105400" cy="3775787"/>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sexto y séptimo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.Juegos: El círculo de la paz, el puente de la convivencia, el consejo de sabios.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300" b="1" cap="none" dirty="0">
                <a:solidFill>
                  <a:prstClr val="black"/>
                </a:solidFill>
              </a:rPr>
              <a:t>Juegos de roles, videos educativos debates</a:t>
            </a:r>
            <a:r>
              <a:rPr kumimoji="0" lang="es-CO" sz="1300" b="1" i="0" u="none" strike="noStrike" kern="1200" cap="none" spc="0" normalizeH="0" baseline="0" noProof="0" dirty="0">
                <a:ln>
                  <a:noFill/>
                </a:ln>
                <a:solidFill>
                  <a:prstClr val="black"/>
                </a:solidFill>
                <a:effectLst/>
                <a:uLnTx/>
                <a:uFillTx/>
                <a:ea typeface="+mn-ea"/>
                <a:cs typeface="+mn-cs"/>
              </a:rPr>
              <a:t>; todos relacionados con guardianes de la convivencia.</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Imagen 4">
            <a:extLst>
              <a:ext uri="{FF2B5EF4-FFF2-40B4-BE49-F238E27FC236}">
                <a16:creationId xmlns:a16="http://schemas.microsoft.com/office/drawing/2014/main" id="{817C7077-96BA-8340-4D00-1047ACA6C90A}"/>
              </a:ext>
            </a:extLst>
          </p:cNvPr>
          <p:cNvPicPr>
            <a:picLocks noChangeAspect="1"/>
          </p:cNvPicPr>
          <p:nvPr/>
        </p:nvPicPr>
        <p:blipFill>
          <a:blip r:embed="rId2"/>
          <a:stretch>
            <a:fillRect/>
          </a:stretch>
        </p:blipFill>
        <p:spPr>
          <a:xfrm>
            <a:off x="0" y="0"/>
            <a:ext cx="1554615" cy="1255885"/>
          </a:xfrm>
          <a:prstGeom prst="rect">
            <a:avLst/>
          </a:prstGeom>
        </p:spPr>
      </p:pic>
      <p:sp>
        <p:nvSpPr>
          <p:cNvPr id="6" name="Marcador de número de diapositiva 5">
            <a:extLst>
              <a:ext uri="{FF2B5EF4-FFF2-40B4-BE49-F238E27FC236}">
                <a16:creationId xmlns:a16="http://schemas.microsoft.com/office/drawing/2014/main" id="{EF1577A8-BBB3-322E-388C-85225CE38B45}"/>
              </a:ext>
            </a:extLst>
          </p:cNvPr>
          <p:cNvSpPr>
            <a:spLocks noGrp="1"/>
          </p:cNvSpPr>
          <p:nvPr>
            <p:ph type="sldNum" sz="quarter" idx="12"/>
          </p:nvPr>
        </p:nvSpPr>
        <p:spPr/>
        <p:txBody>
          <a:bodyPr/>
          <a:lstStyle/>
          <a:p>
            <a:fld id="{B5346379-99B8-4D47-8EAF-938C34B28DAA}" type="slidenum">
              <a:rPr lang="es-CO" smtClean="0"/>
              <a:t>118</a:t>
            </a:fld>
            <a:endParaRPr lang="es-CO"/>
          </a:p>
        </p:txBody>
      </p:sp>
    </p:spTree>
    <p:extLst>
      <p:ext uri="{BB962C8B-B14F-4D97-AF65-F5344CB8AC3E}">
        <p14:creationId xmlns:p14="http://schemas.microsoft.com/office/powerpoint/2010/main" val="3383836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18353-E098-5311-1CBF-15715FBA183E}"/>
              </a:ext>
            </a:extLst>
          </p:cNvPr>
          <p:cNvSpPr>
            <a:spLocks noGrp="1"/>
          </p:cNvSpPr>
          <p:nvPr>
            <p:ph type="title"/>
          </p:nvPr>
        </p:nvSpPr>
        <p:spPr>
          <a:xfrm>
            <a:off x="913775" y="618518"/>
            <a:ext cx="10364451" cy="949026"/>
          </a:xfrm>
        </p:spPr>
        <p:txBody>
          <a:bodyPr/>
          <a:lstStyle/>
          <a:p>
            <a:r>
              <a:rPr kumimoji="0" lang="es-CO" sz="2400" b="0" i="0" u="none" strike="noStrike" kern="1200" cap="none" spc="0" normalizeH="0" baseline="0" noProof="0" dirty="0">
                <a:ln>
                  <a:noFill/>
                </a:ln>
                <a:solidFill>
                  <a:prstClr val="black"/>
                </a:solidFill>
                <a:effectLst/>
                <a:uLnTx/>
                <a:uFillTx/>
                <a:latin typeface="+mn-lt"/>
                <a:ea typeface="+mj-ea"/>
                <a:cs typeface="+mj-cs"/>
              </a:rPr>
              <a:t>G </a:t>
            </a:r>
            <a:r>
              <a:rPr kumimoji="0" lang="es-CO" sz="2400" b="0" i="0" u="none" strike="noStrike" kern="1200" cap="none" spc="0" normalizeH="0" baseline="0" noProof="0" dirty="0">
                <a:ln>
                  <a:noFill/>
                </a:ln>
                <a:solidFill>
                  <a:srgbClr val="FF0000"/>
                </a:solidFill>
                <a:effectLst/>
                <a:uLnTx/>
                <a:uFillTx/>
                <a:latin typeface="+mn-lt"/>
                <a:ea typeface="+mj-ea"/>
                <a:cs typeface="+mj-cs"/>
              </a:rPr>
              <a:t>U </a:t>
            </a:r>
            <a:r>
              <a:rPr kumimoji="0" lang="es-CO" sz="2400" b="0" i="0" u="none" strike="noStrike" kern="1200" cap="none" spc="0" normalizeH="0" baseline="0" noProof="0" dirty="0">
                <a:ln>
                  <a:noFill/>
                </a:ln>
                <a:solidFill>
                  <a:srgbClr val="ACCBF9"/>
                </a:solidFill>
                <a:effectLst/>
                <a:uLnTx/>
                <a:uFillTx/>
                <a:latin typeface="+mn-lt"/>
                <a:ea typeface="+mj-ea"/>
                <a:cs typeface="+mj-cs"/>
              </a:rPr>
              <a:t>A </a:t>
            </a:r>
            <a:r>
              <a:rPr kumimoji="0" lang="es-CO" sz="2400" b="0" i="0" u="none" strike="noStrike" kern="1200" cap="none" spc="0" normalizeH="0" baseline="0" noProof="0" dirty="0">
                <a:ln>
                  <a:noFill/>
                </a:ln>
                <a:solidFill>
                  <a:srgbClr val="00B050"/>
                </a:solidFill>
                <a:effectLst/>
                <a:uLnTx/>
                <a:uFillTx/>
                <a:latin typeface="+mn-lt"/>
                <a:ea typeface="+mj-ea"/>
                <a:cs typeface="+mj-cs"/>
              </a:rPr>
              <a:t>R </a:t>
            </a:r>
            <a:r>
              <a:rPr kumimoji="0" lang="es-CO" sz="2400" b="0" i="0" u="none" strike="noStrike" kern="1200" cap="none" spc="0" normalizeH="0" baseline="0" noProof="0" dirty="0">
                <a:ln>
                  <a:noFill/>
                </a:ln>
                <a:solidFill>
                  <a:srgbClr val="9D90A0">
                    <a:lumMod val="75000"/>
                  </a:srgbClr>
                </a:solidFill>
                <a:effectLst/>
                <a:uLnTx/>
                <a:uFillTx/>
                <a:latin typeface="+mn-lt"/>
                <a:ea typeface="+mj-ea"/>
                <a:cs typeface="+mj-cs"/>
              </a:rPr>
              <a:t>D </a:t>
            </a:r>
            <a:r>
              <a:rPr kumimoji="0" lang="es-CO" sz="2400" b="0" i="0" u="none" strike="noStrike" kern="1200" cap="none" spc="0" normalizeH="0" baseline="0" noProof="0" dirty="0">
                <a:ln>
                  <a:noFill/>
                </a:ln>
                <a:solidFill>
                  <a:srgbClr val="FFFF00"/>
                </a:solidFill>
                <a:effectLst/>
                <a:uLnTx/>
                <a:uFillTx/>
                <a:latin typeface="+mn-lt"/>
                <a:ea typeface="+mj-ea"/>
                <a:cs typeface="+mj-cs"/>
              </a:rPr>
              <a:t>I </a:t>
            </a:r>
            <a:r>
              <a:rPr kumimoji="0" lang="es-CO" sz="2400" b="0" i="0" u="none" strike="noStrike" kern="1200" cap="none" spc="0" normalizeH="0" baseline="0" noProof="0" dirty="0">
                <a:ln>
                  <a:noFill/>
                </a:ln>
                <a:solidFill>
                  <a:srgbClr val="C00000"/>
                </a:solidFill>
                <a:effectLst/>
                <a:uLnTx/>
                <a:uFillTx/>
                <a:latin typeface="+mn-lt"/>
                <a:ea typeface="+mj-ea"/>
                <a:cs typeface="+mj-cs"/>
              </a:rPr>
              <a:t>A </a:t>
            </a:r>
            <a:r>
              <a:rPr kumimoji="0" lang="es-CO" sz="2400" b="0" i="0" u="none" strike="noStrike" kern="1200" cap="none" spc="0" normalizeH="0" baseline="0" noProof="0" dirty="0">
                <a:ln>
                  <a:noFill/>
                </a:ln>
                <a:solidFill>
                  <a:srgbClr val="D99C3F">
                    <a:lumMod val="60000"/>
                    <a:lumOff val="40000"/>
                  </a:srgbClr>
                </a:solidFill>
                <a:effectLst/>
                <a:uLnTx/>
                <a:uFillTx/>
                <a:latin typeface="+mn-lt"/>
                <a:ea typeface="+mj-ea"/>
                <a:cs typeface="+mj-cs"/>
              </a:rPr>
              <a:t>N </a:t>
            </a:r>
            <a:r>
              <a:rPr kumimoji="0" lang="es-CO" sz="2400" b="0" i="0" u="none" strike="noStrike" kern="1200" cap="none" spc="0" normalizeH="0" baseline="0" noProof="0" dirty="0">
                <a:ln>
                  <a:noFill/>
                </a:ln>
                <a:solidFill>
                  <a:srgbClr val="00B050"/>
                </a:solidFill>
                <a:effectLst/>
                <a:uLnTx/>
                <a:uFillTx/>
                <a:latin typeface="+mn-lt"/>
                <a:ea typeface="+mj-ea"/>
                <a:cs typeface="+mj-cs"/>
              </a:rPr>
              <a:t>E </a:t>
            </a:r>
            <a:r>
              <a:rPr kumimoji="0" lang="es-CO" sz="2400" b="0" i="0" u="none" strike="noStrike" kern="1200" cap="none" spc="0" normalizeH="0" baseline="0" noProof="0" dirty="0">
                <a:ln>
                  <a:noFill/>
                </a:ln>
                <a:solidFill>
                  <a:srgbClr val="C00000"/>
                </a:solidFill>
                <a:effectLst/>
                <a:uLnTx/>
                <a:uFillTx/>
                <a:latin typeface="+mn-lt"/>
                <a:ea typeface="+mj-ea"/>
                <a:cs typeface="+mj-cs"/>
              </a:rPr>
              <a:t> S</a:t>
            </a:r>
            <a:r>
              <a:rPr kumimoji="0" lang="es-CO" sz="2400" b="0" i="0" u="none" strike="noStrike" kern="1200" cap="none" spc="0" normalizeH="0" baseline="0" noProof="0" dirty="0">
                <a:ln>
                  <a:noFill/>
                </a:ln>
                <a:solidFill>
                  <a:srgbClr val="FFFF00"/>
                </a:solidFill>
                <a:effectLst/>
                <a:uLnTx/>
                <a:uFillTx/>
                <a:latin typeface="+mn-lt"/>
                <a:ea typeface="+mj-ea"/>
                <a:cs typeface="+mj-cs"/>
              </a:rPr>
              <a:t> </a:t>
            </a:r>
            <a:r>
              <a:rPr kumimoji="0" lang="es-CO" sz="2400" b="0" i="0" u="none" strike="noStrike" kern="1200" cap="none" spc="0" normalizeH="0" baseline="0" noProof="0" dirty="0">
                <a:ln>
                  <a:noFill/>
                </a:ln>
                <a:solidFill>
                  <a:srgbClr val="002060"/>
                </a:solidFill>
                <a:effectLst/>
                <a:uLnTx/>
                <a:uFillTx/>
                <a:latin typeface="+mn-lt"/>
                <a:ea typeface="+mj-ea"/>
                <a:cs typeface="+mj-cs"/>
              </a:rPr>
              <a:t> D </a:t>
            </a:r>
            <a:r>
              <a:rPr kumimoji="0" lang="es-CO" sz="2400" b="0" i="0" u="none" strike="noStrike" kern="1200" cap="none" spc="0" normalizeH="0" baseline="0" noProof="0" dirty="0">
                <a:ln>
                  <a:noFill/>
                </a:ln>
                <a:solidFill>
                  <a:srgbClr val="FF6600"/>
                </a:solidFill>
                <a:effectLst/>
                <a:uLnTx/>
                <a:uFillTx/>
                <a:latin typeface="+mn-lt"/>
                <a:ea typeface="+mj-ea"/>
                <a:cs typeface="+mj-cs"/>
              </a:rPr>
              <a:t>E  </a:t>
            </a:r>
            <a:r>
              <a:rPr kumimoji="0" lang="es-CO" sz="2400" b="0" i="0" u="none" strike="noStrike" kern="1200" cap="none" spc="0" normalizeH="0" baseline="0" noProof="0" dirty="0">
                <a:ln>
                  <a:noFill/>
                </a:ln>
                <a:solidFill>
                  <a:srgbClr val="FFC000"/>
                </a:solidFill>
                <a:effectLst/>
                <a:uLnTx/>
                <a:uFillTx/>
                <a:latin typeface="+mn-lt"/>
                <a:ea typeface="+mj-ea"/>
                <a:cs typeface="+mj-cs"/>
              </a:rPr>
              <a:t>L </a:t>
            </a:r>
            <a:r>
              <a:rPr kumimoji="0" lang="es-CO" sz="2400" b="0" i="0" u="none" strike="noStrike" kern="1200" cap="none" spc="0" normalizeH="0" baseline="0" noProof="0" dirty="0">
                <a:ln>
                  <a:noFill/>
                </a:ln>
                <a:solidFill>
                  <a:srgbClr val="3366CC"/>
                </a:solidFill>
                <a:effectLst/>
                <a:uLnTx/>
                <a:uFillTx/>
                <a:latin typeface="+mn-lt"/>
                <a:ea typeface="+mj-ea"/>
                <a:cs typeface="+mj-cs"/>
              </a:rPr>
              <a:t>A  </a:t>
            </a:r>
            <a:r>
              <a:rPr kumimoji="0" lang="es-CO" sz="2400" b="0" i="0" u="none" strike="noStrike" kern="1200" cap="none" spc="0" normalizeH="0" baseline="0" noProof="0" dirty="0">
                <a:ln>
                  <a:noFill/>
                </a:ln>
                <a:solidFill>
                  <a:srgbClr val="7030A0"/>
                </a:solidFill>
                <a:effectLst/>
                <a:uLnTx/>
                <a:uFillTx/>
                <a:latin typeface="+mn-lt"/>
                <a:ea typeface="+mj-ea"/>
                <a:cs typeface="+mj-cs"/>
              </a:rPr>
              <a:t>C </a:t>
            </a:r>
            <a:r>
              <a:rPr kumimoji="0" lang="es-CO" sz="2400" b="0" i="0" u="none" strike="noStrike" kern="1200" cap="none" spc="0" normalizeH="0" baseline="0" noProof="0" dirty="0">
                <a:ln>
                  <a:noFill/>
                </a:ln>
                <a:solidFill>
                  <a:srgbClr val="990000"/>
                </a:solidFill>
                <a:effectLst/>
                <a:uLnTx/>
                <a:uFillTx/>
                <a:latin typeface="+mn-lt"/>
                <a:ea typeface="+mj-ea"/>
                <a:cs typeface="+mj-cs"/>
              </a:rPr>
              <a:t>O </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N </a:t>
            </a:r>
            <a:r>
              <a:rPr kumimoji="0" lang="es-CO" sz="2400" b="0" i="0" u="none" strike="noStrike" kern="1200" cap="none" spc="0" normalizeH="0" baseline="0" noProof="0" dirty="0">
                <a:ln>
                  <a:noFill/>
                </a:ln>
                <a:solidFill>
                  <a:srgbClr val="FF0000"/>
                </a:solidFill>
                <a:effectLst/>
                <a:uLnTx/>
                <a:uFillTx/>
                <a:latin typeface="+mn-lt"/>
                <a:ea typeface="+mj-ea"/>
                <a:cs typeface="+mj-cs"/>
              </a:rPr>
              <a:t>V </a:t>
            </a:r>
            <a:r>
              <a:rPr kumimoji="0" lang="es-CO" sz="2400" b="0" i="0" u="none" strike="noStrike" kern="1200" cap="none" spc="0" normalizeH="0" baseline="0" noProof="0" dirty="0">
                <a:ln>
                  <a:noFill/>
                </a:ln>
                <a:solidFill>
                  <a:srgbClr val="9D90A0">
                    <a:lumMod val="50000"/>
                  </a:srgbClr>
                </a:solidFill>
                <a:effectLst/>
                <a:uLnTx/>
                <a:uFillTx/>
                <a:latin typeface="+mn-lt"/>
                <a:ea typeface="+mj-ea"/>
                <a:cs typeface="+mj-cs"/>
              </a:rPr>
              <a:t>I </a:t>
            </a:r>
            <a:r>
              <a:rPr kumimoji="0" lang="es-CO" sz="2400" b="0" i="0" u="none" strike="noStrike" kern="1200" cap="none" spc="0" normalizeH="0" baseline="0" noProof="0" dirty="0">
                <a:ln>
                  <a:noFill/>
                </a:ln>
                <a:solidFill>
                  <a:srgbClr val="92D050"/>
                </a:solidFill>
                <a:effectLst/>
                <a:uLnTx/>
                <a:uFillTx/>
                <a:latin typeface="+mn-lt"/>
                <a:ea typeface="+mj-ea"/>
                <a:cs typeface="+mj-cs"/>
              </a:rPr>
              <a:t>V </a:t>
            </a:r>
            <a:r>
              <a:rPr kumimoji="0" lang="es-CO" sz="2400" b="0" i="0" u="none" strike="noStrike" kern="1200" cap="none" spc="0" normalizeH="0" baseline="0" noProof="0" dirty="0">
                <a:ln>
                  <a:noFill/>
                </a:ln>
                <a:solidFill>
                  <a:srgbClr val="242852"/>
                </a:solidFill>
                <a:effectLst/>
                <a:uLnTx/>
                <a:uFillTx/>
                <a:latin typeface="+mn-lt"/>
                <a:ea typeface="+mj-ea"/>
                <a:cs typeface="+mj-cs"/>
              </a:rPr>
              <a:t>E</a:t>
            </a:r>
            <a:r>
              <a:rPr kumimoji="0" lang="es-CO" sz="2400" b="0" i="0" u="none" strike="noStrike" kern="1200" cap="none" spc="0" normalizeH="0" baseline="0" noProof="0" dirty="0">
                <a:ln>
                  <a:noFill/>
                </a:ln>
                <a:solidFill>
                  <a:prstClr val="black">
                    <a:lumMod val="75000"/>
                    <a:lumOff val="25000"/>
                  </a:prstClr>
                </a:solidFill>
                <a:effectLst/>
                <a:uLnTx/>
                <a:uFillTx/>
                <a:latin typeface="+mn-lt"/>
                <a:ea typeface="+mj-ea"/>
                <a:cs typeface="+mj-cs"/>
              </a:rPr>
              <a:t> N </a:t>
            </a:r>
            <a:r>
              <a:rPr kumimoji="0" lang="es-CO" sz="2400" b="0" i="0" u="none" strike="noStrike" kern="1200" cap="none" spc="0" normalizeH="0" baseline="0" noProof="0" dirty="0">
                <a:ln>
                  <a:noFill/>
                </a:ln>
                <a:solidFill>
                  <a:srgbClr val="7030A0"/>
                </a:solidFill>
                <a:effectLst/>
                <a:uLnTx/>
                <a:uFillTx/>
                <a:latin typeface="+mn-lt"/>
                <a:ea typeface="+mj-ea"/>
                <a:cs typeface="+mj-cs"/>
              </a:rPr>
              <a:t>C </a:t>
            </a:r>
            <a:r>
              <a:rPr kumimoji="0" lang="es-CO" sz="2400" b="0" i="0" u="none" strike="noStrike" kern="1200" cap="none" spc="0" normalizeH="0" baseline="0" noProof="0" dirty="0">
                <a:ln>
                  <a:noFill/>
                </a:ln>
                <a:solidFill>
                  <a:srgbClr val="5AA2AE">
                    <a:lumMod val="40000"/>
                    <a:lumOff val="60000"/>
                  </a:srgbClr>
                </a:solidFill>
                <a:effectLst/>
                <a:uLnTx/>
                <a:uFillTx/>
                <a:latin typeface="+mn-lt"/>
                <a:ea typeface="+mj-ea"/>
                <a:cs typeface="+mj-cs"/>
              </a:rPr>
              <a:t>I </a:t>
            </a:r>
            <a:r>
              <a:rPr kumimoji="0" lang="es-CO" sz="2400" b="0" i="0" u="none" strike="noStrike" kern="1200" cap="none" spc="0" normalizeH="0" baseline="0" noProof="0" dirty="0">
                <a:ln>
                  <a:noFill/>
                </a:ln>
                <a:solidFill>
                  <a:srgbClr val="ACCBF9">
                    <a:lumMod val="90000"/>
                  </a:srgbClr>
                </a:solidFill>
                <a:effectLst/>
                <a:uLnTx/>
                <a:uFillTx/>
                <a:latin typeface="+mn-lt"/>
                <a:ea typeface="+mj-ea"/>
                <a:cs typeface="+mj-cs"/>
              </a:rPr>
              <a:t>A</a:t>
            </a:r>
            <a:endParaRPr lang="es-CO" dirty="0">
              <a:latin typeface="+mn-lt"/>
            </a:endParaRPr>
          </a:p>
        </p:txBody>
      </p:sp>
      <p:sp>
        <p:nvSpPr>
          <p:cNvPr id="3" name="Marcador de contenido 2">
            <a:extLst>
              <a:ext uri="{FF2B5EF4-FFF2-40B4-BE49-F238E27FC236}">
                <a16:creationId xmlns:a16="http://schemas.microsoft.com/office/drawing/2014/main" id="{C1C1CFE5-05B5-4ED3-5F57-E78004982ABE}"/>
              </a:ext>
            </a:extLst>
          </p:cNvPr>
          <p:cNvSpPr>
            <a:spLocks noGrp="1"/>
          </p:cNvSpPr>
          <p:nvPr>
            <p:ph sz="quarter" idx="13"/>
          </p:nvPr>
        </p:nvSpPr>
        <p:spPr>
          <a:xfrm>
            <a:off x="913774" y="1912776"/>
            <a:ext cx="5106026" cy="3601616"/>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jóvenes de básica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los guardianes de la convivencia son estudiantes con la responsabilidad de promover el respeto, la tolerancia y el diálogo en la institución educativa. su papel es clave en la prevención y resolución de conflictos, generando un ambiente escolar armonioso.</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salón de clases, patio de la institución educativa, computador,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carteleras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BC3BEC6C-D0AB-1722-7B77-24C6F52895EA}"/>
              </a:ext>
            </a:extLst>
          </p:cNvPr>
          <p:cNvSpPr>
            <a:spLocks noGrp="1"/>
          </p:cNvSpPr>
          <p:nvPr>
            <p:ph sz="quarter" idx="14"/>
          </p:nvPr>
        </p:nvSpPr>
        <p:spPr>
          <a:xfrm>
            <a:off x="6172200" y="1828800"/>
            <a:ext cx="5105400" cy="3962399"/>
          </a:xfrm>
        </p:spPr>
        <p:txBody>
          <a:bodyPr>
            <a:normAutofit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a:t>
            </a:r>
            <a:r>
              <a:rPr lang="es-ES" sz="1200" dirty="0">
                <a:solidFill>
                  <a:srgbClr val="FFC000"/>
                </a:solidFill>
              </a:rPr>
              <a:t>jóvenes </a:t>
            </a:r>
            <a:r>
              <a:rPr kumimoji="0" lang="es-ES" sz="1200" b="0" i="0" u="none" strike="noStrike" kern="1200" cap="all" spc="0" normalizeH="0" baseline="0" noProof="0" dirty="0">
                <a:ln>
                  <a:noFill/>
                </a:ln>
                <a:solidFill>
                  <a:srgbClr val="FFC000"/>
                </a:solidFill>
                <a:effectLst/>
                <a:uLnTx/>
                <a:uFillTx/>
                <a:ea typeface="+mn-ea"/>
                <a:cs typeface="+mn-cs"/>
              </a:rPr>
              <a:t>de octavo y noveno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Los </a:t>
            </a:r>
            <a:r>
              <a:rPr lang="es-CO" sz="1200" b="1" cap="none" dirty="0">
                <a:solidFill>
                  <a:prstClr val="black"/>
                </a:solidFill>
              </a:rPr>
              <a:t>jóvenes </a:t>
            </a:r>
            <a:r>
              <a:rPr kumimoji="0" lang="es-CO" sz="1200" b="1" i="0" u="none" strike="noStrike" kern="1200" cap="none" spc="0" normalizeH="0" baseline="0" noProof="0" dirty="0">
                <a:ln>
                  <a:noFill/>
                </a:ln>
                <a:solidFill>
                  <a:prstClr val="black"/>
                </a:solidFill>
                <a:effectLst/>
                <a:uLnTx/>
                <a:uFillTx/>
                <a:ea typeface="+mn-ea"/>
                <a:cs typeface="+mn-cs"/>
              </a:rPr>
              <a:t>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.Juegos: el árbol de la paz, el consejo de la sabiduría, la ruta de la tolerancia.</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200" b="1" cap="none" dirty="0">
                <a:solidFill>
                  <a:prstClr val="black"/>
                </a:solidFill>
              </a:rPr>
              <a:t>Historias reales, debates minidramas</a:t>
            </a:r>
            <a:r>
              <a:rPr kumimoji="0" lang="es-CO" sz="1200" b="1" i="0" u="none" strike="noStrike" kern="1200" cap="none" spc="0" normalizeH="0" baseline="0" noProof="0" dirty="0">
                <a:ln>
                  <a:noFill/>
                </a:ln>
                <a:solidFill>
                  <a:prstClr val="black"/>
                </a:solidFill>
                <a:effectLst/>
                <a:uLnTx/>
                <a:uFillTx/>
                <a:ea typeface="+mn-ea"/>
                <a:cs typeface="+mn-cs"/>
              </a:rPr>
              <a:t>; todos relacionados con guardianes de la convivencia.</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Imagen 4">
            <a:extLst>
              <a:ext uri="{FF2B5EF4-FFF2-40B4-BE49-F238E27FC236}">
                <a16:creationId xmlns:a16="http://schemas.microsoft.com/office/drawing/2014/main" id="{6C8FF583-8BF4-1A4A-51EB-846060F0A90A}"/>
              </a:ext>
            </a:extLst>
          </p:cNvPr>
          <p:cNvPicPr>
            <a:picLocks noChangeAspect="1"/>
          </p:cNvPicPr>
          <p:nvPr/>
        </p:nvPicPr>
        <p:blipFill>
          <a:blip r:embed="rId2"/>
          <a:stretch>
            <a:fillRect/>
          </a:stretch>
        </p:blipFill>
        <p:spPr>
          <a:xfrm>
            <a:off x="0" y="0"/>
            <a:ext cx="1377815" cy="1225402"/>
          </a:xfrm>
          <a:prstGeom prst="rect">
            <a:avLst/>
          </a:prstGeom>
        </p:spPr>
      </p:pic>
      <p:sp>
        <p:nvSpPr>
          <p:cNvPr id="6" name="Marcador de número de diapositiva 5">
            <a:extLst>
              <a:ext uri="{FF2B5EF4-FFF2-40B4-BE49-F238E27FC236}">
                <a16:creationId xmlns:a16="http://schemas.microsoft.com/office/drawing/2014/main" id="{8BD1BBF4-C623-CDC8-0DF3-390743CF4D0A}"/>
              </a:ext>
            </a:extLst>
          </p:cNvPr>
          <p:cNvSpPr>
            <a:spLocks noGrp="1"/>
          </p:cNvSpPr>
          <p:nvPr>
            <p:ph type="sldNum" sz="quarter" idx="12"/>
          </p:nvPr>
        </p:nvSpPr>
        <p:spPr/>
        <p:txBody>
          <a:bodyPr/>
          <a:lstStyle/>
          <a:p>
            <a:fld id="{B5346379-99B8-4D47-8EAF-938C34B28DAA}" type="slidenum">
              <a:rPr lang="es-CO" smtClean="0"/>
              <a:t>119</a:t>
            </a:fld>
            <a:endParaRPr lang="es-CO"/>
          </a:p>
        </p:txBody>
      </p:sp>
    </p:spTree>
    <p:extLst>
      <p:ext uri="{BB962C8B-B14F-4D97-AF65-F5344CB8AC3E}">
        <p14:creationId xmlns:p14="http://schemas.microsoft.com/office/powerpoint/2010/main" val="3041051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76C62-6A32-5B26-342F-1FC37775878D}"/>
              </a:ext>
            </a:extLst>
          </p:cNvPr>
          <p:cNvSpPr>
            <a:spLocks noGrp="1"/>
          </p:cNvSpPr>
          <p:nvPr>
            <p:ph type="title"/>
          </p:nvPr>
        </p:nvSpPr>
        <p:spPr/>
        <p:txBody>
          <a:bodyPr>
            <a:normAutofit/>
          </a:bodyPr>
          <a:lstStyle/>
          <a:p>
            <a:r>
              <a:rPr lang="es-CO" sz="2400" dirty="0">
                <a:solidFill>
                  <a:srgbClr val="FF0000"/>
                </a:solidFill>
                <a:latin typeface="+mn-lt"/>
              </a:rPr>
              <a:t>I N T R O D U C C I Ó N </a:t>
            </a:r>
          </a:p>
        </p:txBody>
      </p:sp>
      <p:sp>
        <p:nvSpPr>
          <p:cNvPr id="3" name="Marcador de contenido 2">
            <a:extLst>
              <a:ext uri="{FF2B5EF4-FFF2-40B4-BE49-F238E27FC236}">
                <a16:creationId xmlns:a16="http://schemas.microsoft.com/office/drawing/2014/main" id="{13C16226-48F9-808F-8643-9BC9BD61ABB2}"/>
              </a:ext>
            </a:extLst>
          </p:cNvPr>
          <p:cNvSpPr>
            <a:spLocks noGrp="1"/>
          </p:cNvSpPr>
          <p:nvPr>
            <p:ph sz="quarter" idx="13"/>
          </p:nvPr>
        </p:nvSpPr>
        <p:spPr/>
        <p:txBody>
          <a:bodyPr>
            <a:normAutofit/>
          </a:bodyPr>
          <a:lstStyle/>
          <a:p>
            <a:r>
              <a:rPr lang="es-ES" sz="1800" b="1" cap="none" dirty="0"/>
              <a:t>En la presente cartilla lúdico pedagógica se encuentra compilada las actividades y estrategias más esenciales producto de las dificultades evidenciadas en nuestro diario vivir institucional</a:t>
            </a:r>
          </a:p>
          <a:p>
            <a:r>
              <a:rPr lang="es-ES" sz="1600" b="1" cap="none" dirty="0"/>
              <a:t>Al aplicar estas estrategias con frecuencia y perseverancia, se logran resultados satisfactorios, </a:t>
            </a:r>
            <a:r>
              <a:rPr lang="es-ES" sz="1800" b="1" cap="none" dirty="0"/>
              <a:t>beneficiando</a:t>
            </a:r>
            <a:r>
              <a:rPr lang="es-ES" sz="1600" b="1" cap="none" dirty="0"/>
              <a:t> a quienes hacemos parte de este Establecimiento Educativo  en cuanto a la formación integral.</a:t>
            </a:r>
          </a:p>
          <a:p>
            <a:r>
              <a:rPr lang="es-ES" sz="1600" b="1" cap="none" dirty="0"/>
              <a:t>Esta cartilla ser</a:t>
            </a:r>
            <a:r>
              <a:rPr lang="es-CO" sz="1600" b="1" cap="none" dirty="0"/>
              <a:t>á inacabable, pues deberá ser enriquecida por quienes conformamos la familia institucional Rafael Uribe </a:t>
            </a:r>
            <a:r>
              <a:rPr lang="es-CO" sz="1600" b="1" cap="none" dirty="0" err="1"/>
              <a:t>Uribe</a:t>
            </a:r>
            <a:r>
              <a:rPr lang="es-CO" sz="1600" b="1" cap="none" dirty="0"/>
              <a:t> con el acompañamiento de su Club Amigos de la Ética.</a:t>
            </a:r>
            <a:endParaRPr lang="es-CO" sz="1800" b="1" cap="none" dirty="0"/>
          </a:p>
        </p:txBody>
      </p:sp>
      <p:pic>
        <p:nvPicPr>
          <p:cNvPr id="5" name="Imagen 4">
            <a:extLst>
              <a:ext uri="{FF2B5EF4-FFF2-40B4-BE49-F238E27FC236}">
                <a16:creationId xmlns:a16="http://schemas.microsoft.com/office/drawing/2014/main" id="{B81E1E87-2FF9-A8DA-63AE-A968FC2BD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82889" cy="1066801"/>
          </a:xfrm>
          <a:prstGeom prst="rect">
            <a:avLst/>
          </a:prstGeom>
        </p:spPr>
      </p:pic>
      <p:sp>
        <p:nvSpPr>
          <p:cNvPr id="4" name="Marcador de número de diapositiva 3">
            <a:extLst>
              <a:ext uri="{FF2B5EF4-FFF2-40B4-BE49-F238E27FC236}">
                <a16:creationId xmlns:a16="http://schemas.microsoft.com/office/drawing/2014/main" id="{1EAF8377-EEC9-76F8-46BF-3E3D9A4E2226}"/>
              </a:ext>
            </a:extLst>
          </p:cNvPr>
          <p:cNvSpPr>
            <a:spLocks noGrp="1"/>
          </p:cNvSpPr>
          <p:nvPr>
            <p:ph type="sldNum" sz="quarter" idx="12"/>
          </p:nvPr>
        </p:nvSpPr>
        <p:spPr/>
        <p:txBody>
          <a:bodyPr/>
          <a:lstStyle/>
          <a:p>
            <a:fld id="{B5346379-99B8-4D47-8EAF-938C34B28DAA}" type="slidenum">
              <a:rPr lang="es-CO" smtClean="0"/>
              <a:t>12</a:t>
            </a:fld>
            <a:endParaRPr lang="es-CO"/>
          </a:p>
        </p:txBody>
      </p:sp>
    </p:spTree>
    <p:extLst>
      <p:ext uri="{BB962C8B-B14F-4D97-AF65-F5344CB8AC3E}">
        <p14:creationId xmlns:p14="http://schemas.microsoft.com/office/powerpoint/2010/main" val="4261286208"/>
      </p:ext>
    </p:extLst>
  </p:cSld>
  <p:clrMapOvr>
    <a:masterClrMapping/>
  </p:clrMapOvr>
  <p:transition spd="slow">
    <p:randomBar dir="ver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BBAEEB-6A86-85E0-D143-4A9FFF4871A2}"/>
              </a:ext>
            </a:extLst>
          </p:cNvPr>
          <p:cNvSpPr>
            <a:spLocks noGrp="1"/>
          </p:cNvSpPr>
          <p:nvPr>
            <p:ph type="title"/>
          </p:nvPr>
        </p:nvSpPr>
        <p:spPr>
          <a:xfrm>
            <a:off x="913775" y="618518"/>
            <a:ext cx="10364451" cy="1079654"/>
          </a:xfrm>
        </p:spPr>
        <p:txBody>
          <a:bodyPr/>
          <a:lstStyle/>
          <a:p>
            <a:r>
              <a:rPr kumimoji="0" lang="es-CO" sz="2400" b="0" i="0" u="none" strike="noStrike" kern="1200" cap="none" spc="0" normalizeH="0" baseline="0" noProof="0" dirty="0">
                <a:ln>
                  <a:noFill/>
                </a:ln>
                <a:solidFill>
                  <a:prstClr val="black"/>
                </a:solidFill>
                <a:effectLst/>
                <a:uLnTx/>
                <a:uFillTx/>
                <a:latin typeface="+mn-lt"/>
                <a:ea typeface="+mj-ea"/>
                <a:cs typeface="+mj-cs"/>
              </a:rPr>
              <a:t>G </a:t>
            </a:r>
            <a:r>
              <a:rPr kumimoji="0" lang="es-CO" sz="2400" b="0" i="0" u="none" strike="noStrike" kern="1200" cap="none" spc="0" normalizeH="0" baseline="0" noProof="0" dirty="0">
                <a:ln>
                  <a:noFill/>
                </a:ln>
                <a:solidFill>
                  <a:srgbClr val="FF0000"/>
                </a:solidFill>
                <a:effectLst/>
                <a:uLnTx/>
                <a:uFillTx/>
                <a:latin typeface="+mn-lt"/>
                <a:ea typeface="+mj-ea"/>
                <a:cs typeface="+mj-cs"/>
              </a:rPr>
              <a:t>U </a:t>
            </a:r>
            <a:r>
              <a:rPr kumimoji="0" lang="es-CO" sz="2400" b="0" i="0" u="none" strike="noStrike" kern="1200" cap="none" spc="0" normalizeH="0" baseline="0" noProof="0" dirty="0">
                <a:ln>
                  <a:noFill/>
                </a:ln>
                <a:solidFill>
                  <a:srgbClr val="ACCBF9"/>
                </a:solidFill>
                <a:effectLst/>
                <a:uLnTx/>
                <a:uFillTx/>
                <a:latin typeface="+mn-lt"/>
                <a:ea typeface="+mj-ea"/>
                <a:cs typeface="+mj-cs"/>
              </a:rPr>
              <a:t>A </a:t>
            </a:r>
            <a:r>
              <a:rPr kumimoji="0" lang="es-CO" sz="2400" b="0" i="0" u="none" strike="noStrike" kern="1200" cap="none" spc="0" normalizeH="0" baseline="0" noProof="0" dirty="0">
                <a:ln>
                  <a:noFill/>
                </a:ln>
                <a:solidFill>
                  <a:srgbClr val="00B050"/>
                </a:solidFill>
                <a:effectLst/>
                <a:uLnTx/>
                <a:uFillTx/>
                <a:latin typeface="+mn-lt"/>
                <a:ea typeface="+mj-ea"/>
                <a:cs typeface="+mj-cs"/>
              </a:rPr>
              <a:t>R </a:t>
            </a:r>
            <a:r>
              <a:rPr kumimoji="0" lang="es-CO" sz="2400" b="0" i="0" u="none" strike="noStrike" kern="1200" cap="none" spc="0" normalizeH="0" baseline="0" noProof="0" dirty="0">
                <a:ln>
                  <a:noFill/>
                </a:ln>
                <a:solidFill>
                  <a:srgbClr val="9D90A0">
                    <a:lumMod val="75000"/>
                  </a:srgbClr>
                </a:solidFill>
                <a:effectLst/>
                <a:uLnTx/>
                <a:uFillTx/>
                <a:latin typeface="+mn-lt"/>
                <a:ea typeface="+mj-ea"/>
                <a:cs typeface="+mj-cs"/>
              </a:rPr>
              <a:t>D </a:t>
            </a:r>
            <a:r>
              <a:rPr kumimoji="0" lang="es-CO" sz="2400" b="0" i="0" u="none" strike="noStrike" kern="1200" cap="none" spc="0" normalizeH="0" baseline="0" noProof="0" dirty="0">
                <a:ln>
                  <a:noFill/>
                </a:ln>
                <a:solidFill>
                  <a:srgbClr val="FFFF00"/>
                </a:solidFill>
                <a:effectLst/>
                <a:uLnTx/>
                <a:uFillTx/>
                <a:latin typeface="+mn-lt"/>
                <a:ea typeface="+mj-ea"/>
                <a:cs typeface="+mj-cs"/>
              </a:rPr>
              <a:t>I </a:t>
            </a:r>
            <a:r>
              <a:rPr kumimoji="0" lang="es-CO" sz="2400" b="0" i="0" u="none" strike="noStrike" kern="1200" cap="none" spc="0" normalizeH="0" baseline="0" noProof="0" dirty="0">
                <a:ln>
                  <a:noFill/>
                </a:ln>
                <a:solidFill>
                  <a:srgbClr val="C00000"/>
                </a:solidFill>
                <a:effectLst/>
                <a:uLnTx/>
                <a:uFillTx/>
                <a:latin typeface="+mn-lt"/>
                <a:ea typeface="+mj-ea"/>
                <a:cs typeface="+mj-cs"/>
              </a:rPr>
              <a:t>A </a:t>
            </a:r>
            <a:r>
              <a:rPr kumimoji="0" lang="es-CO" sz="2400" b="0" i="0" u="none" strike="noStrike" kern="1200" cap="none" spc="0" normalizeH="0" baseline="0" noProof="0" dirty="0">
                <a:ln>
                  <a:noFill/>
                </a:ln>
                <a:solidFill>
                  <a:srgbClr val="D99C3F">
                    <a:lumMod val="60000"/>
                    <a:lumOff val="40000"/>
                  </a:srgbClr>
                </a:solidFill>
                <a:effectLst/>
                <a:uLnTx/>
                <a:uFillTx/>
                <a:latin typeface="+mn-lt"/>
                <a:ea typeface="+mj-ea"/>
                <a:cs typeface="+mj-cs"/>
              </a:rPr>
              <a:t>N </a:t>
            </a:r>
            <a:r>
              <a:rPr kumimoji="0" lang="es-CO" sz="2400" b="0" i="0" u="none" strike="noStrike" kern="1200" cap="none" spc="0" normalizeH="0" baseline="0" noProof="0" dirty="0">
                <a:ln>
                  <a:noFill/>
                </a:ln>
                <a:solidFill>
                  <a:srgbClr val="00B050"/>
                </a:solidFill>
                <a:effectLst/>
                <a:uLnTx/>
                <a:uFillTx/>
                <a:latin typeface="+mn-lt"/>
                <a:ea typeface="+mj-ea"/>
                <a:cs typeface="+mj-cs"/>
              </a:rPr>
              <a:t>E </a:t>
            </a:r>
            <a:r>
              <a:rPr kumimoji="0" lang="es-CO" sz="2400" b="0" i="0" u="none" strike="noStrike" kern="1200" cap="none" spc="0" normalizeH="0" baseline="0" noProof="0" dirty="0">
                <a:ln>
                  <a:noFill/>
                </a:ln>
                <a:solidFill>
                  <a:srgbClr val="C00000"/>
                </a:solidFill>
                <a:effectLst/>
                <a:uLnTx/>
                <a:uFillTx/>
                <a:latin typeface="+mn-lt"/>
                <a:ea typeface="+mj-ea"/>
                <a:cs typeface="+mj-cs"/>
              </a:rPr>
              <a:t> S</a:t>
            </a:r>
            <a:r>
              <a:rPr kumimoji="0" lang="es-CO" sz="2400" b="0" i="0" u="none" strike="noStrike" kern="1200" cap="none" spc="0" normalizeH="0" baseline="0" noProof="0" dirty="0">
                <a:ln>
                  <a:noFill/>
                </a:ln>
                <a:solidFill>
                  <a:srgbClr val="FFFF00"/>
                </a:solidFill>
                <a:effectLst/>
                <a:uLnTx/>
                <a:uFillTx/>
                <a:latin typeface="+mn-lt"/>
                <a:ea typeface="+mj-ea"/>
                <a:cs typeface="+mj-cs"/>
              </a:rPr>
              <a:t> </a:t>
            </a:r>
            <a:r>
              <a:rPr kumimoji="0" lang="es-CO" sz="2400" b="0" i="0" u="none" strike="noStrike" kern="1200" cap="none" spc="0" normalizeH="0" baseline="0" noProof="0" dirty="0">
                <a:ln>
                  <a:noFill/>
                </a:ln>
                <a:solidFill>
                  <a:srgbClr val="002060"/>
                </a:solidFill>
                <a:effectLst/>
                <a:uLnTx/>
                <a:uFillTx/>
                <a:latin typeface="+mn-lt"/>
                <a:ea typeface="+mj-ea"/>
                <a:cs typeface="+mj-cs"/>
              </a:rPr>
              <a:t> D </a:t>
            </a:r>
            <a:r>
              <a:rPr kumimoji="0" lang="es-CO" sz="2400" b="0" i="0" u="none" strike="noStrike" kern="1200" cap="none" spc="0" normalizeH="0" baseline="0" noProof="0" dirty="0">
                <a:ln>
                  <a:noFill/>
                </a:ln>
                <a:solidFill>
                  <a:srgbClr val="FF6600"/>
                </a:solidFill>
                <a:effectLst/>
                <a:uLnTx/>
                <a:uFillTx/>
                <a:latin typeface="+mn-lt"/>
                <a:ea typeface="+mj-ea"/>
                <a:cs typeface="+mj-cs"/>
              </a:rPr>
              <a:t>E  </a:t>
            </a:r>
            <a:r>
              <a:rPr kumimoji="0" lang="es-CO" sz="2400" b="0" i="0" u="none" strike="noStrike" kern="1200" cap="none" spc="0" normalizeH="0" baseline="0" noProof="0" dirty="0">
                <a:ln>
                  <a:noFill/>
                </a:ln>
                <a:solidFill>
                  <a:srgbClr val="FFC000"/>
                </a:solidFill>
                <a:effectLst/>
                <a:uLnTx/>
                <a:uFillTx/>
                <a:latin typeface="+mn-lt"/>
                <a:ea typeface="+mj-ea"/>
                <a:cs typeface="+mj-cs"/>
              </a:rPr>
              <a:t>L </a:t>
            </a:r>
            <a:r>
              <a:rPr kumimoji="0" lang="es-CO" sz="2400" b="0" i="0" u="none" strike="noStrike" kern="1200" cap="none" spc="0" normalizeH="0" baseline="0" noProof="0" dirty="0">
                <a:ln>
                  <a:noFill/>
                </a:ln>
                <a:solidFill>
                  <a:srgbClr val="3366CC"/>
                </a:solidFill>
                <a:effectLst/>
                <a:uLnTx/>
                <a:uFillTx/>
                <a:latin typeface="+mn-lt"/>
                <a:ea typeface="+mj-ea"/>
                <a:cs typeface="+mj-cs"/>
              </a:rPr>
              <a:t>A  </a:t>
            </a:r>
            <a:r>
              <a:rPr kumimoji="0" lang="es-CO" sz="2400" b="0" i="0" u="none" strike="noStrike" kern="1200" cap="none" spc="0" normalizeH="0" baseline="0" noProof="0" dirty="0">
                <a:ln>
                  <a:noFill/>
                </a:ln>
                <a:solidFill>
                  <a:srgbClr val="7030A0"/>
                </a:solidFill>
                <a:effectLst/>
                <a:uLnTx/>
                <a:uFillTx/>
                <a:latin typeface="+mn-lt"/>
                <a:ea typeface="+mj-ea"/>
                <a:cs typeface="+mj-cs"/>
              </a:rPr>
              <a:t>C </a:t>
            </a:r>
            <a:r>
              <a:rPr kumimoji="0" lang="es-CO" sz="2400" b="0" i="0" u="none" strike="noStrike" kern="1200" cap="none" spc="0" normalizeH="0" baseline="0" noProof="0" dirty="0">
                <a:ln>
                  <a:noFill/>
                </a:ln>
                <a:solidFill>
                  <a:srgbClr val="990000"/>
                </a:solidFill>
                <a:effectLst/>
                <a:uLnTx/>
                <a:uFillTx/>
                <a:latin typeface="+mn-lt"/>
                <a:ea typeface="+mj-ea"/>
                <a:cs typeface="+mj-cs"/>
              </a:rPr>
              <a:t>O </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N </a:t>
            </a:r>
            <a:r>
              <a:rPr kumimoji="0" lang="es-CO" sz="2400" b="0" i="0" u="none" strike="noStrike" kern="1200" cap="none" spc="0" normalizeH="0" baseline="0" noProof="0" dirty="0">
                <a:ln>
                  <a:noFill/>
                </a:ln>
                <a:solidFill>
                  <a:srgbClr val="FF0000"/>
                </a:solidFill>
                <a:effectLst/>
                <a:uLnTx/>
                <a:uFillTx/>
                <a:latin typeface="+mn-lt"/>
                <a:ea typeface="+mj-ea"/>
                <a:cs typeface="+mj-cs"/>
              </a:rPr>
              <a:t>V </a:t>
            </a:r>
            <a:r>
              <a:rPr kumimoji="0" lang="es-CO" sz="2400" b="0" i="0" u="none" strike="noStrike" kern="1200" cap="none" spc="0" normalizeH="0" baseline="0" noProof="0" dirty="0">
                <a:ln>
                  <a:noFill/>
                </a:ln>
                <a:solidFill>
                  <a:srgbClr val="9D90A0">
                    <a:lumMod val="50000"/>
                  </a:srgbClr>
                </a:solidFill>
                <a:effectLst/>
                <a:uLnTx/>
                <a:uFillTx/>
                <a:latin typeface="+mn-lt"/>
                <a:ea typeface="+mj-ea"/>
                <a:cs typeface="+mj-cs"/>
              </a:rPr>
              <a:t>I </a:t>
            </a:r>
            <a:r>
              <a:rPr kumimoji="0" lang="es-CO" sz="2400" b="0" i="0" u="none" strike="noStrike" kern="1200" cap="none" spc="0" normalizeH="0" baseline="0" noProof="0" dirty="0">
                <a:ln>
                  <a:noFill/>
                </a:ln>
                <a:solidFill>
                  <a:srgbClr val="92D050"/>
                </a:solidFill>
                <a:effectLst/>
                <a:uLnTx/>
                <a:uFillTx/>
                <a:latin typeface="+mn-lt"/>
                <a:ea typeface="+mj-ea"/>
                <a:cs typeface="+mj-cs"/>
              </a:rPr>
              <a:t>V </a:t>
            </a:r>
            <a:r>
              <a:rPr kumimoji="0" lang="es-CO" sz="2400" b="0" i="0" u="none" strike="noStrike" kern="1200" cap="none" spc="0" normalizeH="0" baseline="0" noProof="0" dirty="0">
                <a:ln>
                  <a:noFill/>
                </a:ln>
                <a:solidFill>
                  <a:srgbClr val="242852"/>
                </a:solidFill>
                <a:effectLst/>
                <a:uLnTx/>
                <a:uFillTx/>
                <a:latin typeface="+mn-lt"/>
                <a:ea typeface="+mj-ea"/>
                <a:cs typeface="+mj-cs"/>
              </a:rPr>
              <a:t>E</a:t>
            </a:r>
            <a:r>
              <a:rPr kumimoji="0" lang="es-CO" sz="2400" b="0" i="0" u="none" strike="noStrike" kern="1200" cap="none" spc="0" normalizeH="0" baseline="0" noProof="0" dirty="0">
                <a:ln>
                  <a:noFill/>
                </a:ln>
                <a:solidFill>
                  <a:prstClr val="black">
                    <a:lumMod val="75000"/>
                    <a:lumOff val="25000"/>
                  </a:prstClr>
                </a:solidFill>
                <a:effectLst/>
                <a:uLnTx/>
                <a:uFillTx/>
                <a:latin typeface="+mn-lt"/>
                <a:ea typeface="+mj-ea"/>
                <a:cs typeface="+mj-cs"/>
              </a:rPr>
              <a:t> N </a:t>
            </a:r>
            <a:r>
              <a:rPr kumimoji="0" lang="es-CO" sz="2400" b="0" i="0" u="none" strike="noStrike" kern="1200" cap="none" spc="0" normalizeH="0" baseline="0" noProof="0" dirty="0">
                <a:ln>
                  <a:noFill/>
                </a:ln>
                <a:solidFill>
                  <a:srgbClr val="7030A0"/>
                </a:solidFill>
                <a:effectLst/>
                <a:uLnTx/>
                <a:uFillTx/>
                <a:latin typeface="+mn-lt"/>
                <a:ea typeface="+mj-ea"/>
                <a:cs typeface="+mj-cs"/>
              </a:rPr>
              <a:t>C </a:t>
            </a:r>
            <a:r>
              <a:rPr kumimoji="0" lang="es-CO" sz="2400" b="0" i="0" u="none" strike="noStrike" kern="1200" cap="none" spc="0" normalizeH="0" baseline="0" noProof="0" dirty="0">
                <a:ln>
                  <a:noFill/>
                </a:ln>
                <a:solidFill>
                  <a:srgbClr val="5AA2AE">
                    <a:lumMod val="40000"/>
                    <a:lumOff val="60000"/>
                  </a:srgbClr>
                </a:solidFill>
                <a:effectLst/>
                <a:uLnTx/>
                <a:uFillTx/>
                <a:latin typeface="+mn-lt"/>
                <a:ea typeface="+mj-ea"/>
                <a:cs typeface="+mj-cs"/>
              </a:rPr>
              <a:t>I </a:t>
            </a:r>
            <a:r>
              <a:rPr kumimoji="0" lang="es-CO" sz="2400" b="0" i="0" u="none" strike="noStrike" kern="1200" cap="none" spc="0" normalizeH="0" baseline="0" noProof="0" dirty="0">
                <a:ln>
                  <a:noFill/>
                </a:ln>
                <a:solidFill>
                  <a:srgbClr val="ACCBF9">
                    <a:lumMod val="90000"/>
                  </a:srgbClr>
                </a:solidFill>
                <a:effectLst/>
                <a:uLnTx/>
                <a:uFillTx/>
                <a:latin typeface="+mn-lt"/>
                <a:ea typeface="+mj-ea"/>
                <a:cs typeface="+mj-cs"/>
              </a:rPr>
              <a:t>A</a:t>
            </a:r>
            <a:endParaRPr lang="es-CO" dirty="0">
              <a:latin typeface="+mn-lt"/>
            </a:endParaRPr>
          </a:p>
        </p:txBody>
      </p:sp>
      <p:sp>
        <p:nvSpPr>
          <p:cNvPr id="3" name="Marcador de contenido 2">
            <a:extLst>
              <a:ext uri="{FF2B5EF4-FFF2-40B4-BE49-F238E27FC236}">
                <a16:creationId xmlns:a16="http://schemas.microsoft.com/office/drawing/2014/main" id="{A12DDCDD-D8E9-54EB-DE48-FD4E7E59B989}"/>
              </a:ext>
            </a:extLst>
          </p:cNvPr>
          <p:cNvSpPr>
            <a:spLocks noGrp="1"/>
          </p:cNvSpPr>
          <p:nvPr>
            <p:ph sz="quarter" idx="13"/>
          </p:nvPr>
        </p:nvSpPr>
        <p:spPr>
          <a:xfrm>
            <a:off x="913774" y="2090058"/>
            <a:ext cx="5106026" cy="3573624"/>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jóvenes de básica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los guardianes de la convivencia son jóvenes líderes que promueven un ambiente de respeto y armonía dentro y fuera de la institución educativa. su función es clave en la construcción de una cultura de paz y sana convivencia.</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salón de clases, patio de la institución educativa, computador,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carteleras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B4BF81CE-0B70-E22D-AABC-8AE7A4D060E2}"/>
              </a:ext>
            </a:extLst>
          </p:cNvPr>
          <p:cNvSpPr>
            <a:spLocks noGrp="1"/>
          </p:cNvSpPr>
          <p:nvPr>
            <p:ph sz="quarter" idx="14"/>
          </p:nvPr>
        </p:nvSpPr>
        <p:spPr>
          <a:xfrm>
            <a:off x="6172200" y="2090058"/>
            <a:ext cx="5105400" cy="3701141"/>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jóvenes de décimo y undécimo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.Juegos: la voz del ancestro, el círculo de la palabra, construyendo comunidad.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300" b="1" cap="none" dirty="0">
                <a:solidFill>
                  <a:prstClr val="black"/>
                </a:solidFill>
              </a:rPr>
              <a:t>Talleres, minidramas, debates, historias reales </a:t>
            </a:r>
            <a:r>
              <a:rPr kumimoji="0" lang="es-CO" sz="1300" b="1" i="0" u="none" strike="noStrike" kern="1200" cap="none" spc="0" normalizeH="0" baseline="0" noProof="0" dirty="0">
                <a:ln>
                  <a:noFill/>
                </a:ln>
                <a:solidFill>
                  <a:prstClr val="black"/>
                </a:solidFill>
                <a:effectLst/>
                <a:uLnTx/>
                <a:uFillTx/>
                <a:ea typeface="+mn-ea"/>
                <a:cs typeface="+mn-cs"/>
              </a:rPr>
              <a:t>; todos relacionados con guardianes de la convivencia.</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Picture 4" descr="acuerdo de paz de Colombia Símbolo de la ilustración del vector de diseño - 62257648">
            <a:extLst>
              <a:ext uri="{FF2B5EF4-FFF2-40B4-BE49-F238E27FC236}">
                <a16:creationId xmlns:a16="http://schemas.microsoft.com/office/drawing/2014/main" id="{8D4C2896-A258-852F-4DD4-36F1B7B38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54615" cy="12178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Marcador de número de diapositiva 5">
            <a:extLst>
              <a:ext uri="{FF2B5EF4-FFF2-40B4-BE49-F238E27FC236}">
                <a16:creationId xmlns:a16="http://schemas.microsoft.com/office/drawing/2014/main" id="{5E957034-4E11-029F-4868-F41C07411252}"/>
              </a:ext>
            </a:extLst>
          </p:cNvPr>
          <p:cNvSpPr>
            <a:spLocks noGrp="1"/>
          </p:cNvSpPr>
          <p:nvPr>
            <p:ph type="sldNum" sz="quarter" idx="12"/>
          </p:nvPr>
        </p:nvSpPr>
        <p:spPr/>
        <p:txBody>
          <a:bodyPr/>
          <a:lstStyle/>
          <a:p>
            <a:fld id="{B5346379-99B8-4D47-8EAF-938C34B28DAA}" type="slidenum">
              <a:rPr lang="es-CO" smtClean="0"/>
              <a:t>120</a:t>
            </a:fld>
            <a:endParaRPr lang="es-CO"/>
          </a:p>
        </p:txBody>
      </p:sp>
    </p:spTree>
    <p:extLst>
      <p:ext uri="{BB962C8B-B14F-4D97-AF65-F5344CB8AC3E}">
        <p14:creationId xmlns:p14="http://schemas.microsoft.com/office/powerpoint/2010/main" val="1924222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CD06759-C0A3-7396-371E-6A73D9A48ACA}"/>
              </a:ext>
            </a:extLst>
          </p:cNvPr>
          <p:cNvSpPr txBox="1"/>
          <p:nvPr/>
        </p:nvSpPr>
        <p:spPr>
          <a:xfrm>
            <a:off x="2901819" y="2174033"/>
            <a:ext cx="6596743" cy="183175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200" b="1" i="0" u="none" strike="noStrike" kern="1200" cap="all" spc="0" normalizeH="0" baseline="0" noProof="0" dirty="0">
                <a:ln>
                  <a:noFill/>
                </a:ln>
                <a:solidFill>
                  <a:prstClr val="black"/>
                </a:solidFill>
                <a:effectLst/>
                <a:uLnTx/>
                <a:uFillTx/>
                <a:ea typeface="+mn-ea"/>
                <a:cs typeface="+mn-cs"/>
              </a:rPr>
              <a:t>” Los animadores de eventos, son portadores de la cultura en cualquier faceta de la humanidad”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s-CO" sz="2200" b="1" cap="all" dirty="0">
              <a:solidFill>
                <a:prstClr val="black"/>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200" b="1" i="0" u="none" strike="noStrike" kern="1200" cap="all" spc="0" normalizeH="0" baseline="0" noProof="0" dirty="0">
                <a:ln>
                  <a:noFill/>
                </a:ln>
                <a:solidFill>
                  <a:prstClr val="black"/>
                </a:solidFill>
                <a:effectLst/>
                <a:uLnTx/>
                <a:uFillTx/>
                <a:ea typeface="+mn-ea"/>
                <a:cs typeface="+mn-cs"/>
              </a:rPr>
              <a:t>J</a:t>
            </a:r>
            <a:r>
              <a:rPr kumimoji="0" lang="es-CO" sz="2200" b="1" i="0" u="none" strike="noStrike" kern="1200" spc="0" normalizeH="0" baseline="0" noProof="0" dirty="0">
                <a:ln>
                  <a:noFill/>
                </a:ln>
                <a:solidFill>
                  <a:prstClr val="black"/>
                </a:solidFill>
                <a:effectLst/>
                <a:uLnTx/>
                <a:uFillTx/>
                <a:ea typeface="+mn-ea"/>
                <a:cs typeface="+mn-cs"/>
              </a:rPr>
              <a:t>uan</a:t>
            </a:r>
            <a:r>
              <a:rPr kumimoji="0" lang="es-CO" sz="2200" b="1" i="0" u="none" strike="noStrike" kern="1200" cap="all" spc="0" normalizeH="0" baseline="0" noProof="0" dirty="0">
                <a:ln>
                  <a:noFill/>
                </a:ln>
                <a:solidFill>
                  <a:prstClr val="black"/>
                </a:solidFill>
                <a:effectLst/>
                <a:uLnTx/>
                <a:uFillTx/>
                <a:ea typeface="+mn-ea"/>
                <a:cs typeface="+mn-cs"/>
              </a:rPr>
              <a:t> C</a:t>
            </a:r>
            <a:r>
              <a:rPr kumimoji="0" lang="es-CO" sz="2200" b="1" i="0" u="none" strike="noStrike" kern="1200" spc="0" normalizeH="0" baseline="0" noProof="0" dirty="0">
                <a:ln>
                  <a:noFill/>
                </a:ln>
                <a:solidFill>
                  <a:prstClr val="black"/>
                </a:solidFill>
                <a:effectLst/>
                <a:uLnTx/>
                <a:uFillTx/>
                <a:ea typeface="+mn-ea"/>
                <a:cs typeface="+mn-cs"/>
              </a:rPr>
              <a:t>arlos </a:t>
            </a:r>
            <a:r>
              <a:rPr kumimoji="0" lang="es-CO" sz="2200" b="1" i="0" u="none" strike="noStrike" kern="1200" cap="all" spc="0" normalizeH="0" baseline="0" noProof="0" dirty="0">
                <a:ln>
                  <a:noFill/>
                </a:ln>
                <a:solidFill>
                  <a:prstClr val="black"/>
                </a:solidFill>
                <a:effectLst/>
                <a:uLnTx/>
                <a:uFillTx/>
                <a:ea typeface="+mn-ea"/>
                <a:cs typeface="+mn-cs"/>
              </a:rPr>
              <a:t>a</a:t>
            </a:r>
            <a:r>
              <a:rPr kumimoji="0" lang="es-CO" sz="2200" b="1" i="0" u="none" strike="noStrike" kern="1200" spc="0" normalizeH="0" baseline="0" noProof="0" dirty="0">
                <a:ln>
                  <a:noFill/>
                </a:ln>
                <a:solidFill>
                  <a:prstClr val="black"/>
                </a:solidFill>
                <a:effectLst/>
                <a:uLnTx/>
                <a:uFillTx/>
                <a:ea typeface="+mn-ea"/>
                <a:cs typeface="+mn-cs"/>
              </a:rPr>
              <a:t>lvarez</a:t>
            </a:r>
            <a:r>
              <a:rPr kumimoji="0" lang="es-CO" sz="2200" b="1" i="0" u="none" strike="noStrike" kern="1200" cap="all" spc="0" normalizeH="0" baseline="0" noProof="0" dirty="0">
                <a:ln>
                  <a:noFill/>
                </a:ln>
                <a:solidFill>
                  <a:prstClr val="black"/>
                </a:solidFill>
                <a:effectLst/>
                <a:uLnTx/>
                <a:uFillTx/>
                <a:ea typeface="+mn-ea"/>
                <a:cs typeface="+mn-cs"/>
              </a:rPr>
              <a:t> n</a:t>
            </a:r>
            <a:r>
              <a:rPr kumimoji="0" lang="es-CO" sz="2200" b="1" i="0" u="none" strike="noStrike" kern="1200" spc="0" normalizeH="0" baseline="0" noProof="0" dirty="0">
                <a:ln>
                  <a:noFill/>
                </a:ln>
                <a:solidFill>
                  <a:prstClr val="black"/>
                </a:solidFill>
                <a:effectLst/>
                <a:uLnTx/>
                <a:uFillTx/>
                <a:ea typeface="+mn-ea"/>
                <a:cs typeface="+mn-cs"/>
              </a:rPr>
              <a:t>avarro</a:t>
            </a:r>
            <a:endParaRPr kumimoji="0" lang="es-CO" sz="2200" b="1" i="0" u="none" strike="noStrike" kern="1200" cap="all" spc="0" normalizeH="0" baseline="0" noProof="0" dirty="0">
              <a:ln>
                <a:noFill/>
              </a:ln>
              <a:solidFill>
                <a:prstClr val="black"/>
              </a:solidFill>
              <a:effectLst/>
              <a:uLnTx/>
              <a:uFillTx/>
              <a:ea typeface="+mn-ea"/>
              <a:cs typeface="+mn-cs"/>
            </a:endParaRPr>
          </a:p>
        </p:txBody>
      </p:sp>
      <p:pic>
        <p:nvPicPr>
          <p:cNvPr id="2" name="Gráfico 1">
            <a:extLst>
              <a:ext uri="{FF2B5EF4-FFF2-40B4-BE49-F238E27FC236}">
                <a16:creationId xmlns:a16="http://schemas.microsoft.com/office/drawing/2014/main" id="{C853F930-E49E-EF66-722F-FE521414EA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54614" cy="1217823"/>
          </a:xfrm>
          <a:prstGeom prst="rect">
            <a:avLst/>
          </a:prstGeom>
        </p:spPr>
      </p:pic>
      <p:sp>
        <p:nvSpPr>
          <p:cNvPr id="4" name="Marcador de número de diapositiva 3">
            <a:extLst>
              <a:ext uri="{FF2B5EF4-FFF2-40B4-BE49-F238E27FC236}">
                <a16:creationId xmlns:a16="http://schemas.microsoft.com/office/drawing/2014/main" id="{03C2270A-23D7-6B1D-2941-9674D1CE94EF}"/>
              </a:ext>
            </a:extLst>
          </p:cNvPr>
          <p:cNvSpPr>
            <a:spLocks noGrp="1"/>
          </p:cNvSpPr>
          <p:nvPr>
            <p:ph type="sldNum" sz="quarter" idx="12"/>
          </p:nvPr>
        </p:nvSpPr>
        <p:spPr/>
        <p:txBody>
          <a:bodyPr/>
          <a:lstStyle/>
          <a:p>
            <a:fld id="{B5346379-99B8-4D47-8EAF-938C34B28DAA}" type="slidenum">
              <a:rPr lang="es-CO" smtClean="0"/>
              <a:t>121</a:t>
            </a:fld>
            <a:endParaRPr lang="es-CO"/>
          </a:p>
        </p:txBody>
      </p:sp>
    </p:spTree>
    <p:extLst>
      <p:ext uri="{BB962C8B-B14F-4D97-AF65-F5344CB8AC3E}">
        <p14:creationId xmlns:p14="http://schemas.microsoft.com/office/powerpoint/2010/main" val="36248401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54,879 imágenes, fotos de stock, objetos en 3D y vectores sobre Animador  micrófono | Shutterstock">
            <a:extLst>
              <a:ext uri="{FF2B5EF4-FFF2-40B4-BE49-F238E27FC236}">
                <a16:creationId xmlns:a16="http://schemas.microsoft.com/office/drawing/2014/main" id="{3F00E71A-E6B2-EEAE-70E1-7DDE585A7D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93"/>
          <a:stretch/>
        </p:blipFill>
        <p:spPr bwMode="auto">
          <a:xfrm>
            <a:off x="3890963" y="2095500"/>
            <a:ext cx="4410075" cy="248583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Gráfico 1">
            <a:extLst>
              <a:ext uri="{FF2B5EF4-FFF2-40B4-BE49-F238E27FC236}">
                <a16:creationId xmlns:a16="http://schemas.microsoft.com/office/drawing/2014/main" id="{BFB804F7-C2E4-3A6F-5EDA-77F4335B25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592424" cy="1318062"/>
          </a:xfrm>
          <a:prstGeom prst="rect">
            <a:avLst/>
          </a:prstGeom>
        </p:spPr>
      </p:pic>
      <p:sp>
        <p:nvSpPr>
          <p:cNvPr id="3" name="Marcador de número de diapositiva 2">
            <a:extLst>
              <a:ext uri="{FF2B5EF4-FFF2-40B4-BE49-F238E27FC236}">
                <a16:creationId xmlns:a16="http://schemas.microsoft.com/office/drawing/2014/main" id="{7FE8EB79-4F64-078E-C591-7A79B804468E}"/>
              </a:ext>
            </a:extLst>
          </p:cNvPr>
          <p:cNvSpPr>
            <a:spLocks noGrp="1"/>
          </p:cNvSpPr>
          <p:nvPr>
            <p:ph type="sldNum" sz="quarter" idx="12"/>
          </p:nvPr>
        </p:nvSpPr>
        <p:spPr/>
        <p:txBody>
          <a:bodyPr/>
          <a:lstStyle/>
          <a:p>
            <a:fld id="{B5346379-99B8-4D47-8EAF-938C34B28DAA}" type="slidenum">
              <a:rPr lang="es-CO" smtClean="0"/>
              <a:t>122</a:t>
            </a:fld>
            <a:endParaRPr lang="es-CO"/>
          </a:p>
        </p:txBody>
      </p:sp>
    </p:spTree>
    <p:extLst>
      <p:ext uri="{BB962C8B-B14F-4D97-AF65-F5344CB8AC3E}">
        <p14:creationId xmlns:p14="http://schemas.microsoft.com/office/powerpoint/2010/main" val="36450874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05E87-976F-DD61-2E7C-0C57C1E2B477}"/>
              </a:ext>
            </a:extLst>
          </p:cNvPr>
          <p:cNvSpPr>
            <a:spLocks noGrp="1"/>
          </p:cNvSpPr>
          <p:nvPr>
            <p:ph type="title"/>
          </p:nvPr>
        </p:nvSpPr>
        <p:spPr>
          <a:xfrm>
            <a:off x="989974" y="688610"/>
            <a:ext cx="10364451" cy="1028223"/>
          </a:xfrm>
        </p:spPr>
        <p:txBody>
          <a:bodyPr/>
          <a:lstStyle/>
          <a:p>
            <a:r>
              <a:rPr lang="es-CO" sz="2400" cap="none" dirty="0">
                <a:solidFill>
                  <a:prstClr val="black"/>
                </a:solidFill>
                <a:latin typeface="+mn-lt"/>
              </a:rPr>
              <a:t>S</a:t>
            </a:r>
            <a:r>
              <a:rPr kumimoji="0" lang="es-CO" sz="2400" b="0" i="0" u="none" strike="noStrike" kern="1200" cap="none" spc="0" normalizeH="0" baseline="0" noProof="0" dirty="0">
                <a:ln>
                  <a:noFill/>
                </a:ln>
                <a:solidFill>
                  <a:prstClr val="black"/>
                </a:solidFill>
                <a:effectLst/>
                <a:uLnTx/>
                <a:uFillTx/>
                <a:latin typeface="+mn-lt"/>
                <a:ea typeface="+mj-ea"/>
                <a:cs typeface="+mj-cs"/>
              </a:rPr>
              <a:t> </a:t>
            </a:r>
            <a:r>
              <a:rPr kumimoji="0" lang="es-CO" sz="2400" b="0" i="0" u="none" strike="noStrike" kern="1200" cap="none" spc="0" normalizeH="0" baseline="0" noProof="0" dirty="0">
                <a:ln>
                  <a:noFill/>
                </a:ln>
                <a:solidFill>
                  <a:srgbClr val="FF0000"/>
                </a:solidFill>
                <a:effectLst/>
                <a:uLnTx/>
                <a:uFillTx/>
                <a:latin typeface="+mn-lt"/>
                <a:ea typeface="+mj-ea"/>
                <a:cs typeface="+mj-cs"/>
              </a:rPr>
              <a:t>E </a:t>
            </a:r>
            <a:r>
              <a:rPr lang="es-CO" sz="2400" cap="none" dirty="0">
                <a:solidFill>
                  <a:srgbClr val="ACCBF9"/>
                </a:solidFill>
                <a:latin typeface="+mn-lt"/>
              </a:rPr>
              <a:t>M</a:t>
            </a:r>
            <a:r>
              <a:rPr kumimoji="0" lang="es-CO" sz="2400" b="0" i="0" u="none" strike="noStrike" kern="1200" cap="none" spc="0" normalizeH="0" baseline="0" noProof="0" dirty="0">
                <a:ln>
                  <a:noFill/>
                </a:ln>
                <a:solidFill>
                  <a:srgbClr val="ACCBF9"/>
                </a:solidFill>
                <a:effectLst/>
                <a:uLnTx/>
                <a:uFillTx/>
                <a:latin typeface="+mn-lt"/>
                <a:ea typeface="+mj-ea"/>
                <a:cs typeface="+mj-cs"/>
              </a:rPr>
              <a:t> </a:t>
            </a:r>
            <a:r>
              <a:rPr lang="es-CO" sz="2400" cap="none" dirty="0">
                <a:solidFill>
                  <a:srgbClr val="00B050"/>
                </a:solidFill>
                <a:latin typeface="+mn-lt"/>
              </a:rPr>
              <a:t>I</a:t>
            </a:r>
            <a:r>
              <a:rPr kumimoji="0" lang="es-CO" sz="2400" b="0" i="0" u="none" strike="noStrike" kern="1200" cap="none" spc="0" normalizeH="0" baseline="0" noProof="0" dirty="0">
                <a:ln>
                  <a:noFill/>
                </a:ln>
                <a:solidFill>
                  <a:srgbClr val="00B050"/>
                </a:solidFill>
                <a:effectLst/>
                <a:uLnTx/>
                <a:uFillTx/>
                <a:latin typeface="+mn-lt"/>
                <a:ea typeface="+mj-ea"/>
                <a:cs typeface="+mj-cs"/>
              </a:rPr>
              <a:t> </a:t>
            </a:r>
            <a:r>
              <a:rPr lang="es-CO" sz="2400" cap="none" dirty="0">
                <a:solidFill>
                  <a:srgbClr val="9D90A0">
                    <a:lumMod val="75000"/>
                  </a:srgbClr>
                </a:solidFill>
                <a:latin typeface="+mn-lt"/>
              </a:rPr>
              <a:t>L</a:t>
            </a:r>
            <a:r>
              <a:rPr kumimoji="0" lang="es-CO" sz="2400" b="0" i="0" u="none" strike="noStrike" kern="1200" cap="none" spc="0" normalizeH="0" baseline="0" noProof="0" dirty="0">
                <a:ln>
                  <a:noFill/>
                </a:ln>
                <a:solidFill>
                  <a:srgbClr val="9D90A0">
                    <a:lumMod val="75000"/>
                  </a:srgbClr>
                </a:solidFill>
                <a:effectLst/>
                <a:uLnTx/>
                <a:uFillTx/>
                <a:latin typeface="+mn-lt"/>
                <a:ea typeface="+mj-ea"/>
                <a:cs typeface="+mj-cs"/>
              </a:rPr>
              <a:t> </a:t>
            </a:r>
            <a:r>
              <a:rPr lang="es-CO" sz="2400" cap="none" dirty="0">
                <a:solidFill>
                  <a:srgbClr val="FFFF00"/>
                </a:solidFill>
                <a:latin typeface="+mn-lt"/>
              </a:rPr>
              <a:t>L </a:t>
            </a:r>
            <a:r>
              <a:rPr lang="es-CO" sz="2400" cap="none" dirty="0">
                <a:solidFill>
                  <a:srgbClr val="C00000"/>
                </a:solidFill>
                <a:latin typeface="+mn-lt"/>
              </a:rPr>
              <a:t>E</a:t>
            </a:r>
            <a:r>
              <a:rPr kumimoji="0" lang="es-CO" sz="2400" b="0" i="0" u="none" strike="noStrike" kern="1200" cap="none" spc="0" normalizeH="0" baseline="0" noProof="0" dirty="0">
                <a:ln>
                  <a:noFill/>
                </a:ln>
                <a:solidFill>
                  <a:srgbClr val="C00000"/>
                </a:solidFill>
                <a:effectLst/>
                <a:uLnTx/>
                <a:uFillTx/>
                <a:latin typeface="+mn-lt"/>
                <a:ea typeface="+mj-ea"/>
                <a:cs typeface="+mj-cs"/>
              </a:rPr>
              <a:t> </a:t>
            </a:r>
            <a:r>
              <a:rPr kumimoji="0" lang="es-CO" sz="2400" b="0" i="0" u="none" strike="noStrike" kern="1200" cap="none" spc="0" normalizeH="0" baseline="0" noProof="0" dirty="0">
                <a:ln>
                  <a:noFill/>
                </a:ln>
                <a:solidFill>
                  <a:srgbClr val="D99C3F">
                    <a:lumMod val="60000"/>
                    <a:lumOff val="40000"/>
                  </a:srgbClr>
                </a:solidFill>
                <a:effectLst/>
                <a:uLnTx/>
                <a:uFillTx/>
                <a:latin typeface="+mn-lt"/>
                <a:ea typeface="+mj-ea"/>
                <a:cs typeface="+mj-cs"/>
              </a:rPr>
              <a:t> </a:t>
            </a:r>
            <a:r>
              <a:rPr lang="es-CO" sz="2400" cap="none" dirty="0">
                <a:solidFill>
                  <a:srgbClr val="00B050"/>
                </a:solidFill>
                <a:latin typeface="+mn-lt"/>
              </a:rPr>
              <a:t>R O</a:t>
            </a:r>
            <a:r>
              <a:rPr lang="es-CO" sz="2400" cap="none" dirty="0">
                <a:solidFill>
                  <a:srgbClr val="FFFF00"/>
                </a:solidFill>
                <a:latin typeface="+mn-lt"/>
              </a:rPr>
              <a:t> S</a:t>
            </a:r>
            <a:r>
              <a:rPr lang="es-CO" sz="2400" cap="none" dirty="0">
                <a:solidFill>
                  <a:srgbClr val="FF6600"/>
                </a:solidFill>
                <a:latin typeface="+mn-lt"/>
              </a:rPr>
              <a:t>   D </a:t>
            </a:r>
            <a:r>
              <a:rPr lang="es-CO" sz="2400" cap="none" dirty="0">
                <a:solidFill>
                  <a:srgbClr val="3366CC"/>
                </a:solidFill>
                <a:latin typeface="+mn-lt"/>
              </a:rPr>
              <a:t>E </a:t>
            </a:r>
            <a:r>
              <a:rPr kumimoji="0" lang="es-CO" sz="2400" b="0" i="0" u="none" strike="noStrike" kern="1200" cap="none" spc="0" normalizeH="0" baseline="0" noProof="0" dirty="0">
                <a:ln>
                  <a:noFill/>
                </a:ln>
                <a:solidFill>
                  <a:srgbClr val="3366CC"/>
                </a:solidFill>
                <a:effectLst/>
                <a:uLnTx/>
                <a:uFillTx/>
                <a:latin typeface="+mn-lt"/>
                <a:ea typeface="+mj-ea"/>
                <a:cs typeface="+mj-cs"/>
              </a:rPr>
              <a:t>  </a:t>
            </a:r>
            <a:r>
              <a:rPr lang="es-CO" sz="2400" cap="none" dirty="0">
                <a:solidFill>
                  <a:srgbClr val="7030A0"/>
                </a:solidFill>
                <a:latin typeface="+mn-lt"/>
              </a:rPr>
              <a:t>A</a:t>
            </a:r>
            <a:r>
              <a:rPr kumimoji="0" lang="es-CO" sz="2400" b="0" i="0" u="none" strike="noStrike" kern="1200" cap="none" spc="0" normalizeH="0" baseline="0" noProof="0" dirty="0">
                <a:ln>
                  <a:noFill/>
                </a:ln>
                <a:solidFill>
                  <a:srgbClr val="7030A0"/>
                </a:solidFill>
                <a:effectLst/>
                <a:uLnTx/>
                <a:uFillTx/>
                <a:latin typeface="+mn-lt"/>
                <a:ea typeface="+mj-ea"/>
                <a:cs typeface="+mj-cs"/>
              </a:rPr>
              <a:t> </a:t>
            </a:r>
            <a:r>
              <a:rPr lang="es-CO" sz="2400" cap="none" dirty="0">
                <a:solidFill>
                  <a:srgbClr val="990000"/>
                </a:solidFill>
                <a:latin typeface="+mn-lt"/>
              </a:rPr>
              <a:t>N</a:t>
            </a:r>
            <a:r>
              <a:rPr kumimoji="0" lang="es-CO" sz="2400" b="0" i="0" u="none" strike="noStrike" kern="1200" cap="none" spc="0" normalizeH="0" baseline="0" noProof="0" dirty="0">
                <a:ln>
                  <a:noFill/>
                </a:ln>
                <a:solidFill>
                  <a:srgbClr val="990000"/>
                </a:solidFill>
                <a:effectLst/>
                <a:uLnTx/>
                <a:uFillTx/>
                <a:latin typeface="+mn-lt"/>
                <a:ea typeface="+mj-ea"/>
                <a:cs typeface="+mj-cs"/>
              </a:rPr>
              <a:t> </a:t>
            </a:r>
            <a:r>
              <a:rPr lang="es-CO" sz="2400" cap="none" dirty="0">
                <a:solidFill>
                  <a:srgbClr val="ACCBF9">
                    <a:lumMod val="50000"/>
                  </a:srgbClr>
                </a:solidFill>
                <a:latin typeface="+mn-lt"/>
              </a:rPr>
              <a:t>I </a:t>
            </a:r>
            <a:r>
              <a:rPr lang="es-CO" sz="2400" cap="none" dirty="0">
                <a:latin typeface="+mn-lt"/>
              </a:rPr>
              <a:t>M</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 </a:t>
            </a:r>
            <a:r>
              <a:rPr lang="es-CO" sz="2400" cap="none" dirty="0">
                <a:solidFill>
                  <a:srgbClr val="FF0000"/>
                </a:solidFill>
                <a:latin typeface="+mn-lt"/>
              </a:rPr>
              <a:t>A</a:t>
            </a:r>
            <a:r>
              <a:rPr kumimoji="0" lang="es-CO" sz="2400" b="0" i="0" u="none" strike="noStrike" kern="1200" cap="none" spc="0" normalizeH="0" baseline="0" noProof="0" dirty="0">
                <a:ln>
                  <a:noFill/>
                </a:ln>
                <a:solidFill>
                  <a:srgbClr val="FF0000"/>
                </a:solidFill>
                <a:effectLst/>
                <a:uLnTx/>
                <a:uFillTx/>
                <a:latin typeface="+mn-lt"/>
                <a:ea typeface="+mj-ea"/>
                <a:cs typeface="+mj-cs"/>
              </a:rPr>
              <a:t> </a:t>
            </a:r>
            <a:r>
              <a:rPr lang="es-CO" sz="2400" cap="none" dirty="0">
                <a:solidFill>
                  <a:srgbClr val="9D90A0">
                    <a:lumMod val="50000"/>
                  </a:srgbClr>
                </a:solidFill>
                <a:latin typeface="+mn-lt"/>
              </a:rPr>
              <a:t>D</a:t>
            </a:r>
            <a:r>
              <a:rPr kumimoji="0" lang="es-CO" sz="2400" b="0" i="0" u="none" strike="noStrike" kern="1200" cap="none" spc="0" normalizeH="0" baseline="0" noProof="0" dirty="0">
                <a:ln>
                  <a:noFill/>
                </a:ln>
                <a:solidFill>
                  <a:srgbClr val="9D90A0">
                    <a:lumMod val="50000"/>
                  </a:srgbClr>
                </a:solidFill>
                <a:effectLst/>
                <a:uLnTx/>
                <a:uFillTx/>
                <a:latin typeface="+mn-lt"/>
                <a:ea typeface="+mj-ea"/>
                <a:cs typeface="+mj-cs"/>
              </a:rPr>
              <a:t> </a:t>
            </a:r>
            <a:r>
              <a:rPr lang="es-CO" sz="2400" cap="none" dirty="0">
                <a:solidFill>
                  <a:srgbClr val="92D050"/>
                </a:solidFill>
                <a:latin typeface="+mn-lt"/>
              </a:rPr>
              <a:t>O</a:t>
            </a:r>
            <a:r>
              <a:rPr kumimoji="0" lang="es-CO" sz="2400" b="0" i="0" u="none" strike="noStrike" kern="1200" cap="none" spc="0" normalizeH="0" baseline="0" noProof="0" dirty="0">
                <a:ln>
                  <a:noFill/>
                </a:ln>
                <a:solidFill>
                  <a:srgbClr val="92D050"/>
                </a:solidFill>
                <a:effectLst/>
                <a:uLnTx/>
                <a:uFillTx/>
                <a:latin typeface="+mn-lt"/>
                <a:ea typeface="+mj-ea"/>
                <a:cs typeface="+mj-cs"/>
              </a:rPr>
              <a:t> </a:t>
            </a:r>
            <a:r>
              <a:rPr lang="es-CO" sz="2400" cap="none" dirty="0">
                <a:solidFill>
                  <a:srgbClr val="242852"/>
                </a:solidFill>
                <a:latin typeface="+mn-lt"/>
              </a:rPr>
              <a:t>R</a:t>
            </a:r>
            <a:r>
              <a:rPr kumimoji="0" lang="es-CO" sz="2400" b="0" i="0" u="none" strike="noStrike" kern="1200" cap="none" spc="0" normalizeH="0" baseline="0" noProof="0" dirty="0">
                <a:ln>
                  <a:noFill/>
                </a:ln>
                <a:solidFill>
                  <a:prstClr val="black">
                    <a:lumMod val="75000"/>
                    <a:lumOff val="25000"/>
                  </a:prstClr>
                </a:solidFill>
                <a:effectLst/>
                <a:uLnTx/>
                <a:uFillTx/>
                <a:latin typeface="+mn-lt"/>
                <a:ea typeface="+mj-ea"/>
                <a:cs typeface="+mj-cs"/>
              </a:rPr>
              <a:t> E </a:t>
            </a:r>
            <a:r>
              <a:rPr lang="es-CO" sz="2400" cap="none" dirty="0">
                <a:solidFill>
                  <a:srgbClr val="7030A0"/>
                </a:solidFill>
                <a:latin typeface="+mn-lt"/>
              </a:rPr>
              <a:t>S</a:t>
            </a:r>
            <a:r>
              <a:rPr kumimoji="0" lang="es-CO" sz="2400" b="0" i="0" u="none" strike="noStrike" kern="1200" cap="none" spc="0" normalizeH="0" baseline="0" noProof="0" dirty="0">
                <a:ln>
                  <a:noFill/>
                </a:ln>
                <a:solidFill>
                  <a:srgbClr val="7030A0"/>
                </a:solidFill>
                <a:effectLst/>
                <a:uLnTx/>
                <a:uFillTx/>
                <a:latin typeface="+mn-lt"/>
                <a:ea typeface="+mj-ea"/>
                <a:cs typeface="+mj-cs"/>
              </a:rPr>
              <a:t> </a:t>
            </a:r>
            <a:endParaRPr lang="es-CO" dirty="0">
              <a:latin typeface="+mn-lt"/>
            </a:endParaRPr>
          </a:p>
        </p:txBody>
      </p:sp>
      <p:sp>
        <p:nvSpPr>
          <p:cNvPr id="3" name="Marcador de contenido 2">
            <a:extLst>
              <a:ext uri="{FF2B5EF4-FFF2-40B4-BE49-F238E27FC236}">
                <a16:creationId xmlns:a16="http://schemas.microsoft.com/office/drawing/2014/main" id="{69213CF3-7D66-07B6-232F-E472273FD52F}"/>
              </a:ext>
            </a:extLst>
          </p:cNvPr>
          <p:cNvSpPr>
            <a:spLocks noGrp="1"/>
          </p:cNvSpPr>
          <p:nvPr>
            <p:ph sz="quarter" idx="13"/>
          </p:nvPr>
        </p:nvSpPr>
        <p:spPr>
          <a:xfrm>
            <a:off x="913774" y="2367092"/>
            <a:ext cx="5106026" cy="3343243"/>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prejardín y jardín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los animadores de eventos culturales son personas que dirigen y dinamizan actividades recreativas y culturales. para los niños pequeños, un animador debe ser una persona amigable, expresiva y capaz de captar la atención del público infantil.</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espacios abiertos, salones apropiados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F79BB7A2-040C-B9D9-488A-00FEACEE0A66}"/>
              </a:ext>
            </a:extLst>
          </p:cNvPr>
          <p:cNvSpPr>
            <a:spLocks noGrp="1"/>
          </p:cNvSpPr>
          <p:nvPr>
            <p:ph sz="quarter" idx="14"/>
          </p:nvPr>
        </p:nvSpPr>
        <p:spPr/>
        <p:txBody>
          <a:bodyPr>
            <a:normAutofit fontScale="85000"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prejardín y jardín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.Juegos: el canto del bullerengue, el juego del saludo, el tambor parlante.</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300" b="1" cap="none" dirty="0">
                <a:solidFill>
                  <a:prstClr val="black"/>
                </a:solidFill>
              </a:rPr>
              <a:t>Micrófono infantil, parlantes, audífonos</a:t>
            </a:r>
            <a:endParaRPr kumimoji="0" lang="es-CO" sz="1300" b="1"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Gráfico 1">
            <a:extLst>
              <a:ext uri="{FF2B5EF4-FFF2-40B4-BE49-F238E27FC236}">
                <a16:creationId xmlns:a16="http://schemas.microsoft.com/office/drawing/2014/main" id="{7E9E3453-948A-F042-7A8F-67141F711D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92424" cy="1377219"/>
          </a:xfrm>
          <a:prstGeom prst="rect">
            <a:avLst/>
          </a:prstGeom>
        </p:spPr>
      </p:pic>
      <p:sp>
        <p:nvSpPr>
          <p:cNvPr id="6" name="Marcador de número de diapositiva 5">
            <a:extLst>
              <a:ext uri="{FF2B5EF4-FFF2-40B4-BE49-F238E27FC236}">
                <a16:creationId xmlns:a16="http://schemas.microsoft.com/office/drawing/2014/main" id="{FE394024-8B53-59FA-A80D-177A46D308F7}"/>
              </a:ext>
            </a:extLst>
          </p:cNvPr>
          <p:cNvSpPr>
            <a:spLocks noGrp="1"/>
          </p:cNvSpPr>
          <p:nvPr>
            <p:ph type="sldNum" sz="quarter" idx="12"/>
          </p:nvPr>
        </p:nvSpPr>
        <p:spPr/>
        <p:txBody>
          <a:bodyPr/>
          <a:lstStyle/>
          <a:p>
            <a:fld id="{B5346379-99B8-4D47-8EAF-938C34B28DAA}" type="slidenum">
              <a:rPr lang="es-CO" smtClean="0"/>
              <a:t>123</a:t>
            </a:fld>
            <a:endParaRPr lang="es-CO"/>
          </a:p>
        </p:txBody>
      </p:sp>
    </p:spTree>
    <p:extLst>
      <p:ext uri="{BB962C8B-B14F-4D97-AF65-F5344CB8AC3E}">
        <p14:creationId xmlns:p14="http://schemas.microsoft.com/office/powerpoint/2010/main" val="13800622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6FB146-3A92-4100-49E5-2B1440DF5FE3}"/>
              </a:ext>
            </a:extLst>
          </p:cNvPr>
          <p:cNvSpPr>
            <a:spLocks noGrp="1"/>
          </p:cNvSpPr>
          <p:nvPr>
            <p:ph type="title"/>
          </p:nvPr>
        </p:nvSpPr>
        <p:spPr>
          <a:xfrm>
            <a:off x="913775" y="618518"/>
            <a:ext cx="10364451" cy="1042331"/>
          </a:xfrm>
        </p:spPr>
        <p:txBody>
          <a:bodyPr/>
          <a:lstStyle/>
          <a:p>
            <a:r>
              <a:rPr kumimoji="0" lang="es-CO" sz="2400" b="0" i="0" u="none" strike="noStrike" kern="1200" cap="none" spc="0" normalizeH="0" baseline="0" noProof="0" dirty="0">
                <a:ln>
                  <a:noFill/>
                </a:ln>
                <a:solidFill>
                  <a:prstClr val="black"/>
                </a:solidFill>
                <a:effectLst/>
                <a:uLnTx/>
                <a:uFillTx/>
                <a:latin typeface="+mn-lt"/>
                <a:ea typeface="+mj-ea"/>
                <a:cs typeface="+mj-cs"/>
              </a:rPr>
              <a:t>S </a:t>
            </a:r>
            <a:r>
              <a:rPr kumimoji="0" lang="es-CO" sz="2400" b="0" i="0" u="none" strike="noStrike" kern="1200" cap="none" spc="0" normalizeH="0" baseline="0" noProof="0" dirty="0">
                <a:ln>
                  <a:noFill/>
                </a:ln>
                <a:solidFill>
                  <a:srgbClr val="FF0000"/>
                </a:solidFill>
                <a:effectLst/>
                <a:uLnTx/>
                <a:uFillTx/>
                <a:latin typeface="+mn-lt"/>
                <a:ea typeface="+mj-ea"/>
                <a:cs typeface="+mj-cs"/>
              </a:rPr>
              <a:t>E </a:t>
            </a:r>
            <a:r>
              <a:rPr kumimoji="0" lang="es-CO" sz="2400" b="0" i="0" u="none" strike="noStrike" kern="1200" cap="none" spc="0" normalizeH="0" baseline="0" noProof="0" dirty="0">
                <a:ln>
                  <a:noFill/>
                </a:ln>
                <a:solidFill>
                  <a:srgbClr val="ACCBF9"/>
                </a:solidFill>
                <a:effectLst/>
                <a:uLnTx/>
                <a:uFillTx/>
                <a:latin typeface="+mn-lt"/>
                <a:ea typeface="+mj-ea"/>
                <a:cs typeface="+mj-cs"/>
              </a:rPr>
              <a:t>M </a:t>
            </a:r>
            <a:r>
              <a:rPr kumimoji="0" lang="es-CO" sz="2400" b="0" i="0" u="none" strike="noStrike" kern="1200" cap="none" spc="0" normalizeH="0" baseline="0" noProof="0" dirty="0">
                <a:ln>
                  <a:noFill/>
                </a:ln>
                <a:solidFill>
                  <a:srgbClr val="00B050"/>
                </a:solidFill>
                <a:effectLst/>
                <a:uLnTx/>
                <a:uFillTx/>
                <a:latin typeface="+mn-lt"/>
                <a:ea typeface="+mj-ea"/>
                <a:cs typeface="+mj-cs"/>
              </a:rPr>
              <a:t>I </a:t>
            </a:r>
            <a:r>
              <a:rPr kumimoji="0" lang="es-CO" sz="2400" b="0" i="0" u="none" strike="noStrike" kern="1200" cap="none" spc="0" normalizeH="0" baseline="0" noProof="0" dirty="0">
                <a:ln>
                  <a:noFill/>
                </a:ln>
                <a:solidFill>
                  <a:srgbClr val="9D90A0">
                    <a:lumMod val="75000"/>
                  </a:srgbClr>
                </a:solidFill>
                <a:effectLst/>
                <a:uLnTx/>
                <a:uFillTx/>
                <a:latin typeface="+mn-lt"/>
                <a:ea typeface="+mj-ea"/>
                <a:cs typeface="+mj-cs"/>
              </a:rPr>
              <a:t>L </a:t>
            </a:r>
            <a:r>
              <a:rPr lang="es-CO" sz="2400" cap="none" dirty="0">
                <a:solidFill>
                  <a:srgbClr val="FFFF00"/>
                </a:solidFill>
                <a:latin typeface="+mn-lt"/>
              </a:rPr>
              <a:t>L</a:t>
            </a:r>
            <a:r>
              <a:rPr kumimoji="0" lang="es-CO" sz="2400" b="0" i="0" u="none" strike="noStrike" kern="1200" cap="none" spc="0" normalizeH="0" baseline="0" noProof="0" dirty="0">
                <a:ln>
                  <a:noFill/>
                </a:ln>
                <a:solidFill>
                  <a:srgbClr val="FFFF00"/>
                </a:solidFill>
                <a:effectLst/>
                <a:uLnTx/>
                <a:uFillTx/>
                <a:latin typeface="+mn-lt"/>
                <a:ea typeface="+mj-ea"/>
                <a:cs typeface="+mj-cs"/>
              </a:rPr>
              <a:t> </a:t>
            </a:r>
            <a:r>
              <a:rPr kumimoji="0" lang="es-CO" sz="2400" b="0" i="0" u="none" strike="noStrike" kern="1200" cap="none" spc="0" normalizeH="0" baseline="0" noProof="0" dirty="0">
                <a:ln>
                  <a:noFill/>
                </a:ln>
                <a:solidFill>
                  <a:srgbClr val="C00000"/>
                </a:solidFill>
                <a:effectLst/>
                <a:uLnTx/>
                <a:uFillTx/>
                <a:latin typeface="+mn-lt"/>
                <a:ea typeface="+mj-ea"/>
                <a:cs typeface="+mj-cs"/>
              </a:rPr>
              <a:t>E </a:t>
            </a:r>
            <a:r>
              <a:rPr kumimoji="0" lang="es-CO" sz="2400" b="0" i="0" u="none" strike="noStrike" kern="1200" cap="none" spc="0" normalizeH="0" baseline="0" noProof="0" dirty="0">
                <a:ln>
                  <a:noFill/>
                </a:ln>
                <a:solidFill>
                  <a:srgbClr val="D99C3F">
                    <a:lumMod val="60000"/>
                    <a:lumOff val="40000"/>
                  </a:srgbClr>
                </a:solidFill>
                <a:effectLst/>
                <a:uLnTx/>
                <a:uFillTx/>
                <a:latin typeface="+mn-lt"/>
                <a:ea typeface="+mj-ea"/>
                <a:cs typeface="+mj-cs"/>
              </a:rPr>
              <a:t> </a:t>
            </a:r>
            <a:r>
              <a:rPr kumimoji="0" lang="es-CO" sz="2400" b="0" i="0" u="none" strike="noStrike" kern="1200" cap="none" spc="0" normalizeH="0" baseline="0" noProof="0" dirty="0">
                <a:ln>
                  <a:noFill/>
                </a:ln>
                <a:solidFill>
                  <a:srgbClr val="00B050"/>
                </a:solidFill>
                <a:effectLst/>
                <a:uLnTx/>
                <a:uFillTx/>
                <a:latin typeface="+mn-lt"/>
                <a:ea typeface="+mj-ea"/>
                <a:cs typeface="+mj-cs"/>
              </a:rPr>
              <a:t>R O</a:t>
            </a:r>
            <a:r>
              <a:rPr kumimoji="0" lang="es-CO" sz="2400" b="0" i="0" u="none" strike="noStrike" kern="1200" cap="none" spc="0" normalizeH="0" baseline="0" noProof="0" dirty="0">
                <a:ln>
                  <a:noFill/>
                </a:ln>
                <a:solidFill>
                  <a:srgbClr val="FFFF00"/>
                </a:solidFill>
                <a:effectLst/>
                <a:uLnTx/>
                <a:uFillTx/>
                <a:latin typeface="+mn-lt"/>
                <a:ea typeface="+mj-ea"/>
                <a:cs typeface="+mj-cs"/>
              </a:rPr>
              <a:t> S</a:t>
            </a:r>
            <a:r>
              <a:rPr kumimoji="0" lang="es-CO" sz="2400" b="0" i="0" u="none" strike="noStrike" kern="1200" cap="none" spc="0" normalizeH="0" baseline="0" noProof="0" dirty="0">
                <a:ln>
                  <a:noFill/>
                </a:ln>
                <a:solidFill>
                  <a:srgbClr val="FF6600"/>
                </a:solidFill>
                <a:effectLst/>
                <a:uLnTx/>
                <a:uFillTx/>
                <a:latin typeface="+mn-lt"/>
                <a:ea typeface="+mj-ea"/>
                <a:cs typeface="+mj-cs"/>
              </a:rPr>
              <a:t>   D </a:t>
            </a:r>
            <a:r>
              <a:rPr kumimoji="0" lang="es-CO" sz="2400" b="0" i="0" u="none" strike="noStrike" kern="1200" cap="none" spc="0" normalizeH="0" baseline="0" noProof="0" dirty="0">
                <a:ln>
                  <a:noFill/>
                </a:ln>
                <a:solidFill>
                  <a:srgbClr val="3366CC"/>
                </a:solidFill>
                <a:effectLst/>
                <a:uLnTx/>
                <a:uFillTx/>
                <a:latin typeface="+mn-lt"/>
                <a:ea typeface="+mj-ea"/>
                <a:cs typeface="+mj-cs"/>
              </a:rPr>
              <a:t>E   </a:t>
            </a:r>
            <a:r>
              <a:rPr kumimoji="0" lang="es-CO" sz="2400" b="0" i="0" u="none" strike="noStrike" kern="1200" cap="none" spc="0" normalizeH="0" baseline="0" noProof="0" dirty="0">
                <a:ln>
                  <a:noFill/>
                </a:ln>
                <a:solidFill>
                  <a:srgbClr val="7030A0"/>
                </a:solidFill>
                <a:effectLst/>
                <a:uLnTx/>
                <a:uFillTx/>
                <a:latin typeface="+mn-lt"/>
                <a:ea typeface="+mj-ea"/>
                <a:cs typeface="+mj-cs"/>
              </a:rPr>
              <a:t>A </a:t>
            </a:r>
            <a:r>
              <a:rPr kumimoji="0" lang="es-CO" sz="2400" b="0" i="0" u="none" strike="noStrike" kern="1200" cap="none" spc="0" normalizeH="0" baseline="0" noProof="0" dirty="0">
                <a:ln>
                  <a:noFill/>
                </a:ln>
                <a:solidFill>
                  <a:srgbClr val="990000"/>
                </a:solidFill>
                <a:effectLst/>
                <a:uLnTx/>
                <a:uFillTx/>
                <a:latin typeface="+mn-lt"/>
                <a:ea typeface="+mj-ea"/>
                <a:cs typeface="+mj-cs"/>
              </a:rPr>
              <a:t>N </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I </a:t>
            </a:r>
            <a:r>
              <a:rPr kumimoji="0" lang="es-CO" sz="2400" b="0" i="0" u="none" strike="noStrike" kern="1200" cap="none" spc="0" normalizeH="0" baseline="0" noProof="0" dirty="0">
                <a:ln>
                  <a:noFill/>
                </a:ln>
                <a:effectLst/>
                <a:uLnTx/>
                <a:uFillTx/>
                <a:latin typeface="+mn-lt"/>
                <a:ea typeface="+mj-ea"/>
                <a:cs typeface="+mj-cs"/>
              </a:rPr>
              <a:t>M</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 </a:t>
            </a:r>
            <a:r>
              <a:rPr kumimoji="0" lang="es-CO" sz="2400" b="0" i="0" u="none" strike="noStrike" kern="1200" cap="none" spc="0" normalizeH="0" baseline="0" noProof="0" dirty="0">
                <a:ln>
                  <a:noFill/>
                </a:ln>
                <a:solidFill>
                  <a:srgbClr val="FF0000"/>
                </a:solidFill>
                <a:effectLst/>
                <a:uLnTx/>
                <a:uFillTx/>
                <a:latin typeface="+mn-lt"/>
                <a:ea typeface="+mj-ea"/>
                <a:cs typeface="+mj-cs"/>
              </a:rPr>
              <a:t>A </a:t>
            </a:r>
            <a:r>
              <a:rPr kumimoji="0" lang="es-CO" sz="2400" b="0" i="0" u="none" strike="noStrike" kern="1200" cap="none" spc="0" normalizeH="0" baseline="0" noProof="0" dirty="0">
                <a:ln>
                  <a:noFill/>
                </a:ln>
                <a:solidFill>
                  <a:srgbClr val="9D90A0">
                    <a:lumMod val="50000"/>
                  </a:srgbClr>
                </a:solidFill>
                <a:effectLst/>
                <a:uLnTx/>
                <a:uFillTx/>
                <a:latin typeface="+mn-lt"/>
                <a:ea typeface="+mj-ea"/>
                <a:cs typeface="+mj-cs"/>
              </a:rPr>
              <a:t>D </a:t>
            </a:r>
            <a:r>
              <a:rPr kumimoji="0" lang="es-CO" sz="2400" b="0" i="0" u="none" strike="noStrike" kern="1200" cap="none" spc="0" normalizeH="0" baseline="0" noProof="0" dirty="0">
                <a:ln>
                  <a:noFill/>
                </a:ln>
                <a:solidFill>
                  <a:srgbClr val="92D050"/>
                </a:solidFill>
                <a:effectLst/>
                <a:uLnTx/>
                <a:uFillTx/>
                <a:latin typeface="+mn-lt"/>
                <a:ea typeface="+mj-ea"/>
                <a:cs typeface="+mj-cs"/>
              </a:rPr>
              <a:t>O </a:t>
            </a:r>
            <a:r>
              <a:rPr kumimoji="0" lang="es-CO" sz="2400" b="0" i="0" u="none" strike="noStrike" kern="1200" cap="none" spc="0" normalizeH="0" baseline="0" noProof="0" dirty="0">
                <a:ln>
                  <a:noFill/>
                </a:ln>
                <a:solidFill>
                  <a:srgbClr val="242852"/>
                </a:solidFill>
                <a:effectLst/>
                <a:uLnTx/>
                <a:uFillTx/>
                <a:latin typeface="+mn-lt"/>
                <a:ea typeface="+mj-ea"/>
                <a:cs typeface="+mj-cs"/>
              </a:rPr>
              <a:t>R</a:t>
            </a:r>
            <a:r>
              <a:rPr kumimoji="0" lang="es-CO" sz="2400" b="0" i="0" u="none" strike="noStrike" kern="1200" cap="none" spc="0" normalizeH="0" baseline="0" noProof="0" dirty="0">
                <a:ln>
                  <a:noFill/>
                </a:ln>
                <a:solidFill>
                  <a:prstClr val="black">
                    <a:lumMod val="75000"/>
                    <a:lumOff val="25000"/>
                  </a:prstClr>
                </a:solidFill>
                <a:effectLst/>
                <a:uLnTx/>
                <a:uFillTx/>
                <a:latin typeface="+mn-lt"/>
                <a:ea typeface="+mj-ea"/>
                <a:cs typeface="+mj-cs"/>
              </a:rPr>
              <a:t> E </a:t>
            </a:r>
            <a:r>
              <a:rPr kumimoji="0" lang="es-CO" sz="2400" b="0" i="0" u="none" strike="noStrike" kern="1200" cap="none" spc="0" normalizeH="0" baseline="0" noProof="0" dirty="0">
                <a:ln>
                  <a:noFill/>
                </a:ln>
                <a:solidFill>
                  <a:srgbClr val="7030A0"/>
                </a:solidFill>
                <a:effectLst/>
                <a:uLnTx/>
                <a:uFillTx/>
                <a:latin typeface="+mn-lt"/>
                <a:ea typeface="+mj-ea"/>
                <a:cs typeface="+mj-cs"/>
              </a:rPr>
              <a:t>S </a:t>
            </a:r>
            <a:endParaRPr lang="es-CO" dirty="0">
              <a:latin typeface="+mn-lt"/>
            </a:endParaRPr>
          </a:p>
        </p:txBody>
      </p:sp>
      <p:sp>
        <p:nvSpPr>
          <p:cNvPr id="3" name="Marcador de contenido 2">
            <a:extLst>
              <a:ext uri="{FF2B5EF4-FFF2-40B4-BE49-F238E27FC236}">
                <a16:creationId xmlns:a16="http://schemas.microsoft.com/office/drawing/2014/main" id="{FBCDB15C-8DF0-9D09-F816-DDE03AA417E7}"/>
              </a:ext>
            </a:extLst>
          </p:cNvPr>
          <p:cNvSpPr>
            <a:spLocks noGrp="1"/>
          </p:cNvSpPr>
          <p:nvPr>
            <p:ph sz="quarter" idx="13"/>
          </p:nvPr>
        </p:nvSpPr>
        <p:spPr>
          <a:xfrm>
            <a:off x="913774" y="2127381"/>
            <a:ext cx="5106026" cy="3545632"/>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los animadores de eventos culturales son personas encargadas de dirigir y dinamizar actividades recreativas y artísticas, promoviendo la participación y el disfrute del público. en el caso de los niños de básica primaria, un buen animador debe combinar habilidades comunicativas y sociales para captar su atención e incentivar su creatividad.</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espacios apropiados, salón de eventos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0A757974-6F0E-D1FA-7564-BDAC273EB0E2}"/>
              </a:ext>
            </a:extLst>
          </p:cNvPr>
          <p:cNvSpPr>
            <a:spLocks noGrp="1"/>
          </p:cNvSpPr>
          <p:nvPr>
            <p:ph sz="quarter" idx="14"/>
          </p:nvPr>
        </p:nvSpPr>
        <p:spPr>
          <a:xfrm>
            <a:off x="6172200" y="1996752"/>
            <a:ext cx="5105400" cy="3794448"/>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niños de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.Juegos: el tambor de la palabra, ronda de valores.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Micrófono infantil, parlantes, audífonos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Imagen 4">
            <a:extLst>
              <a:ext uri="{FF2B5EF4-FFF2-40B4-BE49-F238E27FC236}">
                <a16:creationId xmlns:a16="http://schemas.microsoft.com/office/drawing/2014/main" id="{55976586-98B8-90F2-D2A9-9DCDEC43E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6988" cy="1137630"/>
          </a:xfrm>
          <a:prstGeom prst="rect">
            <a:avLst/>
          </a:prstGeom>
        </p:spPr>
      </p:pic>
      <p:sp>
        <p:nvSpPr>
          <p:cNvPr id="6" name="Marcador de número de diapositiva 5">
            <a:extLst>
              <a:ext uri="{FF2B5EF4-FFF2-40B4-BE49-F238E27FC236}">
                <a16:creationId xmlns:a16="http://schemas.microsoft.com/office/drawing/2014/main" id="{97272DD8-4A57-40CE-B58D-832461376CE3}"/>
              </a:ext>
            </a:extLst>
          </p:cNvPr>
          <p:cNvSpPr>
            <a:spLocks noGrp="1"/>
          </p:cNvSpPr>
          <p:nvPr>
            <p:ph type="sldNum" sz="quarter" idx="12"/>
          </p:nvPr>
        </p:nvSpPr>
        <p:spPr/>
        <p:txBody>
          <a:bodyPr/>
          <a:lstStyle/>
          <a:p>
            <a:fld id="{B5346379-99B8-4D47-8EAF-938C34B28DAA}" type="slidenum">
              <a:rPr lang="es-CO" smtClean="0"/>
              <a:t>124</a:t>
            </a:fld>
            <a:endParaRPr lang="es-CO"/>
          </a:p>
        </p:txBody>
      </p:sp>
    </p:spTree>
    <p:extLst>
      <p:ext uri="{BB962C8B-B14F-4D97-AF65-F5344CB8AC3E}">
        <p14:creationId xmlns:p14="http://schemas.microsoft.com/office/powerpoint/2010/main" val="3851473662"/>
      </p:ext>
    </p:extLst>
  </p:cSld>
  <p:clrMapOvr>
    <a:masterClrMapping/>
  </p:clrMapOvr>
  <p:transition spd="slow">
    <p:wheel spokes="1"/>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99A815-B73C-0B56-6ED6-6FFBD3422BDD}"/>
              </a:ext>
            </a:extLst>
          </p:cNvPr>
          <p:cNvSpPr>
            <a:spLocks noGrp="1"/>
          </p:cNvSpPr>
          <p:nvPr>
            <p:ph type="title"/>
          </p:nvPr>
        </p:nvSpPr>
        <p:spPr>
          <a:xfrm>
            <a:off x="913775" y="618517"/>
            <a:ext cx="10364451" cy="1060993"/>
          </a:xfrm>
        </p:spPr>
        <p:txBody>
          <a:bodyPr/>
          <a:lstStyle/>
          <a:p>
            <a:r>
              <a:rPr kumimoji="0" lang="es-CO" sz="2400" b="0" i="0" u="none" strike="noStrike" kern="1200" cap="none" spc="0" normalizeH="0" baseline="0" noProof="0" dirty="0">
                <a:ln>
                  <a:noFill/>
                </a:ln>
                <a:solidFill>
                  <a:prstClr val="black"/>
                </a:solidFill>
                <a:effectLst/>
                <a:uLnTx/>
                <a:uFillTx/>
                <a:latin typeface="+mn-lt"/>
                <a:ea typeface="+mj-ea"/>
                <a:cs typeface="+mj-cs"/>
              </a:rPr>
              <a:t>S </a:t>
            </a:r>
            <a:r>
              <a:rPr kumimoji="0" lang="es-CO" sz="2400" b="0" i="0" u="none" strike="noStrike" kern="1200" cap="none" spc="0" normalizeH="0" baseline="0" noProof="0" dirty="0">
                <a:ln>
                  <a:noFill/>
                </a:ln>
                <a:solidFill>
                  <a:srgbClr val="FF0000"/>
                </a:solidFill>
                <a:effectLst/>
                <a:uLnTx/>
                <a:uFillTx/>
                <a:latin typeface="+mn-lt"/>
                <a:ea typeface="+mj-ea"/>
                <a:cs typeface="+mj-cs"/>
              </a:rPr>
              <a:t>E </a:t>
            </a:r>
            <a:r>
              <a:rPr kumimoji="0" lang="es-CO" sz="2400" b="0" i="0" u="none" strike="noStrike" kern="1200" cap="none" spc="0" normalizeH="0" baseline="0" noProof="0" dirty="0">
                <a:ln>
                  <a:noFill/>
                </a:ln>
                <a:solidFill>
                  <a:srgbClr val="ACCBF9"/>
                </a:solidFill>
                <a:effectLst/>
                <a:uLnTx/>
                <a:uFillTx/>
                <a:latin typeface="+mn-lt"/>
                <a:ea typeface="+mj-ea"/>
                <a:cs typeface="+mj-cs"/>
              </a:rPr>
              <a:t>M </a:t>
            </a:r>
            <a:r>
              <a:rPr kumimoji="0" lang="es-CO" sz="2400" b="0" i="0" u="none" strike="noStrike" kern="1200" cap="none" spc="0" normalizeH="0" baseline="0" noProof="0" dirty="0">
                <a:ln>
                  <a:noFill/>
                </a:ln>
                <a:solidFill>
                  <a:srgbClr val="00B050"/>
                </a:solidFill>
                <a:effectLst/>
                <a:uLnTx/>
                <a:uFillTx/>
                <a:latin typeface="+mn-lt"/>
                <a:ea typeface="+mj-ea"/>
                <a:cs typeface="+mj-cs"/>
              </a:rPr>
              <a:t>I </a:t>
            </a:r>
            <a:r>
              <a:rPr kumimoji="0" lang="es-CO" sz="2400" b="0" i="0" u="none" strike="noStrike" kern="1200" cap="none" spc="0" normalizeH="0" baseline="0" noProof="0" dirty="0">
                <a:ln>
                  <a:noFill/>
                </a:ln>
                <a:solidFill>
                  <a:srgbClr val="9D90A0">
                    <a:lumMod val="75000"/>
                  </a:srgbClr>
                </a:solidFill>
                <a:effectLst/>
                <a:uLnTx/>
                <a:uFillTx/>
                <a:latin typeface="+mn-lt"/>
                <a:ea typeface="+mj-ea"/>
                <a:cs typeface="+mj-cs"/>
              </a:rPr>
              <a:t>L </a:t>
            </a:r>
            <a:r>
              <a:rPr lang="es-CO" sz="2400" cap="none" dirty="0">
                <a:solidFill>
                  <a:srgbClr val="FFFF00"/>
                </a:solidFill>
                <a:latin typeface="+mn-lt"/>
              </a:rPr>
              <a:t>L</a:t>
            </a:r>
            <a:r>
              <a:rPr kumimoji="0" lang="es-CO" sz="2400" b="0" i="0" u="none" strike="noStrike" kern="1200" cap="none" spc="0" normalizeH="0" baseline="0" noProof="0" dirty="0">
                <a:ln>
                  <a:noFill/>
                </a:ln>
                <a:solidFill>
                  <a:srgbClr val="FFFF00"/>
                </a:solidFill>
                <a:effectLst/>
                <a:uLnTx/>
                <a:uFillTx/>
                <a:latin typeface="+mn-lt"/>
                <a:ea typeface="+mj-ea"/>
                <a:cs typeface="+mj-cs"/>
              </a:rPr>
              <a:t> </a:t>
            </a:r>
            <a:r>
              <a:rPr kumimoji="0" lang="es-CO" sz="2400" b="0" i="0" u="none" strike="noStrike" kern="1200" cap="none" spc="0" normalizeH="0" baseline="0" noProof="0" dirty="0">
                <a:ln>
                  <a:noFill/>
                </a:ln>
                <a:solidFill>
                  <a:srgbClr val="C00000"/>
                </a:solidFill>
                <a:effectLst/>
                <a:uLnTx/>
                <a:uFillTx/>
                <a:latin typeface="+mn-lt"/>
                <a:ea typeface="+mj-ea"/>
                <a:cs typeface="+mj-cs"/>
              </a:rPr>
              <a:t>E </a:t>
            </a:r>
            <a:r>
              <a:rPr kumimoji="0" lang="es-CO" sz="2400" b="0" i="0" u="none" strike="noStrike" kern="1200" cap="none" spc="0" normalizeH="0" baseline="0" noProof="0" dirty="0">
                <a:ln>
                  <a:noFill/>
                </a:ln>
                <a:solidFill>
                  <a:srgbClr val="D99C3F">
                    <a:lumMod val="60000"/>
                    <a:lumOff val="40000"/>
                  </a:srgbClr>
                </a:solidFill>
                <a:effectLst/>
                <a:uLnTx/>
                <a:uFillTx/>
                <a:latin typeface="+mn-lt"/>
                <a:ea typeface="+mj-ea"/>
                <a:cs typeface="+mj-cs"/>
              </a:rPr>
              <a:t> </a:t>
            </a:r>
            <a:r>
              <a:rPr kumimoji="0" lang="es-CO" sz="2400" b="0" i="0" u="none" strike="noStrike" kern="1200" cap="none" spc="0" normalizeH="0" baseline="0" noProof="0" dirty="0">
                <a:ln>
                  <a:noFill/>
                </a:ln>
                <a:solidFill>
                  <a:srgbClr val="00B050"/>
                </a:solidFill>
                <a:effectLst/>
                <a:uLnTx/>
                <a:uFillTx/>
                <a:latin typeface="+mn-lt"/>
                <a:ea typeface="+mj-ea"/>
                <a:cs typeface="+mj-cs"/>
              </a:rPr>
              <a:t>R O</a:t>
            </a:r>
            <a:r>
              <a:rPr kumimoji="0" lang="es-CO" sz="2400" b="0" i="0" u="none" strike="noStrike" kern="1200" cap="none" spc="0" normalizeH="0" baseline="0" noProof="0" dirty="0">
                <a:ln>
                  <a:noFill/>
                </a:ln>
                <a:solidFill>
                  <a:srgbClr val="FFFF00"/>
                </a:solidFill>
                <a:effectLst/>
                <a:uLnTx/>
                <a:uFillTx/>
                <a:latin typeface="+mn-lt"/>
                <a:ea typeface="+mj-ea"/>
                <a:cs typeface="+mj-cs"/>
              </a:rPr>
              <a:t> S</a:t>
            </a:r>
            <a:r>
              <a:rPr kumimoji="0" lang="es-CO" sz="2400" b="0" i="0" u="none" strike="noStrike" kern="1200" cap="none" spc="0" normalizeH="0" baseline="0" noProof="0" dirty="0">
                <a:ln>
                  <a:noFill/>
                </a:ln>
                <a:solidFill>
                  <a:srgbClr val="FF6600"/>
                </a:solidFill>
                <a:effectLst/>
                <a:uLnTx/>
                <a:uFillTx/>
                <a:latin typeface="+mn-lt"/>
                <a:ea typeface="+mj-ea"/>
                <a:cs typeface="+mj-cs"/>
              </a:rPr>
              <a:t>   D </a:t>
            </a:r>
            <a:r>
              <a:rPr kumimoji="0" lang="es-CO" sz="2400" b="0" i="0" u="none" strike="noStrike" kern="1200" cap="none" spc="0" normalizeH="0" baseline="0" noProof="0" dirty="0">
                <a:ln>
                  <a:noFill/>
                </a:ln>
                <a:solidFill>
                  <a:srgbClr val="3366CC"/>
                </a:solidFill>
                <a:effectLst/>
                <a:uLnTx/>
                <a:uFillTx/>
                <a:latin typeface="+mn-lt"/>
                <a:ea typeface="+mj-ea"/>
                <a:cs typeface="+mj-cs"/>
              </a:rPr>
              <a:t>E   </a:t>
            </a:r>
            <a:r>
              <a:rPr kumimoji="0" lang="es-CO" sz="2400" b="0" i="0" u="none" strike="noStrike" kern="1200" cap="none" spc="0" normalizeH="0" baseline="0" noProof="0" dirty="0">
                <a:ln>
                  <a:noFill/>
                </a:ln>
                <a:solidFill>
                  <a:srgbClr val="7030A0"/>
                </a:solidFill>
                <a:effectLst/>
                <a:uLnTx/>
                <a:uFillTx/>
                <a:latin typeface="+mn-lt"/>
                <a:ea typeface="+mj-ea"/>
                <a:cs typeface="+mj-cs"/>
              </a:rPr>
              <a:t>A </a:t>
            </a:r>
            <a:r>
              <a:rPr kumimoji="0" lang="es-CO" sz="2400" b="0" i="0" u="none" strike="noStrike" kern="1200" cap="none" spc="0" normalizeH="0" baseline="0" noProof="0" dirty="0">
                <a:ln>
                  <a:noFill/>
                </a:ln>
                <a:solidFill>
                  <a:srgbClr val="990000"/>
                </a:solidFill>
                <a:effectLst/>
                <a:uLnTx/>
                <a:uFillTx/>
                <a:latin typeface="+mn-lt"/>
                <a:ea typeface="+mj-ea"/>
                <a:cs typeface="+mj-cs"/>
              </a:rPr>
              <a:t>N </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I </a:t>
            </a:r>
            <a:r>
              <a:rPr lang="es-CO" sz="2400" cap="none" dirty="0">
                <a:latin typeface="+mn-lt"/>
              </a:rPr>
              <a:t>M</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 </a:t>
            </a:r>
            <a:r>
              <a:rPr kumimoji="0" lang="es-CO" sz="2400" b="0" i="0" u="none" strike="noStrike" kern="1200" cap="none" spc="0" normalizeH="0" baseline="0" noProof="0" dirty="0">
                <a:ln>
                  <a:noFill/>
                </a:ln>
                <a:solidFill>
                  <a:srgbClr val="FF0000"/>
                </a:solidFill>
                <a:effectLst/>
                <a:uLnTx/>
                <a:uFillTx/>
                <a:latin typeface="+mn-lt"/>
                <a:ea typeface="+mj-ea"/>
                <a:cs typeface="+mj-cs"/>
              </a:rPr>
              <a:t>A </a:t>
            </a:r>
            <a:r>
              <a:rPr kumimoji="0" lang="es-CO" sz="2400" b="0" i="0" u="none" strike="noStrike" kern="1200" cap="none" spc="0" normalizeH="0" baseline="0" noProof="0" dirty="0">
                <a:ln>
                  <a:noFill/>
                </a:ln>
                <a:solidFill>
                  <a:srgbClr val="9D90A0">
                    <a:lumMod val="50000"/>
                  </a:srgbClr>
                </a:solidFill>
                <a:effectLst/>
                <a:uLnTx/>
                <a:uFillTx/>
                <a:latin typeface="+mn-lt"/>
                <a:ea typeface="+mj-ea"/>
                <a:cs typeface="+mj-cs"/>
              </a:rPr>
              <a:t>D </a:t>
            </a:r>
            <a:r>
              <a:rPr kumimoji="0" lang="es-CO" sz="2400" b="0" i="0" u="none" strike="noStrike" kern="1200" cap="none" spc="0" normalizeH="0" baseline="0" noProof="0" dirty="0">
                <a:ln>
                  <a:noFill/>
                </a:ln>
                <a:solidFill>
                  <a:srgbClr val="92D050"/>
                </a:solidFill>
                <a:effectLst/>
                <a:uLnTx/>
                <a:uFillTx/>
                <a:latin typeface="+mn-lt"/>
                <a:ea typeface="+mj-ea"/>
                <a:cs typeface="+mj-cs"/>
              </a:rPr>
              <a:t>O </a:t>
            </a:r>
            <a:r>
              <a:rPr kumimoji="0" lang="es-CO" sz="2400" b="0" i="0" u="none" strike="noStrike" kern="1200" cap="none" spc="0" normalizeH="0" baseline="0" noProof="0" dirty="0">
                <a:ln>
                  <a:noFill/>
                </a:ln>
                <a:solidFill>
                  <a:srgbClr val="242852"/>
                </a:solidFill>
                <a:effectLst/>
                <a:uLnTx/>
                <a:uFillTx/>
                <a:latin typeface="+mn-lt"/>
                <a:ea typeface="+mj-ea"/>
                <a:cs typeface="+mj-cs"/>
              </a:rPr>
              <a:t>R</a:t>
            </a:r>
            <a:r>
              <a:rPr kumimoji="0" lang="es-CO" sz="2400" b="0" i="0" u="none" strike="noStrike" kern="1200" cap="none" spc="0" normalizeH="0" baseline="0" noProof="0" dirty="0">
                <a:ln>
                  <a:noFill/>
                </a:ln>
                <a:solidFill>
                  <a:prstClr val="black">
                    <a:lumMod val="75000"/>
                    <a:lumOff val="25000"/>
                  </a:prstClr>
                </a:solidFill>
                <a:effectLst/>
                <a:uLnTx/>
                <a:uFillTx/>
                <a:latin typeface="+mn-lt"/>
                <a:ea typeface="+mj-ea"/>
                <a:cs typeface="+mj-cs"/>
              </a:rPr>
              <a:t> E </a:t>
            </a:r>
            <a:r>
              <a:rPr kumimoji="0" lang="es-CO" sz="2400" b="0" i="0" u="none" strike="noStrike" kern="1200" cap="none" spc="0" normalizeH="0" baseline="0" noProof="0" dirty="0">
                <a:ln>
                  <a:noFill/>
                </a:ln>
                <a:solidFill>
                  <a:srgbClr val="7030A0"/>
                </a:solidFill>
                <a:effectLst/>
                <a:uLnTx/>
                <a:uFillTx/>
                <a:latin typeface="+mn-lt"/>
                <a:ea typeface="+mj-ea"/>
                <a:cs typeface="+mj-cs"/>
              </a:rPr>
              <a:t>S </a:t>
            </a:r>
            <a:endParaRPr lang="es-CO" dirty="0">
              <a:latin typeface="+mn-lt"/>
            </a:endParaRPr>
          </a:p>
        </p:txBody>
      </p:sp>
      <p:sp>
        <p:nvSpPr>
          <p:cNvPr id="3" name="Marcador de contenido 2">
            <a:extLst>
              <a:ext uri="{FF2B5EF4-FFF2-40B4-BE49-F238E27FC236}">
                <a16:creationId xmlns:a16="http://schemas.microsoft.com/office/drawing/2014/main" id="{D403E7DD-5B27-36DF-E76A-A51F5FDC98BC}"/>
              </a:ext>
            </a:extLst>
          </p:cNvPr>
          <p:cNvSpPr>
            <a:spLocks noGrp="1"/>
          </p:cNvSpPr>
          <p:nvPr>
            <p:ph sz="quarter" idx="13"/>
          </p:nvPr>
        </p:nvSpPr>
        <p:spPr>
          <a:xfrm>
            <a:off x="913774" y="2211356"/>
            <a:ext cx="5106026" cy="3579844"/>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básica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los animadores de eventos culturales desempeñan un papel fundamental en la conducción de actividades artísticas, recreativas y educativas, fomentando la participación y el respeto por la identidad cultural. en estudiantes de sexto y séptimo grado, es clave que los animadores desarrollen habilidades de liderazgo, expresión y dinamismo.</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espacios apropiados, salón de eventos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1E4E540F-4DDD-4B85-A150-355876107982}"/>
              </a:ext>
            </a:extLst>
          </p:cNvPr>
          <p:cNvSpPr>
            <a:spLocks noGrp="1"/>
          </p:cNvSpPr>
          <p:nvPr>
            <p:ph sz="quarter" idx="14"/>
          </p:nvPr>
        </p:nvSpPr>
        <p:spPr>
          <a:xfrm>
            <a:off x="6172200" y="2211356"/>
            <a:ext cx="5105400" cy="3579844"/>
          </a:xfrm>
        </p:spPr>
        <p:txBody>
          <a:bodyPr>
            <a:normAutofit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niños de sexto y séptimo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.Juegos: </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Micrófono infantil, parlantes, audífonos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Imagen 4">
            <a:extLst>
              <a:ext uri="{FF2B5EF4-FFF2-40B4-BE49-F238E27FC236}">
                <a16:creationId xmlns:a16="http://schemas.microsoft.com/office/drawing/2014/main" id="{77348259-6E43-9592-4FA2-7AFF29011BA7}"/>
              </a:ext>
            </a:extLst>
          </p:cNvPr>
          <p:cNvPicPr>
            <a:picLocks noChangeAspect="1"/>
          </p:cNvPicPr>
          <p:nvPr/>
        </p:nvPicPr>
        <p:blipFill>
          <a:blip r:embed="rId2"/>
          <a:stretch>
            <a:fillRect/>
          </a:stretch>
        </p:blipFill>
        <p:spPr>
          <a:xfrm>
            <a:off x="0" y="0"/>
            <a:ext cx="1554615" cy="1255885"/>
          </a:xfrm>
          <a:prstGeom prst="rect">
            <a:avLst/>
          </a:prstGeom>
        </p:spPr>
      </p:pic>
      <p:sp>
        <p:nvSpPr>
          <p:cNvPr id="6" name="Marcador de número de diapositiva 5">
            <a:extLst>
              <a:ext uri="{FF2B5EF4-FFF2-40B4-BE49-F238E27FC236}">
                <a16:creationId xmlns:a16="http://schemas.microsoft.com/office/drawing/2014/main" id="{570B49ED-9B0D-F89A-4F68-CA84C8527F57}"/>
              </a:ext>
            </a:extLst>
          </p:cNvPr>
          <p:cNvSpPr>
            <a:spLocks noGrp="1"/>
          </p:cNvSpPr>
          <p:nvPr>
            <p:ph type="sldNum" sz="quarter" idx="12"/>
          </p:nvPr>
        </p:nvSpPr>
        <p:spPr/>
        <p:txBody>
          <a:bodyPr/>
          <a:lstStyle/>
          <a:p>
            <a:fld id="{B5346379-99B8-4D47-8EAF-938C34B28DAA}" type="slidenum">
              <a:rPr lang="es-CO" smtClean="0"/>
              <a:t>125</a:t>
            </a:fld>
            <a:endParaRPr lang="es-CO"/>
          </a:p>
        </p:txBody>
      </p:sp>
    </p:spTree>
    <p:extLst>
      <p:ext uri="{BB962C8B-B14F-4D97-AF65-F5344CB8AC3E}">
        <p14:creationId xmlns:p14="http://schemas.microsoft.com/office/powerpoint/2010/main" val="16281879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1D689B-662D-EECF-E72B-38D323DEF9B0}"/>
              </a:ext>
            </a:extLst>
          </p:cNvPr>
          <p:cNvSpPr>
            <a:spLocks noGrp="1"/>
          </p:cNvSpPr>
          <p:nvPr>
            <p:ph type="title"/>
          </p:nvPr>
        </p:nvSpPr>
        <p:spPr>
          <a:xfrm>
            <a:off x="913775" y="618518"/>
            <a:ext cx="10364451" cy="995678"/>
          </a:xfrm>
        </p:spPr>
        <p:txBody>
          <a:bodyPr/>
          <a:lstStyle/>
          <a:p>
            <a:r>
              <a:rPr kumimoji="0" lang="es-CO" sz="2400" b="0" i="0" u="none" strike="noStrike" kern="1200" cap="none" spc="0" normalizeH="0" baseline="0" noProof="0" dirty="0">
                <a:ln>
                  <a:noFill/>
                </a:ln>
                <a:solidFill>
                  <a:prstClr val="black"/>
                </a:solidFill>
                <a:effectLst/>
                <a:uLnTx/>
                <a:uFillTx/>
                <a:latin typeface="+mn-lt"/>
                <a:ea typeface="+mj-ea"/>
                <a:cs typeface="+mj-cs"/>
              </a:rPr>
              <a:t>S </a:t>
            </a:r>
            <a:r>
              <a:rPr kumimoji="0" lang="es-CO" sz="2400" b="0" i="0" u="none" strike="noStrike" kern="1200" cap="none" spc="0" normalizeH="0" baseline="0" noProof="0" dirty="0">
                <a:ln>
                  <a:noFill/>
                </a:ln>
                <a:solidFill>
                  <a:srgbClr val="FF0000"/>
                </a:solidFill>
                <a:effectLst/>
                <a:uLnTx/>
                <a:uFillTx/>
                <a:latin typeface="+mn-lt"/>
                <a:ea typeface="+mj-ea"/>
                <a:cs typeface="+mj-cs"/>
              </a:rPr>
              <a:t>E </a:t>
            </a:r>
            <a:r>
              <a:rPr kumimoji="0" lang="es-CO" sz="2400" b="0" i="0" u="none" strike="noStrike" kern="1200" cap="none" spc="0" normalizeH="0" baseline="0" noProof="0" dirty="0">
                <a:ln>
                  <a:noFill/>
                </a:ln>
                <a:solidFill>
                  <a:srgbClr val="ACCBF9"/>
                </a:solidFill>
                <a:effectLst/>
                <a:uLnTx/>
                <a:uFillTx/>
                <a:latin typeface="+mn-lt"/>
                <a:ea typeface="+mj-ea"/>
                <a:cs typeface="+mj-cs"/>
              </a:rPr>
              <a:t>M </a:t>
            </a:r>
            <a:r>
              <a:rPr kumimoji="0" lang="es-CO" sz="2400" b="0" i="0" u="none" strike="noStrike" kern="1200" cap="none" spc="0" normalizeH="0" baseline="0" noProof="0" dirty="0">
                <a:ln>
                  <a:noFill/>
                </a:ln>
                <a:solidFill>
                  <a:srgbClr val="00B050"/>
                </a:solidFill>
                <a:effectLst/>
                <a:uLnTx/>
                <a:uFillTx/>
                <a:latin typeface="+mn-lt"/>
                <a:ea typeface="+mj-ea"/>
                <a:cs typeface="+mj-cs"/>
              </a:rPr>
              <a:t>I </a:t>
            </a:r>
            <a:r>
              <a:rPr kumimoji="0" lang="es-CO" sz="2400" b="0" i="0" u="none" strike="noStrike" kern="1200" cap="none" spc="0" normalizeH="0" baseline="0" noProof="0" dirty="0">
                <a:ln>
                  <a:noFill/>
                </a:ln>
                <a:solidFill>
                  <a:srgbClr val="9D90A0">
                    <a:lumMod val="75000"/>
                  </a:srgbClr>
                </a:solidFill>
                <a:effectLst/>
                <a:uLnTx/>
                <a:uFillTx/>
                <a:latin typeface="+mn-lt"/>
                <a:ea typeface="+mj-ea"/>
                <a:cs typeface="+mj-cs"/>
              </a:rPr>
              <a:t>L </a:t>
            </a:r>
            <a:r>
              <a:rPr lang="es-CO" sz="2400" cap="none" dirty="0">
                <a:solidFill>
                  <a:srgbClr val="FFFF00"/>
                </a:solidFill>
                <a:latin typeface="+mn-lt"/>
              </a:rPr>
              <a:t>L</a:t>
            </a:r>
            <a:r>
              <a:rPr kumimoji="0" lang="es-CO" sz="2400" b="0" i="0" u="none" strike="noStrike" kern="1200" cap="none" spc="0" normalizeH="0" baseline="0" noProof="0" dirty="0">
                <a:ln>
                  <a:noFill/>
                </a:ln>
                <a:solidFill>
                  <a:srgbClr val="FFFF00"/>
                </a:solidFill>
                <a:effectLst/>
                <a:uLnTx/>
                <a:uFillTx/>
                <a:latin typeface="+mn-lt"/>
                <a:ea typeface="+mj-ea"/>
                <a:cs typeface="+mj-cs"/>
              </a:rPr>
              <a:t> </a:t>
            </a:r>
            <a:r>
              <a:rPr kumimoji="0" lang="es-CO" sz="2400" b="0" i="0" u="none" strike="noStrike" kern="1200" cap="none" spc="0" normalizeH="0" baseline="0" noProof="0" dirty="0">
                <a:ln>
                  <a:noFill/>
                </a:ln>
                <a:solidFill>
                  <a:srgbClr val="C00000"/>
                </a:solidFill>
                <a:effectLst/>
                <a:uLnTx/>
                <a:uFillTx/>
                <a:latin typeface="+mn-lt"/>
                <a:ea typeface="+mj-ea"/>
                <a:cs typeface="+mj-cs"/>
              </a:rPr>
              <a:t>E </a:t>
            </a:r>
            <a:r>
              <a:rPr kumimoji="0" lang="es-CO" sz="2400" b="0" i="0" u="none" strike="noStrike" kern="1200" cap="none" spc="0" normalizeH="0" baseline="0" noProof="0" dirty="0">
                <a:ln>
                  <a:noFill/>
                </a:ln>
                <a:solidFill>
                  <a:srgbClr val="D99C3F">
                    <a:lumMod val="60000"/>
                    <a:lumOff val="40000"/>
                  </a:srgbClr>
                </a:solidFill>
                <a:effectLst/>
                <a:uLnTx/>
                <a:uFillTx/>
                <a:latin typeface="+mn-lt"/>
                <a:ea typeface="+mj-ea"/>
                <a:cs typeface="+mj-cs"/>
              </a:rPr>
              <a:t> </a:t>
            </a:r>
            <a:r>
              <a:rPr kumimoji="0" lang="es-CO" sz="2400" b="0" i="0" u="none" strike="noStrike" kern="1200" cap="none" spc="0" normalizeH="0" baseline="0" noProof="0" dirty="0">
                <a:ln>
                  <a:noFill/>
                </a:ln>
                <a:solidFill>
                  <a:srgbClr val="00B050"/>
                </a:solidFill>
                <a:effectLst/>
                <a:uLnTx/>
                <a:uFillTx/>
                <a:latin typeface="+mn-lt"/>
                <a:ea typeface="+mj-ea"/>
                <a:cs typeface="+mj-cs"/>
              </a:rPr>
              <a:t>R O</a:t>
            </a:r>
            <a:r>
              <a:rPr kumimoji="0" lang="es-CO" sz="2400" b="0" i="0" u="none" strike="noStrike" kern="1200" cap="none" spc="0" normalizeH="0" baseline="0" noProof="0" dirty="0">
                <a:ln>
                  <a:noFill/>
                </a:ln>
                <a:solidFill>
                  <a:srgbClr val="FFFF00"/>
                </a:solidFill>
                <a:effectLst/>
                <a:uLnTx/>
                <a:uFillTx/>
                <a:latin typeface="+mn-lt"/>
                <a:ea typeface="+mj-ea"/>
                <a:cs typeface="+mj-cs"/>
              </a:rPr>
              <a:t> S</a:t>
            </a:r>
            <a:r>
              <a:rPr kumimoji="0" lang="es-CO" sz="2400" b="0" i="0" u="none" strike="noStrike" kern="1200" cap="none" spc="0" normalizeH="0" baseline="0" noProof="0" dirty="0">
                <a:ln>
                  <a:noFill/>
                </a:ln>
                <a:solidFill>
                  <a:srgbClr val="FF6600"/>
                </a:solidFill>
                <a:effectLst/>
                <a:uLnTx/>
                <a:uFillTx/>
                <a:latin typeface="+mn-lt"/>
                <a:ea typeface="+mj-ea"/>
                <a:cs typeface="+mj-cs"/>
              </a:rPr>
              <a:t>   D </a:t>
            </a:r>
            <a:r>
              <a:rPr kumimoji="0" lang="es-CO" sz="2400" b="0" i="0" u="none" strike="noStrike" kern="1200" cap="none" spc="0" normalizeH="0" baseline="0" noProof="0" dirty="0">
                <a:ln>
                  <a:noFill/>
                </a:ln>
                <a:solidFill>
                  <a:srgbClr val="3366CC"/>
                </a:solidFill>
                <a:effectLst/>
                <a:uLnTx/>
                <a:uFillTx/>
                <a:latin typeface="+mn-lt"/>
                <a:ea typeface="+mj-ea"/>
                <a:cs typeface="+mj-cs"/>
              </a:rPr>
              <a:t>E   </a:t>
            </a:r>
            <a:r>
              <a:rPr kumimoji="0" lang="es-CO" sz="2400" b="0" i="0" u="none" strike="noStrike" kern="1200" cap="none" spc="0" normalizeH="0" baseline="0" noProof="0" dirty="0">
                <a:ln>
                  <a:noFill/>
                </a:ln>
                <a:solidFill>
                  <a:srgbClr val="7030A0"/>
                </a:solidFill>
                <a:effectLst/>
                <a:uLnTx/>
                <a:uFillTx/>
                <a:latin typeface="+mn-lt"/>
                <a:ea typeface="+mj-ea"/>
                <a:cs typeface="+mj-cs"/>
              </a:rPr>
              <a:t>A </a:t>
            </a:r>
            <a:r>
              <a:rPr kumimoji="0" lang="es-CO" sz="2400" b="0" i="0" u="none" strike="noStrike" kern="1200" cap="none" spc="0" normalizeH="0" baseline="0" noProof="0" dirty="0">
                <a:ln>
                  <a:noFill/>
                </a:ln>
                <a:solidFill>
                  <a:srgbClr val="990000"/>
                </a:solidFill>
                <a:effectLst/>
                <a:uLnTx/>
                <a:uFillTx/>
                <a:latin typeface="+mn-lt"/>
                <a:ea typeface="+mj-ea"/>
                <a:cs typeface="+mj-cs"/>
              </a:rPr>
              <a:t>N </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I </a:t>
            </a:r>
            <a:r>
              <a:rPr lang="es-CO" sz="2400" cap="none" dirty="0">
                <a:latin typeface="+mn-lt"/>
              </a:rPr>
              <a:t>M</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 </a:t>
            </a:r>
            <a:r>
              <a:rPr kumimoji="0" lang="es-CO" sz="2400" b="0" i="0" u="none" strike="noStrike" kern="1200" cap="none" spc="0" normalizeH="0" baseline="0" noProof="0" dirty="0">
                <a:ln>
                  <a:noFill/>
                </a:ln>
                <a:solidFill>
                  <a:srgbClr val="FF0000"/>
                </a:solidFill>
                <a:effectLst/>
                <a:uLnTx/>
                <a:uFillTx/>
                <a:latin typeface="+mn-lt"/>
                <a:ea typeface="+mj-ea"/>
                <a:cs typeface="+mj-cs"/>
              </a:rPr>
              <a:t>A </a:t>
            </a:r>
            <a:r>
              <a:rPr kumimoji="0" lang="es-CO" sz="2400" b="0" i="0" u="none" strike="noStrike" kern="1200" cap="none" spc="0" normalizeH="0" baseline="0" noProof="0" dirty="0">
                <a:ln>
                  <a:noFill/>
                </a:ln>
                <a:solidFill>
                  <a:srgbClr val="9D90A0">
                    <a:lumMod val="50000"/>
                  </a:srgbClr>
                </a:solidFill>
                <a:effectLst/>
                <a:uLnTx/>
                <a:uFillTx/>
                <a:latin typeface="+mn-lt"/>
                <a:ea typeface="+mj-ea"/>
                <a:cs typeface="+mj-cs"/>
              </a:rPr>
              <a:t>D </a:t>
            </a:r>
            <a:r>
              <a:rPr kumimoji="0" lang="es-CO" sz="2400" b="0" i="0" u="none" strike="noStrike" kern="1200" cap="none" spc="0" normalizeH="0" baseline="0" noProof="0" dirty="0">
                <a:ln>
                  <a:noFill/>
                </a:ln>
                <a:solidFill>
                  <a:srgbClr val="92D050"/>
                </a:solidFill>
                <a:effectLst/>
                <a:uLnTx/>
                <a:uFillTx/>
                <a:latin typeface="+mn-lt"/>
                <a:ea typeface="+mj-ea"/>
                <a:cs typeface="+mj-cs"/>
              </a:rPr>
              <a:t>O </a:t>
            </a:r>
            <a:r>
              <a:rPr kumimoji="0" lang="es-CO" sz="2400" b="0" i="0" u="none" strike="noStrike" kern="1200" cap="none" spc="0" normalizeH="0" baseline="0" noProof="0" dirty="0">
                <a:ln>
                  <a:noFill/>
                </a:ln>
                <a:solidFill>
                  <a:srgbClr val="242852"/>
                </a:solidFill>
                <a:effectLst/>
                <a:uLnTx/>
                <a:uFillTx/>
                <a:latin typeface="+mn-lt"/>
                <a:ea typeface="+mj-ea"/>
                <a:cs typeface="+mj-cs"/>
              </a:rPr>
              <a:t>R</a:t>
            </a:r>
            <a:r>
              <a:rPr kumimoji="0" lang="es-CO" sz="2400" b="0" i="0" u="none" strike="noStrike" kern="1200" cap="none" spc="0" normalizeH="0" baseline="0" noProof="0" dirty="0">
                <a:ln>
                  <a:noFill/>
                </a:ln>
                <a:solidFill>
                  <a:prstClr val="black">
                    <a:lumMod val="75000"/>
                    <a:lumOff val="25000"/>
                  </a:prstClr>
                </a:solidFill>
                <a:effectLst/>
                <a:uLnTx/>
                <a:uFillTx/>
                <a:latin typeface="+mn-lt"/>
                <a:ea typeface="+mj-ea"/>
                <a:cs typeface="+mj-cs"/>
              </a:rPr>
              <a:t> E </a:t>
            </a:r>
            <a:r>
              <a:rPr kumimoji="0" lang="es-CO" sz="2400" b="0" i="0" u="none" strike="noStrike" kern="1200" cap="none" spc="0" normalizeH="0" baseline="0" noProof="0" dirty="0">
                <a:ln>
                  <a:noFill/>
                </a:ln>
                <a:solidFill>
                  <a:srgbClr val="7030A0"/>
                </a:solidFill>
                <a:effectLst/>
                <a:uLnTx/>
                <a:uFillTx/>
                <a:latin typeface="+mn-lt"/>
                <a:ea typeface="+mj-ea"/>
                <a:cs typeface="+mj-cs"/>
              </a:rPr>
              <a:t>S </a:t>
            </a:r>
            <a:endParaRPr lang="es-CO" dirty="0">
              <a:latin typeface="+mn-lt"/>
            </a:endParaRPr>
          </a:p>
        </p:txBody>
      </p:sp>
      <p:sp>
        <p:nvSpPr>
          <p:cNvPr id="3" name="Marcador de contenido 2">
            <a:extLst>
              <a:ext uri="{FF2B5EF4-FFF2-40B4-BE49-F238E27FC236}">
                <a16:creationId xmlns:a16="http://schemas.microsoft.com/office/drawing/2014/main" id="{2124874C-DBB2-BECF-C15D-118F6A966C94}"/>
              </a:ext>
            </a:extLst>
          </p:cNvPr>
          <p:cNvSpPr>
            <a:spLocks noGrp="1"/>
          </p:cNvSpPr>
          <p:nvPr>
            <p:ph sz="quarter" idx="13"/>
          </p:nvPr>
        </p:nvSpPr>
        <p:spPr>
          <a:xfrm>
            <a:off x="913774" y="2006081"/>
            <a:ext cx="5106026" cy="3877193"/>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jóvenes DE básica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los animadores de eventos culturales son figuras clave en la dinamización de actividades artísticas, recreativas y sociales. en los grados octavo y noveno, los estudiantes pueden asumir este rol con mayor responsabilidad, desarrollando habilidades de comunicación, liderazgo y creatividad. un buen animador no solo entretiene, sino que también educa y fomenta el respeto por la cultura y la identidad de su comunidad.</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auditorio, micrófono, sistema de sonido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000A3770-B147-FF38-D36F-3056776657E8}"/>
              </a:ext>
            </a:extLst>
          </p:cNvPr>
          <p:cNvSpPr>
            <a:spLocks noGrp="1"/>
          </p:cNvSpPr>
          <p:nvPr>
            <p:ph sz="quarter" idx="14"/>
          </p:nvPr>
        </p:nvSpPr>
        <p:spPr>
          <a:xfrm>
            <a:off x="6172200" y="2006082"/>
            <a:ext cx="5105400" cy="3785117"/>
          </a:xfrm>
        </p:spPr>
        <p:txBody>
          <a:bodyPr>
            <a:normAutofit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jóvenes de octavo y noveno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.Juegos: la ruta del tambor, historia improvisada </a:t>
            </a:r>
            <a:r>
              <a:rPr kumimoji="0" lang="es-CO" sz="1200" b="1" i="0" u="none" strike="noStrike" kern="1200" cap="none" spc="0" normalizeH="0" baseline="0" noProof="0" dirty="0" err="1">
                <a:ln>
                  <a:noFill/>
                </a:ln>
                <a:solidFill>
                  <a:prstClr val="black"/>
                </a:solidFill>
                <a:effectLst/>
                <a:uLnTx/>
                <a:uFillTx/>
                <a:ea typeface="+mn-ea"/>
                <a:cs typeface="+mn-cs"/>
              </a:rPr>
              <a:t>marialabajense</a:t>
            </a:r>
            <a:r>
              <a:rPr kumimoji="0" lang="es-CO" sz="1200" b="1" i="0" u="none" strike="noStrike" kern="1200" cap="none" spc="0" normalizeH="0" baseline="0" noProof="0" dirty="0">
                <a:ln>
                  <a:noFill/>
                </a:ln>
                <a:solidFill>
                  <a:prstClr val="black"/>
                </a:solidFill>
                <a:effectLst/>
                <a:uLnTx/>
                <a:uFillTx/>
                <a:ea typeface="+mn-ea"/>
                <a:cs typeface="+mn-cs"/>
              </a:rPr>
              <a:t>, juego de ritmos y aplausos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200" b="1" cap="none" dirty="0">
                <a:solidFill>
                  <a:prstClr val="black"/>
                </a:solidFill>
              </a:rPr>
              <a:t>Guion, vestuario, luces, decoración.</a:t>
            </a:r>
            <a:endParaRPr kumimoji="0" lang="es-CO" sz="1200" b="1"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Picture 4" descr="acuerdo de paz de Colombia Símbolo de la ilustración del vector de diseño - 62257648">
            <a:extLst>
              <a:ext uri="{FF2B5EF4-FFF2-40B4-BE49-F238E27FC236}">
                <a16:creationId xmlns:a16="http://schemas.microsoft.com/office/drawing/2014/main" id="{63F0F21B-EE40-0369-5105-C5329342A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54615" cy="12178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Marcador de número de diapositiva 5">
            <a:extLst>
              <a:ext uri="{FF2B5EF4-FFF2-40B4-BE49-F238E27FC236}">
                <a16:creationId xmlns:a16="http://schemas.microsoft.com/office/drawing/2014/main" id="{197EB32F-F56E-EC1F-BBAE-388825BAA24B}"/>
              </a:ext>
            </a:extLst>
          </p:cNvPr>
          <p:cNvSpPr>
            <a:spLocks noGrp="1"/>
          </p:cNvSpPr>
          <p:nvPr>
            <p:ph type="sldNum" sz="quarter" idx="12"/>
          </p:nvPr>
        </p:nvSpPr>
        <p:spPr/>
        <p:txBody>
          <a:bodyPr/>
          <a:lstStyle/>
          <a:p>
            <a:fld id="{B5346379-99B8-4D47-8EAF-938C34B28DAA}" type="slidenum">
              <a:rPr lang="es-CO" smtClean="0"/>
              <a:t>126</a:t>
            </a:fld>
            <a:endParaRPr lang="es-CO"/>
          </a:p>
        </p:txBody>
      </p:sp>
    </p:spTree>
    <p:extLst>
      <p:ext uri="{BB962C8B-B14F-4D97-AF65-F5344CB8AC3E}">
        <p14:creationId xmlns:p14="http://schemas.microsoft.com/office/powerpoint/2010/main" val="35763969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7D5BC-2747-0973-2134-2CEF33B36A70}"/>
              </a:ext>
            </a:extLst>
          </p:cNvPr>
          <p:cNvSpPr>
            <a:spLocks noGrp="1"/>
          </p:cNvSpPr>
          <p:nvPr>
            <p:ph type="title"/>
          </p:nvPr>
        </p:nvSpPr>
        <p:spPr>
          <a:xfrm>
            <a:off x="913775" y="618518"/>
            <a:ext cx="10364451" cy="939694"/>
          </a:xfrm>
        </p:spPr>
        <p:txBody>
          <a:bodyPr/>
          <a:lstStyle/>
          <a:p>
            <a:r>
              <a:rPr kumimoji="0" lang="es-CO" sz="2400" b="0" i="0" u="none" strike="noStrike" kern="1200" cap="none" spc="0" normalizeH="0" baseline="0" noProof="0" dirty="0">
                <a:ln>
                  <a:noFill/>
                </a:ln>
                <a:solidFill>
                  <a:prstClr val="black"/>
                </a:solidFill>
                <a:effectLst/>
                <a:uLnTx/>
                <a:uFillTx/>
                <a:latin typeface="+mn-lt"/>
                <a:ea typeface="+mj-ea"/>
                <a:cs typeface="+mj-cs"/>
              </a:rPr>
              <a:t>S </a:t>
            </a:r>
            <a:r>
              <a:rPr kumimoji="0" lang="es-CO" sz="2400" b="0" i="0" u="none" strike="noStrike" kern="1200" cap="none" spc="0" normalizeH="0" baseline="0" noProof="0" dirty="0">
                <a:ln>
                  <a:noFill/>
                </a:ln>
                <a:solidFill>
                  <a:srgbClr val="FF0000"/>
                </a:solidFill>
                <a:effectLst/>
                <a:uLnTx/>
                <a:uFillTx/>
                <a:latin typeface="+mn-lt"/>
                <a:ea typeface="+mj-ea"/>
                <a:cs typeface="+mj-cs"/>
              </a:rPr>
              <a:t>E </a:t>
            </a:r>
            <a:r>
              <a:rPr kumimoji="0" lang="es-CO" sz="2400" b="0" i="0" u="none" strike="noStrike" kern="1200" cap="none" spc="0" normalizeH="0" baseline="0" noProof="0" dirty="0">
                <a:ln>
                  <a:noFill/>
                </a:ln>
                <a:solidFill>
                  <a:srgbClr val="ACCBF9"/>
                </a:solidFill>
                <a:effectLst/>
                <a:uLnTx/>
                <a:uFillTx/>
                <a:latin typeface="+mn-lt"/>
                <a:ea typeface="+mj-ea"/>
                <a:cs typeface="+mj-cs"/>
              </a:rPr>
              <a:t>M </a:t>
            </a:r>
            <a:r>
              <a:rPr kumimoji="0" lang="es-CO" sz="2400" b="0" i="0" u="none" strike="noStrike" kern="1200" cap="none" spc="0" normalizeH="0" baseline="0" noProof="0" dirty="0">
                <a:ln>
                  <a:noFill/>
                </a:ln>
                <a:solidFill>
                  <a:srgbClr val="00B050"/>
                </a:solidFill>
                <a:effectLst/>
                <a:uLnTx/>
                <a:uFillTx/>
                <a:latin typeface="+mn-lt"/>
                <a:ea typeface="+mj-ea"/>
                <a:cs typeface="+mj-cs"/>
              </a:rPr>
              <a:t>I </a:t>
            </a:r>
            <a:r>
              <a:rPr kumimoji="0" lang="es-CO" sz="2400" b="0" i="0" u="none" strike="noStrike" kern="1200" cap="none" spc="0" normalizeH="0" baseline="0" noProof="0" dirty="0">
                <a:ln>
                  <a:noFill/>
                </a:ln>
                <a:solidFill>
                  <a:srgbClr val="9D90A0">
                    <a:lumMod val="75000"/>
                  </a:srgbClr>
                </a:solidFill>
                <a:effectLst/>
                <a:uLnTx/>
                <a:uFillTx/>
                <a:latin typeface="+mn-lt"/>
                <a:ea typeface="+mj-ea"/>
                <a:cs typeface="+mj-cs"/>
              </a:rPr>
              <a:t>L </a:t>
            </a:r>
            <a:r>
              <a:rPr lang="es-CO" sz="2400" cap="none" dirty="0">
                <a:solidFill>
                  <a:srgbClr val="FFFF00"/>
                </a:solidFill>
                <a:latin typeface="+mn-lt"/>
              </a:rPr>
              <a:t>L</a:t>
            </a:r>
            <a:r>
              <a:rPr kumimoji="0" lang="es-CO" sz="2400" b="0" i="0" u="none" strike="noStrike" kern="1200" cap="none" spc="0" normalizeH="0" baseline="0" noProof="0" dirty="0">
                <a:ln>
                  <a:noFill/>
                </a:ln>
                <a:solidFill>
                  <a:srgbClr val="FFFF00"/>
                </a:solidFill>
                <a:effectLst/>
                <a:uLnTx/>
                <a:uFillTx/>
                <a:latin typeface="+mn-lt"/>
                <a:ea typeface="+mj-ea"/>
                <a:cs typeface="+mj-cs"/>
              </a:rPr>
              <a:t> </a:t>
            </a:r>
            <a:r>
              <a:rPr kumimoji="0" lang="es-CO" sz="2400" b="0" i="0" u="none" strike="noStrike" kern="1200" cap="none" spc="0" normalizeH="0" baseline="0" noProof="0" dirty="0">
                <a:ln>
                  <a:noFill/>
                </a:ln>
                <a:solidFill>
                  <a:srgbClr val="C00000"/>
                </a:solidFill>
                <a:effectLst/>
                <a:uLnTx/>
                <a:uFillTx/>
                <a:latin typeface="+mn-lt"/>
                <a:ea typeface="+mj-ea"/>
                <a:cs typeface="+mj-cs"/>
              </a:rPr>
              <a:t>E </a:t>
            </a:r>
            <a:r>
              <a:rPr kumimoji="0" lang="es-CO" sz="2400" b="0" i="0" u="none" strike="noStrike" kern="1200" cap="none" spc="0" normalizeH="0" baseline="0" noProof="0" dirty="0">
                <a:ln>
                  <a:noFill/>
                </a:ln>
                <a:solidFill>
                  <a:srgbClr val="D99C3F">
                    <a:lumMod val="60000"/>
                    <a:lumOff val="40000"/>
                  </a:srgbClr>
                </a:solidFill>
                <a:effectLst/>
                <a:uLnTx/>
                <a:uFillTx/>
                <a:latin typeface="+mn-lt"/>
                <a:ea typeface="+mj-ea"/>
                <a:cs typeface="+mj-cs"/>
              </a:rPr>
              <a:t> </a:t>
            </a:r>
            <a:r>
              <a:rPr kumimoji="0" lang="es-CO" sz="2400" b="0" i="0" u="none" strike="noStrike" kern="1200" cap="none" spc="0" normalizeH="0" baseline="0" noProof="0" dirty="0">
                <a:ln>
                  <a:noFill/>
                </a:ln>
                <a:solidFill>
                  <a:srgbClr val="00B050"/>
                </a:solidFill>
                <a:effectLst/>
                <a:uLnTx/>
                <a:uFillTx/>
                <a:latin typeface="+mn-lt"/>
                <a:ea typeface="+mj-ea"/>
                <a:cs typeface="+mj-cs"/>
              </a:rPr>
              <a:t>R O</a:t>
            </a:r>
            <a:r>
              <a:rPr kumimoji="0" lang="es-CO" sz="2400" b="0" i="0" u="none" strike="noStrike" kern="1200" cap="none" spc="0" normalizeH="0" baseline="0" noProof="0" dirty="0">
                <a:ln>
                  <a:noFill/>
                </a:ln>
                <a:solidFill>
                  <a:srgbClr val="FFFF00"/>
                </a:solidFill>
                <a:effectLst/>
                <a:uLnTx/>
                <a:uFillTx/>
                <a:latin typeface="+mn-lt"/>
                <a:ea typeface="+mj-ea"/>
                <a:cs typeface="+mj-cs"/>
              </a:rPr>
              <a:t> S</a:t>
            </a:r>
            <a:r>
              <a:rPr kumimoji="0" lang="es-CO" sz="2400" b="0" i="0" u="none" strike="noStrike" kern="1200" cap="none" spc="0" normalizeH="0" baseline="0" noProof="0" dirty="0">
                <a:ln>
                  <a:noFill/>
                </a:ln>
                <a:solidFill>
                  <a:srgbClr val="FF6600"/>
                </a:solidFill>
                <a:effectLst/>
                <a:uLnTx/>
                <a:uFillTx/>
                <a:latin typeface="+mn-lt"/>
                <a:ea typeface="+mj-ea"/>
                <a:cs typeface="+mj-cs"/>
              </a:rPr>
              <a:t>   D </a:t>
            </a:r>
            <a:r>
              <a:rPr kumimoji="0" lang="es-CO" sz="2400" b="0" i="0" u="none" strike="noStrike" kern="1200" cap="none" spc="0" normalizeH="0" baseline="0" noProof="0" dirty="0">
                <a:ln>
                  <a:noFill/>
                </a:ln>
                <a:solidFill>
                  <a:srgbClr val="3366CC"/>
                </a:solidFill>
                <a:effectLst/>
                <a:uLnTx/>
                <a:uFillTx/>
                <a:latin typeface="+mn-lt"/>
                <a:ea typeface="+mj-ea"/>
                <a:cs typeface="+mj-cs"/>
              </a:rPr>
              <a:t>E   </a:t>
            </a:r>
            <a:r>
              <a:rPr kumimoji="0" lang="es-CO" sz="2400" b="0" i="0" u="none" strike="noStrike" kern="1200" cap="none" spc="0" normalizeH="0" baseline="0" noProof="0" dirty="0">
                <a:ln>
                  <a:noFill/>
                </a:ln>
                <a:solidFill>
                  <a:srgbClr val="7030A0"/>
                </a:solidFill>
                <a:effectLst/>
                <a:uLnTx/>
                <a:uFillTx/>
                <a:latin typeface="+mn-lt"/>
                <a:ea typeface="+mj-ea"/>
                <a:cs typeface="+mj-cs"/>
              </a:rPr>
              <a:t>A </a:t>
            </a:r>
            <a:r>
              <a:rPr kumimoji="0" lang="es-CO" sz="2400" b="0" i="0" u="none" strike="noStrike" kern="1200" cap="none" spc="0" normalizeH="0" baseline="0" noProof="0" dirty="0">
                <a:ln>
                  <a:noFill/>
                </a:ln>
                <a:solidFill>
                  <a:srgbClr val="990000"/>
                </a:solidFill>
                <a:effectLst/>
                <a:uLnTx/>
                <a:uFillTx/>
                <a:latin typeface="+mn-lt"/>
                <a:ea typeface="+mj-ea"/>
                <a:cs typeface="+mj-cs"/>
              </a:rPr>
              <a:t>N </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I </a:t>
            </a:r>
            <a:r>
              <a:rPr lang="es-CO" sz="2400" cap="none" dirty="0">
                <a:latin typeface="+mn-lt"/>
              </a:rPr>
              <a:t>M</a:t>
            </a:r>
            <a:r>
              <a:rPr kumimoji="0" lang="es-CO" sz="2400" b="0" i="0" u="none" strike="noStrike" kern="1200" cap="none" spc="0" normalizeH="0" baseline="0" noProof="0" dirty="0">
                <a:ln>
                  <a:noFill/>
                </a:ln>
                <a:solidFill>
                  <a:srgbClr val="ACCBF9">
                    <a:lumMod val="50000"/>
                  </a:srgbClr>
                </a:solidFill>
                <a:effectLst/>
                <a:uLnTx/>
                <a:uFillTx/>
                <a:latin typeface="+mn-lt"/>
                <a:ea typeface="+mj-ea"/>
                <a:cs typeface="+mj-cs"/>
              </a:rPr>
              <a:t> </a:t>
            </a:r>
            <a:r>
              <a:rPr kumimoji="0" lang="es-CO" sz="2400" b="0" i="0" u="none" strike="noStrike" kern="1200" cap="none" spc="0" normalizeH="0" baseline="0" noProof="0" dirty="0">
                <a:ln>
                  <a:noFill/>
                </a:ln>
                <a:solidFill>
                  <a:srgbClr val="FF0000"/>
                </a:solidFill>
                <a:effectLst/>
                <a:uLnTx/>
                <a:uFillTx/>
                <a:latin typeface="+mn-lt"/>
                <a:ea typeface="+mj-ea"/>
                <a:cs typeface="+mj-cs"/>
              </a:rPr>
              <a:t>A </a:t>
            </a:r>
            <a:r>
              <a:rPr kumimoji="0" lang="es-CO" sz="2400" b="0" i="0" u="none" strike="noStrike" kern="1200" cap="none" spc="0" normalizeH="0" baseline="0" noProof="0" dirty="0">
                <a:ln>
                  <a:noFill/>
                </a:ln>
                <a:solidFill>
                  <a:srgbClr val="9D90A0">
                    <a:lumMod val="50000"/>
                  </a:srgbClr>
                </a:solidFill>
                <a:effectLst/>
                <a:uLnTx/>
                <a:uFillTx/>
                <a:latin typeface="+mn-lt"/>
                <a:ea typeface="+mj-ea"/>
                <a:cs typeface="+mj-cs"/>
              </a:rPr>
              <a:t>D </a:t>
            </a:r>
            <a:r>
              <a:rPr kumimoji="0" lang="es-CO" sz="2400" b="0" i="0" u="none" strike="noStrike" kern="1200" cap="none" spc="0" normalizeH="0" baseline="0" noProof="0" dirty="0">
                <a:ln>
                  <a:noFill/>
                </a:ln>
                <a:solidFill>
                  <a:srgbClr val="92D050"/>
                </a:solidFill>
                <a:effectLst/>
                <a:uLnTx/>
                <a:uFillTx/>
                <a:latin typeface="+mn-lt"/>
                <a:ea typeface="+mj-ea"/>
                <a:cs typeface="+mj-cs"/>
              </a:rPr>
              <a:t>O </a:t>
            </a:r>
            <a:r>
              <a:rPr kumimoji="0" lang="es-CO" sz="2400" b="0" i="0" u="none" strike="noStrike" kern="1200" cap="none" spc="0" normalizeH="0" baseline="0" noProof="0" dirty="0">
                <a:ln>
                  <a:noFill/>
                </a:ln>
                <a:solidFill>
                  <a:srgbClr val="242852"/>
                </a:solidFill>
                <a:effectLst/>
                <a:uLnTx/>
                <a:uFillTx/>
                <a:latin typeface="+mn-lt"/>
                <a:ea typeface="+mj-ea"/>
                <a:cs typeface="+mj-cs"/>
              </a:rPr>
              <a:t>R</a:t>
            </a:r>
            <a:r>
              <a:rPr kumimoji="0" lang="es-CO" sz="2400" b="0" i="0" u="none" strike="noStrike" kern="1200" cap="none" spc="0" normalizeH="0" baseline="0" noProof="0" dirty="0">
                <a:ln>
                  <a:noFill/>
                </a:ln>
                <a:solidFill>
                  <a:prstClr val="black">
                    <a:lumMod val="75000"/>
                    <a:lumOff val="25000"/>
                  </a:prstClr>
                </a:solidFill>
                <a:effectLst/>
                <a:uLnTx/>
                <a:uFillTx/>
                <a:latin typeface="+mn-lt"/>
                <a:ea typeface="+mj-ea"/>
                <a:cs typeface="+mj-cs"/>
              </a:rPr>
              <a:t> E </a:t>
            </a:r>
            <a:r>
              <a:rPr kumimoji="0" lang="es-CO" sz="2400" b="0" i="0" u="none" strike="noStrike" kern="1200" cap="none" spc="0" normalizeH="0" baseline="0" noProof="0" dirty="0">
                <a:ln>
                  <a:noFill/>
                </a:ln>
                <a:solidFill>
                  <a:srgbClr val="7030A0"/>
                </a:solidFill>
                <a:effectLst/>
                <a:uLnTx/>
                <a:uFillTx/>
                <a:latin typeface="+mn-lt"/>
                <a:ea typeface="+mj-ea"/>
                <a:cs typeface="+mj-cs"/>
              </a:rPr>
              <a:t>S </a:t>
            </a:r>
            <a:endParaRPr lang="es-CO" dirty="0">
              <a:latin typeface="+mn-lt"/>
            </a:endParaRPr>
          </a:p>
        </p:txBody>
      </p:sp>
      <p:sp>
        <p:nvSpPr>
          <p:cNvPr id="3" name="Marcador de contenido 2">
            <a:extLst>
              <a:ext uri="{FF2B5EF4-FFF2-40B4-BE49-F238E27FC236}">
                <a16:creationId xmlns:a16="http://schemas.microsoft.com/office/drawing/2014/main" id="{4891C6E2-26AA-2309-69B5-C55634B79641}"/>
              </a:ext>
            </a:extLst>
          </p:cNvPr>
          <p:cNvSpPr>
            <a:spLocks noGrp="1"/>
          </p:cNvSpPr>
          <p:nvPr>
            <p:ph sz="quarter" idx="13"/>
          </p:nvPr>
        </p:nvSpPr>
        <p:spPr>
          <a:xfrm>
            <a:off x="913774" y="2220687"/>
            <a:ext cx="5106026" cy="3480318"/>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jóvenes DE básica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los animadores de eventos culturales en los grados décimo y undécimo deben demostrar un alto nivel de responsabilidad, liderazgo y habilidades comunicativas. su papel es fundamental para dinamizar actividades académicas, recreativas y artísticas dentro y fuera del colegio, promoviendo el respeto y la identidad cultural.</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escenario, salón de eventos, micrófono, sistema de sonido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3C005DEA-DD77-399F-0556-0E20FFC9F0A4}"/>
              </a:ext>
            </a:extLst>
          </p:cNvPr>
          <p:cNvSpPr>
            <a:spLocks noGrp="1"/>
          </p:cNvSpPr>
          <p:nvPr>
            <p:ph sz="quarter" idx="14"/>
          </p:nvPr>
        </p:nvSpPr>
        <p:spPr>
          <a:xfrm>
            <a:off x="6172200" y="2220686"/>
            <a:ext cx="5105400" cy="3570513"/>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jóvenes de décimo y undécimo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.Juegos: Batalla de improvisación afrocolombiana, desafío del </a:t>
            </a:r>
            <a:r>
              <a:rPr kumimoji="0" lang="es-CO" sz="1300" b="1" i="0" u="none" strike="noStrike" kern="1200" cap="none" spc="0" normalizeH="0" baseline="0" noProof="0" dirty="0" err="1">
                <a:ln>
                  <a:noFill/>
                </a:ln>
                <a:solidFill>
                  <a:prstClr val="black"/>
                </a:solidFill>
                <a:effectLst/>
                <a:uLnTx/>
                <a:uFillTx/>
                <a:ea typeface="+mn-ea"/>
                <a:cs typeface="+mn-cs"/>
              </a:rPr>
              <a:t>griot</a:t>
            </a:r>
            <a:r>
              <a:rPr kumimoji="0" lang="es-CO" sz="1300" b="1" i="0" u="none" strike="noStrike" kern="1200" cap="none" spc="0" normalizeH="0" baseline="0" noProof="0" dirty="0">
                <a:ln>
                  <a:noFill/>
                </a:ln>
                <a:solidFill>
                  <a:prstClr val="black"/>
                </a:solidFill>
                <a:effectLst/>
                <a:uLnTx/>
                <a:uFillTx/>
                <a:ea typeface="+mn-ea"/>
                <a:cs typeface="+mn-cs"/>
              </a:rPr>
              <a:t>, juego de roles en eventos culturales.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Guion, vestuario, luces, decoración.</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Gráfico 1">
            <a:extLst>
              <a:ext uri="{FF2B5EF4-FFF2-40B4-BE49-F238E27FC236}">
                <a16:creationId xmlns:a16="http://schemas.microsoft.com/office/drawing/2014/main" id="{FE51E399-9306-CC77-F1C1-C6064D7690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54614" cy="1217823"/>
          </a:xfrm>
          <a:prstGeom prst="rect">
            <a:avLst/>
          </a:prstGeom>
        </p:spPr>
      </p:pic>
      <p:sp>
        <p:nvSpPr>
          <p:cNvPr id="6" name="Marcador de número de diapositiva 5">
            <a:extLst>
              <a:ext uri="{FF2B5EF4-FFF2-40B4-BE49-F238E27FC236}">
                <a16:creationId xmlns:a16="http://schemas.microsoft.com/office/drawing/2014/main" id="{7C57754A-B52F-F862-24C9-EC7C381078B1}"/>
              </a:ext>
            </a:extLst>
          </p:cNvPr>
          <p:cNvSpPr>
            <a:spLocks noGrp="1"/>
          </p:cNvSpPr>
          <p:nvPr>
            <p:ph type="sldNum" sz="quarter" idx="12"/>
          </p:nvPr>
        </p:nvSpPr>
        <p:spPr/>
        <p:txBody>
          <a:bodyPr/>
          <a:lstStyle/>
          <a:p>
            <a:fld id="{B5346379-99B8-4D47-8EAF-938C34B28DAA}" type="slidenum">
              <a:rPr lang="es-CO" smtClean="0"/>
              <a:t>127</a:t>
            </a:fld>
            <a:endParaRPr lang="es-CO"/>
          </a:p>
        </p:txBody>
      </p:sp>
    </p:spTree>
    <p:extLst>
      <p:ext uri="{BB962C8B-B14F-4D97-AF65-F5344CB8AC3E}">
        <p14:creationId xmlns:p14="http://schemas.microsoft.com/office/powerpoint/2010/main" val="29272979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BED4D9-E9BE-C8D5-7D46-53F500B25482}"/>
              </a:ext>
            </a:extLst>
          </p:cNvPr>
          <p:cNvSpPr txBox="1"/>
          <p:nvPr/>
        </p:nvSpPr>
        <p:spPr>
          <a:xfrm>
            <a:off x="1240971" y="849025"/>
            <a:ext cx="9657183" cy="5170646"/>
          </a:xfrm>
          <a:prstGeom prst="rect">
            <a:avLst/>
          </a:prstGeom>
          <a:noFill/>
        </p:spPr>
        <p:txBody>
          <a:bodyPr wrap="square" numCol="2" rtlCol="0">
            <a:spAutoFit/>
          </a:bodyPr>
          <a:lstStyle/>
          <a:p>
            <a:pPr algn="ctr"/>
            <a:endParaRPr lang="es-CO" b="1" dirty="0">
              <a:latin typeface="Bradley Hand ITC" panose="03070402050302030203" pitchFamily="66" charset="0"/>
            </a:endParaRPr>
          </a:p>
          <a:p>
            <a:pPr algn="ctr"/>
            <a:endParaRPr lang="es-CO" b="1" dirty="0">
              <a:latin typeface="Bradley Hand ITC" panose="03070402050302030203" pitchFamily="66" charset="0"/>
            </a:endParaRPr>
          </a:p>
          <a:p>
            <a:r>
              <a:rPr lang="es-CO" sz="1200" u="sng" cap="none" dirty="0">
                <a:solidFill>
                  <a:srgbClr val="0563C1"/>
                </a:solidFill>
                <a:ea typeface="Calibri" panose="020F0502020204030204" pitchFamily="34" charset="0"/>
                <a:cs typeface="Times New Roman" panose="02020603050405020304" pitchFamily="18" charset="0"/>
                <a:hlinkClick r:id="rId2"/>
              </a:rPr>
              <a:t>https://www.youtube.com/watch?v=nxvlt_haeyo</a:t>
            </a:r>
            <a:endParaRPr lang="es-CO" sz="1200" u="sng" cap="none" dirty="0">
              <a:solidFill>
                <a:srgbClr val="0563C1"/>
              </a:solidFill>
              <a:ea typeface="Calibri" panose="020F0502020204030204" pitchFamily="34" charset="0"/>
              <a:cs typeface="Times New Roman" panose="02020603050405020304" pitchFamily="18" charset="0"/>
            </a:endParaRPr>
          </a:p>
          <a:p>
            <a:r>
              <a:rPr lang="es-CO" sz="1200" u="sng" cap="none" dirty="0">
                <a:solidFill>
                  <a:srgbClr val="0563C1"/>
                </a:solidFill>
                <a:effectLst/>
                <a:ea typeface="Calibri" panose="020F0502020204030204" pitchFamily="34" charset="0"/>
                <a:cs typeface="Times New Roman" panose="02020603050405020304" pitchFamily="18" charset="0"/>
                <a:hlinkClick r:id="rId3"/>
              </a:rPr>
              <a:t>https://www.youtube.com/watch?v=ktynt4vwfyk</a:t>
            </a:r>
            <a:endParaRPr lang="es-CO" sz="1200" u="sng" cap="none" dirty="0">
              <a:solidFill>
                <a:srgbClr val="0563C1"/>
              </a:solidFill>
              <a:effectLst/>
              <a:ea typeface="Calibri" panose="020F0502020204030204" pitchFamily="34" charset="0"/>
              <a:cs typeface="Times New Roman" panose="02020603050405020304" pitchFamily="18" charset="0"/>
            </a:endParaRPr>
          </a:p>
          <a:p>
            <a:r>
              <a:rPr lang="es-CO" sz="1200" u="sng" cap="none" dirty="0">
                <a:solidFill>
                  <a:srgbClr val="0563C1"/>
                </a:solidFill>
                <a:effectLst/>
                <a:ea typeface="Calibri" panose="020F0502020204030204" pitchFamily="34" charset="0"/>
                <a:cs typeface="Times New Roman" panose="02020603050405020304" pitchFamily="18" charset="0"/>
                <a:hlinkClick r:id="rId4"/>
              </a:rPr>
              <a:t>https://www.</a:t>
            </a:r>
            <a:r>
              <a:rPr lang="es-CO" sz="1200" b="1" u="sng" cap="none" dirty="0">
                <a:solidFill>
                  <a:srgbClr val="0563C1"/>
                </a:solidFill>
                <a:effectLst/>
                <a:ea typeface="Calibri" panose="020F0502020204030204" pitchFamily="34" charset="0"/>
                <a:cs typeface="Times New Roman" panose="02020603050405020304" pitchFamily="18" charset="0"/>
                <a:hlinkClick r:id="rId4"/>
              </a:rPr>
              <a:t>youtube.com/watch?v=lvm0qaasj6y</a:t>
            </a:r>
            <a:endParaRPr lang="es-CO" sz="1200" b="1" u="sng" cap="none" dirty="0">
              <a:solidFill>
                <a:srgbClr val="0563C1"/>
              </a:solidFill>
              <a:effectLst/>
              <a:ea typeface="Calibri" panose="020F0502020204030204" pitchFamily="34" charset="0"/>
              <a:cs typeface="Times New Roman" panose="02020603050405020304" pitchFamily="18" charset="0"/>
            </a:endParaRPr>
          </a:p>
          <a:p>
            <a:r>
              <a:rPr lang="es-CO" sz="1200" u="sng" cap="none" dirty="0">
                <a:solidFill>
                  <a:srgbClr val="0563C1"/>
                </a:solidFill>
                <a:effectLst/>
                <a:ea typeface="Calibri" panose="020F0502020204030204" pitchFamily="34" charset="0"/>
                <a:cs typeface="Times New Roman" panose="02020603050405020304" pitchFamily="18" charset="0"/>
                <a:hlinkClick r:id="rId5"/>
              </a:rPr>
              <a:t>https://www.youtube.com/watch?v=6p0zubnzfqe</a:t>
            </a:r>
            <a:endParaRPr lang="es-CO" sz="1200" u="sng" cap="none" dirty="0">
              <a:solidFill>
                <a:srgbClr val="0563C1"/>
              </a:solidFill>
              <a:effectLst/>
              <a:ea typeface="Calibri" panose="020F0502020204030204" pitchFamily="34" charset="0"/>
              <a:cs typeface="Times New Roman" panose="02020603050405020304" pitchFamily="18" charset="0"/>
            </a:endParaRPr>
          </a:p>
          <a:p>
            <a:r>
              <a:rPr kumimoji="0" lang="es-CO" sz="1200" b="1" i="0" u="none" strike="noStrike" kern="1200" cap="none" spc="0" normalizeH="0" baseline="0" noProof="0" dirty="0">
                <a:ln>
                  <a:noFill/>
                </a:ln>
                <a:solidFill>
                  <a:prstClr val="black"/>
                </a:solidFill>
                <a:effectLst/>
                <a:uLnTx/>
                <a:uFillTx/>
                <a:hlinkClick r:id="rId6"/>
              </a:rPr>
              <a:t>https://www.youtube.com/watch?v=zzv5i-mjytc</a:t>
            </a:r>
            <a:endParaRPr kumimoji="0" lang="es-CO" sz="1200" b="1" i="0" u="none" strike="noStrike" kern="1200" cap="none" spc="0" normalizeH="0" baseline="0" noProof="0" dirty="0">
              <a:ln>
                <a:noFill/>
              </a:ln>
              <a:solidFill>
                <a:prstClr val="black"/>
              </a:solidFill>
              <a:effectLst/>
              <a:uLnTx/>
              <a:uFillTx/>
            </a:endParaRPr>
          </a:p>
          <a:p>
            <a:r>
              <a:rPr lang="es-CO" sz="1200" u="sng" cap="none" dirty="0">
                <a:solidFill>
                  <a:srgbClr val="0563C1"/>
                </a:solidFill>
                <a:effectLst/>
                <a:ea typeface="Calibri" panose="020F0502020204030204" pitchFamily="34" charset="0"/>
                <a:cs typeface="Times New Roman" panose="02020603050405020304" pitchFamily="18" charset="0"/>
                <a:hlinkClick r:id="rId7"/>
              </a:rPr>
              <a:t>https://kidsintransitiontoschool.org/6-juegos-divertidos-para-ensenar-la-escucha-activa/</a:t>
            </a:r>
            <a:endParaRPr lang="es-CO" sz="1200" u="sng" dirty="0">
              <a:solidFill>
                <a:srgbClr val="0563C1"/>
              </a:solidFill>
              <a:effectLst/>
              <a:ea typeface="Calibri" panose="020F0502020204030204" pitchFamily="34" charset="0"/>
              <a:cs typeface="Times New Roman" panose="02020603050405020304" pitchFamily="18" charset="0"/>
            </a:endParaRPr>
          </a:p>
          <a:p>
            <a:r>
              <a:rPr lang="es-CO" sz="1200" u="sng" cap="none" dirty="0">
                <a:solidFill>
                  <a:srgbClr val="0563C1"/>
                </a:solidFill>
                <a:effectLst/>
                <a:ea typeface="Calibri" panose="020F0502020204030204" pitchFamily="34" charset="0"/>
                <a:cs typeface="Times New Roman" panose="02020603050405020304" pitchFamily="18" charset="0"/>
                <a:hlinkClick r:id="rId8"/>
              </a:rPr>
              <a:t>https://www.youtube.com/watch?v=caxkb3yx4z8</a:t>
            </a:r>
            <a:endParaRPr lang="es-CO" sz="1200" u="sng" cap="none" dirty="0">
              <a:solidFill>
                <a:srgbClr val="0563C1"/>
              </a:solidFill>
              <a:effectLst/>
              <a:ea typeface="Calibri" panose="020F0502020204030204" pitchFamily="34" charset="0"/>
              <a:cs typeface="Times New Roman" panose="02020603050405020304" pitchFamily="18" charset="0"/>
            </a:endParaRPr>
          </a:p>
          <a:p>
            <a:r>
              <a:rPr lang="es-CO" sz="1200" cap="none" dirty="0">
                <a:solidFill>
                  <a:prstClr val="black"/>
                </a:solidFill>
                <a:cs typeface="Times New Roman" panose="02020603050405020304" pitchFamily="18" charset="0"/>
                <a:hlinkClick r:id="rId9"/>
              </a:rPr>
              <a:t>http://eres</a:t>
            </a:r>
            <a:r>
              <a:rPr lang="es-CO" sz="1200" cap="none" dirty="0">
                <a:solidFill>
                  <a:prstClr val="black"/>
                </a:solidFill>
                <a:cs typeface="Times New Roman" panose="02020603050405020304" pitchFamily="18" charset="0"/>
              </a:rPr>
              <a:t> </a:t>
            </a:r>
            <a:r>
              <a:rPr lang="es-CO" sz="1200" cap="none" dirty="0">
                <a:solidFill>
                  <a:schemeClr val="accent1"/>
                </a:solidFill>
                <a:cs typeface="Times New Roman" panose="02020603050405020304" pitchFamily="18" charset="0"/>
              </a:rPr>
              <a:t>mama.com</a:t>
            </a:r>
          </a:p>
          <a:p>
            <a:r>
              <a:rPr kumimoji="0" lang="es-CO" sz="1200" b="0" i="0" u="none" strike="noStrike" kern="1200" cap="none" spc="0" normalizeH="0" baseline="0" noProof="0" dirty="0">
                <a:ln>
                  <a:noFill/>
                </a:ln>
                <a:solidFill>
                  <a:prstClr val="black"/>
                </a:solidFill>
                <a:effectLst/>
                <a:uLnTx/>
                <a:uFillTx/>
                <a:cs typeface="Times New Roman" panose="02020603050405020304" pitchFamily="18" charset="0"/>
                <a:hlinkClick r:id="rId9"/>
              </a:rPr>
              <a:t>http://eres</a:t>
            </a:r>
            <a:r>
              <a:rPr kumimoji="0" lang="es-CO" sz="1200" b="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s-CO" sz="1200" b="0" i="0" u="none" strike="noStrike" kern="1200" cap="none" spc="0" normalizeH="0" baseline="0" noProof="0" dirty="0">
                <a:ln>
                  <a:noFill/>
                </a:ln>
                <a:solidFill>
                  <a:schemeClr val="accent1"/>
                </a:solidFill>
                <a:effectLst/>
                <a:uLnTx/>
                <a:uFillTx/>
                <a:cs typeface="Times New Roman" panose="02020603050405020304" pitchFamily="18" charset="0"/>
              </a:rPr>
              <a:t>mama.com</a:t>
            </a:r>
          </a:p>
          <a:p>
            <a:r>
              <a:rPr lang="es-CO" sz="1200" u="sng" cap="none" dirty="0">
                <a:solidFill>
                  <a:srgbClr val="0563C1"/>
                </a:solidFill>
                <a:effectLst/>
                <a:ea typeface="Calibri" panose="020F0502020204030204" pitchFamily="34" charset="0"/>
                <a:cs typeface="Times New Roman" panose="02020603050405020304" pitchFamily="18" charset="0"/>
                <a:hlinkClick r:id="rId10"/>
              </a:rPr>
              <a:t>https://www.youtube.com/watch?v=xoqyigslobo</a:t>
            </a:r>
            <a:endParaRPr lang="es-CO" sz="1200" u="sng" cap="none" dirty="0">
              <a:solidFill>
                <a:srgbClr val="0563C1"/>
              </a:solidFill>
              <a:effectLst/>
              <a:ea typeface="Calibri" panose="020F0502020204030204" pitchFamily="34" charset="0"/>
              <a:cs typeface="Times New Roman" panose="02020603050405020304" pitchFamily="18" charset="0"/>
            </a:endParaRPr>
          </a:p>
          <a:p>
            <a:r>
              <a:rPr lang="es-CO" sz="1200" u="sng" cap="none" dirty="0">
                <a:solidFill>
                  <a:srgbClr val="0563C1"/>
                </a:solidFill>
                <a:effectLst/>
                <a:ea typeface="Calibri" panose="020F0502020204030204" pitchFamily="34" charset="0"/>
                <a:cs typeface="Times New Roman" panose="02020603050405020304" pitchFamily="18" charset="0"/>
                <a:hlinkClick r:id="rId11"/>
              </a:rPr>
              <a:t>https://www.youtube.com/watch?v=c6j0yd-7ugw</a:t>
            </a:r>
            <a:endParaRPr lang="es-CO" sz="1200" u="sng" cap="none" dirty="0">
              <a:solidFill>
                <a:srgbClr val="0563C1"/>
              </a:solidFill>
              <a:effectLst/>
              <a:ea typeface="Calibri" panose="020F0502020204030204" pitchFamily="34" charset="0"/>
              <a:cs typeface="Times New Roman" panose="02020603050405020304" pitchFamily="18" charset="0"/>
            </a:endParaRPr>
          </a:p>
          <a:p>
            <a:r>
              <a:rPr lang="es-CO" sz="1200" u="sng" cap="none" dirty="0">
                <a:solidFill>
                  <a:srgbClr val="0563C1"/>
                </a:solidFill>
                <a:effectLst/>
                <a:ea typeface="Calibri" panose="020F0502020204030204" pitchFamily="34" charset="0"/>
                <a:cs typeface="Times New Roman" panose="02020603050405020304" pitchFamily="18" charset="0"/>
                <a:hlinkClick r:id="rId12"/>
              </a:rPr>
              <a:t>https://www.youtube.com/watch?v=jvf36fkkbri</a:t>
            </a:r>
            <a:endParaRPr lang="es-CO" sz="1200" u="sng" cap="none" dirty="0">
              <a:solidFill>
                <a:srgbClr val="0563C1"/>
              </a:solidFill>
              <a:effectLst/>
              <a:ea typeface="Calibri" panose="020F0502020204030204" pitchFamily="34" charset="0"/>
              <a:cs typeface="Times New Roman" panose="02020603050405020304" pitchFamily="18" charset="0"/>
            </a:endParaRPr>
          </a:p>
          <a:p>
            <a:r>
              <a:rPr kumimoji="0" lang="es-CO" sz="1200" b="1" i="0" u="none" strike="noStrike" kern="1200" cap="none" spc="0" normalizeH="0" baseline="0" noProof="0" dirty="0">
                <a:ln>
                  <a:noFill/>
                </a:ln>
                <a:solidFill>
                  <a:prstClr val="black"/>
                </a:solidFill>
                <a:effectLst/>
                <a:uLnTx/>
                <a:uFillTx/>
                <a:hlinkClick r:id="rId13"/>
              </a:rPr>
              <a:t>https://www.monografías.com</a:t>
            </a:r>
            <a:endParaRPr kumimoji="0" lang="es-CO" sz="1200" b="1" i="0" u="none" strike="noStrike" kern="1200" cap="none" spc="0" normalizeH="0" baseline="0" noProof="0" dirty="0">
              <a:ln>
                <a:noFill/>
              </a:ln>
              <a:solidFill>
                <a:prstClr val="black"/>
              </a:solidFill>
              <a:effectLst/>
              <a:uLnTx/>
              <a:uFillTx/>
            </a:endParaRPr>
          </a:p>
          <a:p>
            <a:r>
              <a:rPr kumimoji="0" lang="es-CO" sz="1200" b="1" i="0" u="none" strike="noStrike" kern="1200" cap="none" spc="0" normalizeH="0" baseline="0" noProof="0" dirty="0">
                <a:ln>
                  <a:noFill/>
                </a:ln>
                <a:solidFill>
                  <a:prstClr val="black"/>
                </a:solidFill>
                <a:effectLst/>
                <a:uLnTx/>
                <a:uFillTx/>
                <a:hlinkClick r:id="rId14"/>
              </a:rPr>
              <a:t>https://psycatgames.com</a:t>
            </a:r>
            <a:endParaRPr kumimoji="0" lang="es-CO" sz="1200" b="1" i="0" u="none" strike="noStrike" kern="1200" cap="none" spc="0" normalizeH="0" baseline="0" noProof="0" dirty="0">
              <a:ln>
                <a:noFill/>
              </a:ln>
              <a:solidFill>
                <a:prstClr val="black"/>
              </a:solidFill>
              <a:effectLst/>
              <a:uLnTx/>
              <a:uFillTx/>
            </a:endParaRPr>
          </a:p>
          <a:p>
            <a:r>
              <a:rPr lang="es-CO" sz="1200" b="1" cap="none" dirty="0">
                <a:solidFill>
                  <a:prstClr val="black"/>
                </a:solidFill>
                <a:hlinkClick r:id="rId15"/>
              </a:rPr>
              <a:t>https://www.familiaysalud.es</a:t>
            </a:r>
            <a:r>
              <a:rPr lang="es-CO" sz="1200" u="sng" dirty="0">
                <a:solidFill>
                  <a:srgbClr val="0563C1"/>
                </a:solidFill>
                <a:ea typeface="Calibri" panose="020F0502020204030204" pitchFamily="34" charset="0"/>
                <a:cs typeface="Times New Roman" panose="02020603050405020304" pitchFamily="18" charset="0"/>
              </a:rPr>
              <a:t> </a:t>
            </a:r>
            <a:endParaRPr lang="es-CO" sz="1200" b="1" cap="none" dirty="0">
              <a:solidFill>
                <a:prstClr val="black"/>
              </a:solidFill>
            </a:endParaRPr>
          </a:p>
          <a:p>
            <a:r>
              <a:rPr lang="es-CO" sz="1200" u="sng" cap="none" dirty="0">
                <a:solidFill>
                  <a:srgbClr val="0563C1"/>
                </a:solidFill>
                <a:effectLst/>
                <a:ea typeface="Calibri" panose="020F0502020204030204" pitchFamily="34" charset="0"/>
                <a:cs typeface="Times New Roman" panose="02020603050405020304" pitchFamily="18" charset="0"/>
                <a:hlinkClick r:id="rId16"/>
              </a:rPr>
              <a:t>https://www.youtube.com/watch?v=c4d32kcccxs</a:t>
            </a:r>
            <a:endParaRPr lang="es-CO" sz="1200" b="1" dirty="0"/>
          </a:p>
          <a:p>
            <a:r>
              <a:rPr kumimoji="0" lang="es-CO" sz="1200" b="1" i="0" u="none" strike="noStrike" kern="1200" cap="none" spc="0" normalizeH="0" baseline="0" noProof="0" dirty="0">
                <a:ln>
                  <a:noFill/>
                </a:ln>
                <a:solidFill>
                  <a:prstClr val="black"/>
                </a:solidFill>
                <a:effectLst/>
                <a:uLnTx/>
                <a:uFillTx/>
                <a:hlinkClick r:id="rId17"/>
              </a:rPr>
              <a:t>https://www.cuentosinfantiles</a:t>
            </a:r>
            <a:endParaRPr lang="es-CO" b="1" dirty="0"/>
          </a:p>
          <a:p>
            <a:r>
              <a:rPr kumimoji="0" lang="es-CO" sz="1200" b="1" i="0" u="none" strike="noStrike" kern="1200" cap="none" spc="0" normalizeH="0" baseline="0" noProof="0" dirty="0">
                <a:ln>
                  <a:noFill/>
                </a:ln>
                <a:solidFill>
                  <a:prstClr val="black"/>
                </a:solidFill>
                <a:effectLst/>
                <a:uLnTx/>
                <a:uFillTx/>
                <a:hlinkClick r:id="rId18"/>
              </a:rPr>
              <a:t>https://www.consumer.es</a:t>
            </a:r>
            <a:endParaRPr lang="es-CO" sz="1200" b="1" dirty="0"/>
          </a:p>
          <a:p>
            <a:r>
              <a:rPr kumimoji="0" lang="es-CO" sz="1200" b="1" i="0" u="none" strike="noStrike" kern="1200" cap="none" spc="0" normalizeH="0" baseline="0" noProof="0" dirty="0">
                <a:ln>
                  <a:noFill/>
                </a:ln>
                <a:solidFill>
                  <a:prstClr val="black"/>
                </a:solidFill>
                <a:effectLst/>
                <a:uLnTx/>
                <a:uFillTx/>
                <a:hlinkClick r:id="rId19"/>
              </a:rPr>
              <a:t>https://www.youtube.com/watch?v=tKTnfPV_rV0</a:t>
            </a:r>
            <a:r>
              <a:rPr kumimoji="0" lang="es-CO" sz="1200" b="1" i="0" u="none" strike="noStrike" kern="1200" cap="none" spc="0" normalizeH="0" baseline="0" noProof="0" dirty="0">
                <a:ln>
                  <a:noFill/>
                </a:ln>
                <a:solidFill>
                  <a:prstClr val="black"/>
                </a:solidFill>
                <a:effectLst/>
                <a:uLnTx/>
                <a:uFillTx/>
              </a:rPr>
              <a:t> </a:t>
            </a:r>
          </a:p>
          <a:p>
            <a:r>
              <a:rPr lang="es-CO" sz="1200" cap="none" dirty="0">
                <a:hlinkClick r:id="rId20"/>
              </a:rPr>
              <a:t>https://www.youtube.com/watch?v=nhwusxlaasg</a:t>
            </a:r>
            <a:endParaRPr lang="es-CO" sz="1200" cap="none" dirty="0"/>
          </a:p>
          <a:p>
            <a:r>
              <a:rPr lang="es-CO" sz="1200" cap="none" dirty="0">
                <a:hlinkClick r:id="rId20"/>
              </a:rPr>
              <a:t>https://www.youtube.com/watch?v=nhwusxlaasg</a:t>
            </a:r>
            <a:endParaRPr lang="es-CO" sz="1200" cap="none" dirty="0"/>
          </a:p>
          <a:p>
            <a:r>
              <a:rPr kumimoji="0" lang="es-CO" sz="1200" b="1" i="0" u="none" strike="noStrike" kern="1200" cap="none" spc="0" normalizeH="0" baseline="0" noProof="0" dirty="0">
                <a:ln>
                  <a:noFill/>
                </a:ln>
                <a:solidFill>
                  <a:prstClr val="black"/>
                </a:solidFill>
                <a:effectLst/>
                <a:uLnTx/>
                <a:uFillTx/>
                <a:hlinkClick r:id="rId21"/>
              </a:rPr>
              <a:t>https://www.youtube.com/watch?v=7UHm28b7jmg</a:t>
            </a:r>
            <a:endParaRPr lang="es-CO" sz="1200" b="1" dirty="0"/>
          </a:p>
          <a:p>
            <a:pPr algn="ctr"/>
            <a:endParaRPr lang="es-CO" b="1" dirty="0"/>
          </a:p>
          <a:p>
            <a:pPr algn="ctr"/>
            <a:endParaRPr lang="es-CO" b="1" dirty="0"/>
          </a:p>
          <a:p>
            <a:pPr algn="ctr"/>
            <a:endParaRPr lang="es-CO" b="1" dirty="0"/>
          </a:p>
          <a:p>
            <a:r>
              <a:rPr kumimoji="0" lang="es-CO" sz="1200" b="1" i="0" u="none" strike="noStrike" kern="1200" cap="none" spc="0" normalizeH="0" baseline="0" noProof="0" dirty="0">
                <a:ln>
                  <a:noFill/>
                </a:ln>
                <a:solidFill>
                  <a:prstClr val="black"/>
                </a:solidFill>
                <a:effectLst/>
                <a:uLnTx/>
                <a:uFillTx/>
                <a:hlinkClick r:id="rId22"/>
              </a:rPr>
              <a:t>https://www.youtube.com/watch?v=s0-NsPMc5mU</a:t>
            </a:r>
            <a:endParaRPr kumimoji="0" lang="es-CO" sz="1200" b="1" i="0" u="none" strike="noStrike" kern="1200" cap="none" spc="0" normalizeH="0" baseline="0" noProof="0" dirty="0">
              <a:ln>
                <a:noFill/>
              </a:ln>
              <a:solidFill>
                <a:prstClr val="black"/>
              </a:solidFill>
              <a:effectLst/>
              <a:uLnTx/>
              <a:uFillTx/>
            </a:endParaRPr>
          </a:p>
          <a:p>
            <a:r>
              <a:rPr kumimoji="0" lang="es-CO" sz="1200" b="1" i="0" u="none" strike="noStrike" kern="1200" cap="none" spc="0" normalizeH="0" baseline="0" noProof="0" dirty="0">
                <a:ln>
                  <a:noFill/>
                </a:ln>
                <a:solidFill>
                  <a:prstClr val="black"/>
                </a:solidFill>
                <a:effectLst/>
                <a:uLnTx/>
                <a:uFillTx/>
                <a:hlinkClick r:id="rId23"/>
              </a:rPr>
              <a:t>http://cuentos</a:t>
            </a:r>
            <a:r>
              <a:rPr lang="es-CO" sz="1200" b="1" cap="none" dirty="0">
                <a:solidFill>
                  <a:prstClr val="black"/>
                </a:solidFill>
                <a:hlinkClick r:id="rId23"/>
              </a:rPr>
              <a:t>cortos.com</a:t>
            </a:r>
            <a:endParaRPr lang="es-CO" sz="1200" b="1" cap="none" dirty="0">
              <a:solidFill>
                <a:prstClr val="black"/>
              </a:solidFill>
            </a:endParaRPr>
          </a:p>
          <a:p>
            <a:r>
              <a:rPr kumimoji="0" lang="es-CO" sz="1200" b="1" i="0" u="none" strike="noStrike" kern="1200" cap="none" spc="0" normalizeH="0" baseline="0" noProof="0" dirty="0">
                <a:ln>
                  <a:noFill/>
                </a:ln>
                <a:solidFill>
                  <a:prstClr val="black"/>
                </a:solidFill>
                <a:effectLst/>
                <a:uLnTx/>
                <a:uFillTx/>
                <a:hlinkClick r:id="rId24"/>
              </a:rPr>
              <a:t>https://saposyprincesas.elmundo.es</a:t>
            </a:r>
            <a:endParaRPr kumimoji="0" lang="es-CO" sz="1200" b="1" i="0" u="none" strike="noStrike" kern="1200" cap="none" spc="0" normalizeH="0" baseline="0" noProof="0" dirty="0">
              <a:ln>
                <a:noFill/>
              </a:ln>
              <a:solidFill>
                <a:prstClr val="black"/>
              </a:solidFill>
              <a:effectLst/>
              <a:uLnTx/>
              <a:uFillTx/>
            </a:endParaRPr>
          </a:p>
          <a:p>
            <a:r>
              <a:rPr lang="es-CO" sz="1200" b="1" cap="none" dirty="0">
                <a:solidFill>
                  <a:prstClr val="black"/>
                </a:solidFill>
                <a:hlinkClick r:id="rId25"/>
              </a:rPr>
              <a:t>https://blog.oxfamintermon.org</a:t>
            </a:r>
            <a:endParaRPr lang="es-CO" sz="1200" b="1" cap="none" dirty="0">
              <a:solidFill>
                <a:prstClr val="black"/>
              </a:solidFill>
            </a:endParaRPr>
          </a:p>
          <a:p>
            <a:r>
              <a:rPr kumimoji="0" lang="es-CO" sz="1200" b="1" i="0" u="none" strike="noStrike" kern="1200" cap="none" spc="0" normalizeH="0" baseline="0" noProof="0" dirty="0">
                <a:ln>
                  <a:noFill/>
                </a:ln>
                <a:solidFill>
                  <a:prstClr val="black"/>
                </a:solidFill>
                <a:effectLst/>
                <a:uLnTx/>
                <a:uFillTx/>
                <a:hlinkClick r:id="rId26"/>
              </a:rPr>
              <a:t>https://www.peoplefirts.blog</a:t>
            </a:r>
            <a:endParaRPr kumimoji="0" lang="es-CO" sz="1200" b="1" i="0" u="none" strike="noStrike" kern="1200" cap="none" spc="0" normalizeH="0" baseline="0" noProof="0" dirty="0">
              <a:ln>
                <a:noFill/>
              </a:ln>
              <a:solidFill>
                <a:prstClr val="black"/>
              </a:solidFill>
              <a:effectLst/>
              <a:uLnTx/>
              <a:uFillTx/>
            </a:endParaRPr>
          </a:p>
          <a:p>
            <a:r>
              <a:rPr kumimoji="0" lang="es-CO" sz="1200" b="1" i="0" u="none" strike="noStrike" kern="1200" cap="none" spc="0" normalizeH="0" baseline="0" noProof="0" dirty="0">
                <a:ln>
                  <a:noFill/>
                </a:ln>
                <a:solidFill>
                  <a:prstClr val="black"/>
                </a:solidFill>
                <a:effectLst/>
                <a:uLnTx/>
                <a:uFillTx/>
                <a:hlinkClick r:id="rId27"/>
              </a:rPr>
              <a:t>https://guiainfantil.com</a:t>
            </a:r>
            <a:endParaRPr kumimoji="0" lang="es-CO" sz="1200" b="1" i="0" u="none" strike="noStrike" kern="1200" cap="none" spc="0" normalizeH="0" baseline="0" noProof="0" dirty="0">
              <a:ln>
                <a:noFill/>
              </a:ln>
              <a:solidFill>
                <a:prstClr val="black"/>
              </a:solidFill>
              <a:effectLst/>
              <a:uLnTx/>
              <a:uFillTx/>
            </a:endParaRPr>
          </a:p>
          <a:p>
            <a:r>
              <a:rPr kumimoji="0" lang="es-CO" sz="1200" b="1" i="0" u="none" strike="noStrike" kern="1200" cap="none" spc="0" normalizeH="0" baseline="0" noProof="0" dirty="0">
                <a:ln>
                  <a:noFill/>
                </a:ln>
                <a:solidFill>
                  <a:prstClr val="black"/>
                </a:solidFill>
                <a:effectLst/>
                <a:uLnTx/>
                <a:uFillTx/>
                <a:hlinkClick r:id="rId27"/>
              </a:rPr>
              <a:t>https://guiainfantil.com</a:t>
            </a:r>
            <a:endParaRPr kumimoji="0" lang="es-CO" sz="1200" b="1" i="0" u="none" strike="noStrike" kern="1200" cap="none" spc="0" normalizeH="0" baseline="0" noProof="0" dirty="0">
              <a:ln>
                <a:noFill/>
              </a:ln>
              <a:solidFill>
                <a:prstClr val="black"/>
              </a:solidFill>
              <a:effectLst/>
              <a:uLnTx/>
              <a:uFillTx/>
            </a:endParaRPr>
          </a:p>
          <a:p>
            <a:r>
              <a:rPr kumimoji="0" lang="es-CO" sz="1200" b="1" i="0" u="none" strike="noStrike" kern="1200" cap="none" spc="0" normalizeH="0" baseline="0" noProof="0" dirty="0">
                <a:ln>
                  <a:noFill/>
                </a:ln>
                <a:solidFill>
                  <a:prstClr val="black"/>
                </a:solidFill>
                <a:effectLst/>
                <a:uLnTx/>
                <a:uFillTx/>
                <a:hlinkClick r:id="rId28"/>
              </a:rPr>
              <a:t>https://preply.com</a:t>
            </a:r>
            <a:endParaRPr kumimoji="0" lang="es-CO" sz="1200" b="1" i="0" u="none" strike="noStrike" kern="1200" cap="none" spc="0" normalizeH="0" baseline="0" noProof="0" dirty="0">
              <a:ln>
                <a:noFill/>
              </a:ln>
              <a:solidFill>
                <a:prstClr val="black"/>
              </a:solidFill>
              <a:effectLst/>
              <a:uLnTx/>
              <a:uFillTx/>
            </a:endParaRPr>
          </a:p>
          <a:p>
            <a:r>
              <a:rPr kumimoji="0" lang="es-CO" sz="1200" b="1" i="0" u="none" strike="noStrike" kern="1200" cap="none" spc="0" normalizeH="0" baseline="0" noProof="0" dirty="0">
                <a:ln>
                  <a:noFill/>
                </a:ln>
                <a:solidFill>
                  <a:prstClr val="black"/>
                </a:solidFill>
                <a:effectLst/>
                <a:uLnTx/>
                <a:uFillTx/>
                <a:hlinkClick r:id="rId29"/>
              </a:rPr>
              <a:t>https://Dialnet.uniroja.es</a:t>
            </a:r>
            <a:endParaRPr kumimoji="0" lang="es-CO" sz="1200" b="1" i="0" u="none" strike="noStrike" kern="1200" cap="none" spc="0" normalizeH="0" baseline="0" noProof="0" dirty="0">
              <a:ln>
                <a:noFill/>
              </a:ln>
              <a:solidFill>
                <a:prstClr val="black"/>
              </a:solidFill>
              <a:effectLst/>
              <a:uLnTx/>
              <a:uFillTx/>
            </a:endParaRPr>
          </a:p>
          <a:p>
            <a:r>
              <a:rPr lang="es-CO" sz="1200" b="1" cap="none" dirty="0">
                <a:solidFill>
                  <a:prstClr val="black"/>
                </a:solidFill>
                <a:hlinkClick r:id="rId30"/>
              </a:rPr>
              <a:t>https://www.academcia.org</a:t>
            </a:r>
            <a:endParaRPr lang="es-CO" sz="1200" b="1" cap="none" dirty="0">
              <a:solidFill>
                <a:prstClr val="black"/>
              </a:solidFill>
            </a:endParaRPr>
          </a:p>
          <a:p>
            <a:r>
              <a:rPr kumimoji="0" lang="es-CO" sz="1200" b="1" i="0" u="none" strike="noStrike" kern="1200" cap="none" spc="0" normalizeH="0" baseline="0" noProof="0" dirty="0">
                <a:ln>
                  <a:noFill/>
                </a:ln>
                <a:solidFill>
                  <a:prstClr val="black"/>
                </a:solidFill>
                <a:effectLst/>
                <a:uLnTx/>
                <a:uFillTx/>
                <a:hlinkClick r:id="rId31"/>
              </a:rPr>
              <a:t>https://biblioteca.itson.mx</a:t>
            </a:r>
            <a:endParaRPr kumimoji="0" lang="es-CO" sz="1200" b="1" i="0" u="none" strike="noStrike" kern="1200" cap="none" spc="0" normalizeH="0" baseline="0" noProof="0" dirty="0">
              <a:ln>
                <a:noFill/>
              </a:ln>
              <a:solidFill>
                <a:prstClr val="black"/>
              </a:solidFill>
              <a:effectLst/>
              <a:uLnTx/>
              <a:uFillTx/>
            </a:endParaRPr>
          </a:p>
          <a:p>
            <a:r>
              <a:rPr kumimoji="0" lang="es-CO" sz="1200" b="1" i="0" u="none" strike="noStrike" kern="1200" cap="none" spc="0" normalizeH="0" baseline="0" noProof="0" dirty="0">
                <a:ln>
                  <a:noFill/>
                </a:ln>
                <a:solidFill>
                  <a:schemeClr val="accent1"/>
                </a:solidFill>
                <a:effectLst/>
                <a:uLnTx/>
                <a:uFillTx/>
              </a:rPr>
              <a:t>https//eresmama.com</a:t>
            </a:r>
          </a:p>
          <a:p>
            <a:r>
              <a:rPr kumimoji="0" lang="es-CO" sz="1200" b="1" i="0" u="none" strike="noStrike" kern="1200" cap="none" spc="0" normalizeH="0" baseline="0" noProof="0" dirty="0">
                <a:ln>
                  <a:noFill/>
                </a:ln>
                <a:solidFill>
                  <a:schemeClr val="accent1"/>
                </a:solidFill>
                <a:effectLst/>
                <a:uLnTx/>
                <a:uFillTx/>
              </a:rPr>
              <a:t>https:// </a:t>
            </a:r>
            <a:r>
              <a:rPr kumimoji="0" lang="es-CO" sz="1200" b="1" i="0" u="none" strike="noStrike" kern="1200" cap="none" spc="0" normalizeH="0" baseline="0" noProof="0" dirty="0">
                <a:ln>
                  <a:noFill/>
                </a:ln>
                <a:solidFill>
                  <a:schemeClr val="accent1"/>
                </a:solidFill>
                <a:effectLst/>
                <a:uLnTx/>
                <a:uFillTx/>
                <a:hlinkClick r:id="rId32"/>
              </a:rPr>
              <a:t>www.parabebes.com</a:t>
            </a:r>
            <a:endParaRPr kumimoji="0" lang="es-CO" sz="1200" b="1" i="0" u="none" strike="noStrike" kern="1200" cap="none" spc="0" normalizeH="0" baseline="0" noProof="0" dirty="0">
              <a:ln>
                <a:noFill/>
              </a:ln>
              <a:solidFill>
                <a:schemeClr val="accent1"/>
              </a:solidFill>
              <a:effectLst/>
              <a:uLnTx/>
              <a:uFillTx/>
            </a:endParaRPr>
          </a:p>
          <a:p>
            <a:r>
              <a:rPr kumimoji="0" lang="es-CO" sz="1200" b="1" i="0" u="none" strike="noStrike" kern="1200" cap="none" spc="0" normalizeH="0" baseline="0" noProof="0" dirty="0">
                <a:ln>
                  <a:noFill/>
                </a:ln>
                <a:solidFill>
                  <a:srgbClr val="00B0F0"/>
                </a:solidFill>
                <a:effectLst/>
                <a:uLnTx/>
                <a:uFillTx/>
                <a:hlinkClick r:id="rId33"/>
              </a:rPr>
              <a:t>https://www.educamosenfamilia.com</a:t>
            </a:r>
            <a:endParaRPr kumimoji="0" lang="es-CO" sz="1200" b="1" i="0" u="none" strike="noStrike" kern="1200" cap="none" spc="0" normalizeH="0" baseline="0" noProof="0" dirty="0">
              <a:ln>
                <a:noFill/>
              </a:ln>
              <a:solidFill>
                <a:srgbClr val="00B0F0"/>
              </a:solidFill>
              <a:effectLst/>
              <a:uLnTx/>
              <a:uFillTx/>
            </a:endParaRPr>
          </a:p>
          <a:p>
            <a:r>
              <a:rPr kumimoji="0" lang="es-CO" sz="1200" b="1" i="0" u="none" strike="noStrike" kern="1200" cap="none" spc="0" normalizeH="0" baseline="0" noProof="0" dirty="0">
                <a:ln>
                  <a:noFill/>
                </a:ln>
                <a:solidFill>
                  <a:srgbClr val="00B0F0"/>
                </a:solidFill>
                <a:effectLst/>
                <a:uLnTx/>
                <a:uFillTx/>
                <a:hlinkClick r:id="rId33"/>
              </a:rPr>
              <a:t>https://www.educamosenfamilia.com</a:t>
            </a:r>
            <a:endParaRPr kumimoji="0" lang="es-CO" sz="1200" b="1" i="0" u="none" strike="noStrike" kern="1200" cap="none" spc="0" normalizeH="0" baseline="0" noProof="0" dirty="0">
              <a:ln>
                <a:noFill/>
              </a:ln>
              <a:solidFill>
                <a:srgbClr val="00B0F0"/>
              </a:solidFill>
              <a:effectLst/>
              <a:uLnTx/>
              <a:uFillTx/>
            </a:endParaRPr>
          </a:p>
          <a:p>
            <a:r>
              <a:rPr kumimoji="0" lang="es-CO" sz="1200" b="1" i="0" u="none" strike="noStrike" kern="1200" cap="none" spc="0" normalizeH="0" baseline="0" noProof="0" dirty="0">
                <a:ln>
                  <a:noFill/>
                </a:ln>
                <a:solidFill>
                  <a:srgbClr val="00B0F0"/>
                </a:solidFill>
                <a:effectLst/>
                <a:uLnTx/>
                <a:uFillTx/>
                <a:hlinkClick r:id="rId33"/>
              </a:rPr>
              <a:t>https://www.educamosenfamilia.com</a:t>
            </a:r>
            <a:endParaRPr kumimoji="0" lang="es-CO" sz="1200" b="1" i="0" u="none" strike="noStrike" kern="1200" cap="none" spc="0" normalizeH="0" baseline="0" noProof="0" dirty="0">
              <a:ln>
                <a:noFill/>
              </a:ln>
              <a:solidFill>
                <a:srgbClr val="00B0F0"/>
              </a:solidFill>
              <a:effectLst/>
              <a:uLnTx/>
              <a:uFillTx/>
            </a:endParaRPr>
          </a:p>
          <a:p>
            <a:r>
              <a:rPr kumimoji="0" lang="es-CO" sz="1200" b="1" i="0" u="none" strike="noStrike" kern="1200" cap="none" spc="0" normalizeH="0" baseline="0" noProof="0" dirty="0">
                <a:ln>
                  <a:noFill/>
                </a:ln>
                <a:solidFill>
                  <a:srgbClr val="00B0F0"/>
                </a:solidFill>
                <a:effectLst/>
                <a:uLnTx/>
                <a:uFillTx/>
                <a:hlinkClick r:id="rId33"/>
              </a:rPr>
              <a:t>https://www.educamosenfamilia.com</a:t>
            </a:r>
            <a:endParaRPr kumimoji="0" lang="es-CO" sz="1200" b="1" i="0" u="none" strike="noStrike" kern="1200" cap="none" spc="0" normalizeH="0" baseline="0" noProof="0" dirty="0">
              <a:ln>
                <a:noFill/>
              </a:ln>
              <a:solidFill>
                <a:srgbClr val="00B0F0"/>
              </a:solidFill>
              <a:effectLst/>
              <a:uLnTx/>
              <a:uFillTx/>
            </a:endParaRPr>
          </a:p>
          <a:p>
            <a:r>
              <a:rPr kumimoji="0" lang="es-CO" sz="1200" b="1" i="0" u="none" strike="noStrike" kern="1200" cap="none" spc="0" normalizeH="0" baseline="0" noProof="0" dirty="0">
                <a:ln>
                  <a:noFill/>
                </a:ln>
                <a:solidFill>
                  <a:srgbClr val="00B0F0"/>
                </a:solidFill>
                <a:effectLst/>
                <a:uLnTx/>
                <a:uFillTx/>
                <a:hlinkClick r:id="rId34"/>
              </a:rPr>
              <a:t>https://www.churchofjesuschrist.0rg</a:t>
            </a:r>
            <a:endParaRPr kumimoji="0" lang="es-CO" sz="1200" b="1" i="0" u="none" strike="noStrike" kern="1200" cap="none" spc="0" normalizeH="0" baseline="0" noProof="0" dirty="0">
              <a:ln>
                <a:noFill/>
              </a:ln>
              <a:solidFill>
                <a:srgbClr val="00B0F0"/>
              </a:solidFill>
              <a:effectLst/>
              <a:uLnTx/>
              <a:uFillTx/>
            </a:endParaRPr>
          </a:p>
          <a:p>
            <a:r>
              <a:rPr lang="es-CO" sz="1200" b="1" cap="none" dirty="0">
                <a:solidFill>
                  <a:prstClr val="black"/>
                </a:solidFill>
                <a:hlinkClick r:id="rId35"/>
              </a:rPr>
              <a:t>https://www.guiainfantil.com</a:t>
            </a:r>
            <a:endParaRPr lang="es-CO" sz="1200" b="1" cap="none" dirty="0">
              <a:solidFill>
                <a:prstClr val="black"/>
              </a:solidFill>
            </a:endParaRPr>
          </a:p>
          <a:p>
            <a:r>
              <a:rPr kumimoji="0" lang="es-CO" sz="1200" b="1" i="0" u="none" strike="noStrike" kern="1200" cap="none" spc="0" normalizeH="0" baseline="0" noProof="0" dirty="0">
                <a:ln>
                  <a:noFill/>
                </a:ln>
                <a:solidFill>
                  <a:prstClr val="black"/>
                </a:solidFill>
                <a:effectLst/>
                <a:uLnTx/>
                <a:uFillTx/>
                <a:hlinkClick r:id="rId36"/>
              </a:rPr>
              <a:t>https://www.youtube.com</a:t>
            </a:r>
            <a:endParaRPr kumimoji="0" lang="es-CO" sz="1200" b="1" i="0" u="none" strike="noStrike" kern="1200" cap="none" spc="0" normalizeH="0" baseline="0" noProof="0" dirty="0">
              <a:ln>
                <a:noFill/>
              </a:ln>
              <a:solidFill>
                <a:prstClr val="black"/>
              </a:solidFill>
              <a:effectLst/>
              <a:uLnTx/>
              <a:uFillTx/>
            </a:endParaRPr>
          </a:p>
          <a:p>
            <a:r>
              <a:rPr kumimoji="0" lang="es-CO" sz="1200" b="1" i="0" u="none" strike="noStrike" kern="1200" cap="none" spc="0" normalizeH="0" baseline="0" noProof="0" dirty="0">
                <a:ln>
                  <a:noFill/>
                </a:ln>
                <a:solidFill>
                  <a:prstClr val="black"/>
                </a:solidFill>
                <a:effectLst/>
                <a:uLnTx/>
                <a:uFillTx/>
                <a:hlinkClick r:id="rId37"/>
              </a:rPr>
              <a:t>http://elarcadelosniños.cl</a:t>
            </a:r>
            <a:endParaRPr kumimoji="0" lang="es-CO" sz="1200" b="1" i="0" u="none" strike="noStrike" kern="1200" cap="none" spc="0" normalizeH="0" baseline="0" noProof="0" dirty="0">
              <a:ln>
                <a:noFill/>
              </a:ln>
              <a:solidFill>
                <a:prstClr val="black"/>
              </a:solidFill>
              <a:effectLst/>
              <a:uLnTx/>
              <a:uFillTx/>
            </a:endParaRPr>
          </a:p>
          <a:p>
            <a:r>
              <a:rPr kumimoji="0" lang="es-CO" sz="1200" b="1" i="0" u="none" strike="noStrike" kern="1200" cap="none" spc="0" normalizeH="0" baseline="0" noProof="0" dirty="0">
                <a:ln>
                  <a:noFill/>
                </a:ln>
                <a:solidFill>
                  <a:schemeClr val="accent1"/>
                </a:solidFill>
                <a:effectLst/>
                <a:uLnTx/>
                <a:uFillTx/>
              </a:rPr>
              <a:t>http://eacnur.org&gt;blog&gt;, </a:t>
            </a:r>
            <a:r>
              <a:rPr kumimoji="0" lang="es-CO" sz="1200" b="1" i="0" u="none" strike="noStrike" kern="1200" cap="none" spc="0" normalizeH="0" baseline="0" noProof="0" dirty="0" err="1">
                <a:ln>
                  <a:noFill/>
                </a:ln>
                <a:solidFill>
                  <a:schemeClr val="accent1"/>
                </a:solidFill>
                <a:effectLst/>
                <a:uLnTx/>
                <a:uFillTx/>
              </a:rPr>
              <a:t>Zolablog</a:t>
            </a:r>
            <a:endParaRPr lang="es-CO" sz="1200" b="1" dirty="0"/>
          </a:p>
        </p:txBody>
      </p:sp>
      <p:sp>
        <p:nvSpPr>
          <p:cNvPr id="3" name="Marcador de número de diapositiva 2">
            <a:extLst>
              <a:ext uri="{FF2B5EF4-FFF2-40B4-BE49-F238E27FC236}">
                <a16:creationId xmlns:a16="http://schemas.microsoft.com/office/drawing/2014/main" id="{3CC5AC7A-583B-EFF6-74A6-E06260B81B09}"/>
              </a:ext>
            </a:extLst>
          </p:cNvPr>
          <p:cNvSpPr>
            <a:spLocks noGrp="1"/>
          </p:cNvSpPr>
          <p:nvPr>
            <p:ph type="sldNum" sz="quarter" idx="12"/>
          </p:nvPr>
        </p:nvSpPr>
        <p:spPr/>
        <p:txBody>
          <a:bodyPr/>
          <a:lstStyle/>
          <a:p>
            <a:fld id="{B5346379-99B8-4D47-8EAF-938C34B28DAA}" type="slidenum">
              <a:rPr lang="es-CO" smtClean="0"/>
              <a:t>128</a:t>
            </a:fld>
            <a:endParaRPr lang="es-CO"/>
          </a:p>
        </p:txBody>
      </p:sp>
      <p:sp>
        <p:nvSpPr>
          <p:cNvPr id="5" name="CuadroTexto 4">
            <a:extLst>
              <a:ext uri="{FF2B5EF4-FFF2-40B4-BE49-F238E27FC236}">
                <a16:creationId xmlns:a16="http://schemas.microsoft.com/office/drawing/2014/main" id="{961E3F24-65BD-3878-3080-92FCB4F1726E}"/>
              </a:ext>
            </a:extLst>
          </p:cNvPr>
          <p:cNvSpPr txBox="1"/>
          <p:nvPr/>
        </p:nvSpPr>
        <p:spPr>
          <a:xfrm>
            <a:off x="5640355" y="849025"/>
            <a:ext cx="2132045" cy="369332"/>
          </a:xfrm>
          <a:prstGeom prst="rect">
            <a:avLst/>
          </a:prstGeom>
          <a:noFill/>
        </p:spPr>
        <p:txBody>
          <a:bodyPr wrap="square" rtlCol="0">
            <a:spAutoFit/>
          </a:bodyPr>
          <a:lstStyle/>
          <a:p>
            <a:r>
              <a:rPr lang="es-CO" b="1" dirty="0"/>
              <a:t>BIBLIOGRAFÍA</a:t>
            </a:r>
          </a:p>
        </p:txBody>
      </p:sp>
    </p:spTree>
    <p:extLst>
      <p:ext uri="{BB962C8B-B14F-4D97-AF65-F5344CB8AC3E}">
        <p14:creationId xmlns:p14="http://schemas.microsoft.com/office/powerpoint/2010/main" val="3145388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BE44CBE-28B4-2888-1CDB-18437EDF696F}"/>
              </a:ext>
            </a:extLst>
          </p:cNvPr>
          <p:cNvSpPr>
            <a:spLocks noGrp="1"/>
          </p:cNvSpPr>
          <p:nvPr>
            <p:ph type="sldNum" sz="quarter" idx="12"/>
          </p:nvPr>
        </p:nvSpPr>
        <p:spPr/>
        <p:txBody>
          <a:bodyPr/>
          <a:lstStyle/>
          <a:p>
            <a:fld id="{B5346379-99B8-4D47-8EAF-938C34B28DAA}" type="slidenum">
              <a:rPr lang="es-CO" smtClean="0"/>
              <a:t>129</a:t>
            </a:fld>
            <a:endParaRPr lang="es-CO"/>
          </a:p>
        </p:txBody>
      </p:sp>
      <p:sp>
        <p:nvSpPr>
          <p:cNvPr id="4" name="CuadroTexto 3">
            <a:extLst>
              <a:ext uri="{FF2B5EF4-FFF2-40B4-BE49-F238E27FC236}">
                <a16:creationId xmlns:a16="http://schemas.microsoft.com/office/drawing/2014/main" id="{26539ABA-88CB-F40F-E905-A1B0087A4ED5}"/>
              </a:ext>
            </a:extLst>
          </p:cNvPr>
          <p:cNvSpPr txBox="1"/>
          <p:nvPr/>
        </p:nvSpPr>
        <p:spPr>
          <a:xfrm>
            <a:off x="1418252" y="858417"/>
            <a:ext cx="9162661" cy="5141168"/>
          </a:xfrm>
          <a:prstGeom prst="rect">
            <a:avLst/>
          </a:prstGeom>
          <a:noFill/>
        </p:spPr>
        <p:txBody>
          <a:bodyPr wrap="square" numCol="2">
            <a:spAutoFit/>
          </a:bodyPr>
          <a:lstStyle/>
          <a:p>
            <a:endParaRPr lang="es-CO" sz="1200" b="1" dirty="0">
              <a:latin typeface="Bradley Hand ITC" panose="03070402050302030203" pitchFamily="66" charset="0"/>
            </a:endParaRPr>
          </a:p>
          <a:p>
            <a:endParaRPr kumimoji="0" lang="es-CO" sz="12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hlinkClick r:id="rId2"/>
            </a:endParaRPr>
          </a:p>
          <a:p>
            <a:r>
              <a:rPr kumimoji="0" lang="es-CO" sz="1200" b="1" i="0" u="none" strike="noStrike" kern="1200" cap="none" spc="0" normalizeH="0" baseline="0" noProof="0" dirty="0">
                <a:ln>
                  <a:noFill/>
                </a:ln>
                <a:solidFill>
                  <a:prstClr val="black"/>
                </a:solidFill>
                <a:effectLst/>
                <a:uLnTx/>
                <a:uFillTx/>
                <a:ea typeface="+mn-ea"/>
                <a:cs typeface="+mn-cs"/>
                <a:hlinkClick r:id="rId2"/>
              </a:rPr>
              <a:t>https://es.liveworkssheet.com</a:t>
            </a:r>
            <a:r>
              <a:rPr kumimoji="0" lang="es-CO" sz="1200" b="1" i="0" u="none" strike="noStrike" kern="1200" cap="none" spc="0" normalizeH="0" baseline="0" noProof="0" dirty="0">
                <a:ln>
                  <a:noFill/>
                </a:ln>
                <a:solidFill>
                  <a:prstClr val="black"/>
                </a:solidFill>
                <a:effectLst/>
                <a:uLnTx/>
                <a:uFillTx/>
                <a:ea typeface="+mn-ea"/>
                <a:cs typeface="+mn-cs"/>
              </a:rPr>
              <a:t>                                                                                          </a:t>
            </a:r>
          </a:p>
          <a:p>
            <a:r>
              <a:rPr lang="es-CO" sz="1200" b="1" cap="none" dirty="0">
                <a:solidFill>
                  <a:schemeClr val="accent1"/>
                </a:solidFill>
              </a:rPr>
              <a:t>https</a:t>
            </a:r>
            <a:r>
              <a:rPr kumimoji="0" lang="es-CO" sz="1200" b="1" i="0" u="none" strike="noStrike" kern="1200" cap="none" spc="0" normalizeH="0" baseline="0" noProof="0" dirty="0">
                <a:ln>
                  <a:noFill/>
                </a:ln>
                <a:solidFill>
                  <a:schemeClr val="accent1"/>
                </a:solidFill>
                <a:effectLst/>
                <a:uLnTx/>
                <a:uFillTx/>
                <a:ea typeface="+mn-ea"/>
                <a:cs typeface="+mn-cs"/>
              </a:rPr>
              <a:t>//www.bebesymas.com</a:t>
            </a:r>
          </a:p>
          <a:p>
            <a:r>
              <a:rPr kumimoji="0" lang="es-CO" sz="1200" b="1" i="0" u="none" strike="noStrike" kern="1200" cap="none" spc="0" normalizeH="0" baseline="0" noProof="0" dirty="0">
                <a:ln>
                  <a:noFill/>
                </a:ln>
                <a:solidFill>
                  <a:prstClr val="black"/>
                </a:solidFill>
                <a:effectLst/>
                <a:uLnTx/>
                <a:uFillTx/>
                <a:ea typeface="+mn-ea"/>
                <a:cs typeface="+mn-cs"/>
                <a:hlinkClick r:id="rId3"/>
              </a:rPr>
              <a:t>https://www.educamosenfamilia.com</a:t>
            </a:r>
            <a:endParaRPr kumimoji="0" lang="es-CO" sz="1200" b="1" i="0" u="none" strike="noStrike" kern="1200" cap="none" spc="0" normalizeH="0" baseline="0" noProof="0" dirty="0">
              <a:ln>
                <a:noFill/>
              </a:ln>
              <a:solidFill>
                <a:prstClr val="black"/>
              </a:solidFill>
              <a:effectLst/>
              <a:uLnTx/>
              <a:uFillTx/>
              <a:ea typeface="+mn-ea"/>
              <a:cs typeface="+mn-cs"/>
            </a:endParaRPr>
          </a:p>
          <a:p>
            <a:r>
              <a:rPr lang="es-CO" sz="1200" b="1" cap="none" dirty="0">
                <a:solidFill>
                  <a:prstClr val="black"/>
                </a:solidFill>
                <a:hlinkClick r:id="rId4"/>
              </a:rPr>
              <a:t>https://www.educo.org</a:t>
            </a:r>
            <a:endParaRPr lang="es-CO" sz="1200" b="1" cap="none" dirty="0">
              <a:solidFill>
                <a:prstClr val="black"/>
              </a:solidFill>
            </a:endParaRPr>
          </a:p>
          <a:p>
            <a:r>
              <a:rPr lang="es-CO" sz="1200" b="1" cap="none" dirty="0">
                <a:solidFill>
                  <a:prstClr val="black"/>
                </a:solidFill>
                <a:hlinkClick r:id="rId5"/>
              </a:rPr>
              <a:t>https://www.youtube.com</a:t>
            </a:r>
            <a:endParaRPr lang="es-CO" sz="1200" b="1" cap="none" dirty="0">
              <a:solidFill>
                <a:prstClr val="black"/>
              </a:solidFill>
            </a:endParaRPr>
          </a:p>
          <a:p>
            <a:r>
              <a:rPr kumimoji="0" lang="es-CO" sz="1200" b="1" i="0" u="none" strike="noStrike" kern="1200" cap="none" spc="0" normalizeH="0" baseline="0" noProof="0" dirty="0">
                <a:ln>
                  <a:noFill/>
                </a:ln>
                <a:solidFill>
                  <a:prstClr val="black"/>
                </a:solidFill>
                <a:effectLst/>
                <a:uLnTx/>
                <a:uFillTx/>
                <a:ea typeface="+mn-ea"/>
                <a:cs typeface="+mn-cs"/>
                <a:hlinkClick r:id="rId4"/>
              </a:rPr>
              <a:t>https://www.educo.org</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5"/>
              </a:rPr>
              <a:t>https://www.youtube.com</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4"/>
              </a:rPr>
              <a:t>https://www.educo.org</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5"/>
              </a:rPr>
              <a:t>https://www.youtube.com</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6"/>
              </a:rPr>
              <a:t>https://guíainfantil.com</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7"/>
              </a:rPr>
              <a:t>https://www.soymundo.com</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8"/>
              </a:rPr>
              <a:t>https://youtube/oiVQ10qtFBs</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6"/>
              </a:rPr>
              <a:t>https://guíainfantil.com</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7"/>
              </a:rPr>
              <a:t>https://www.soymundo.com</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8"/>
              </a:rPr>
              <a:t>https://youtube/oiVQ10qtFBs</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7"/>
              </a:rPr>
              <a:t>https://www.soymundo.com</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8"/>
              </a:rPr>
              <a:t>https://youtube/oiVQ10qtFBs</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9"/>
              </a:rPr>
              <a:t>https://www.imageneseducativas.com</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10"/>
              </a:rPr>
              <a:t>https://youtu.be/g52mAn_s39c=4mmCkcV9hRw1VoPn</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9"/>
              </a:rPr>
              <a:t>https://www.imageneseducativas.com</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10"/>
              </a:rPr>
              <a:t>https://youtu.be/g52mAn_s39c=4mmCkcV9hRw1VoPn</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11"/>
              </a:rPr>
              <a:t>https://es.Wikipedia.org</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schemeClr val="accent1"/>
                </a:solidFill>
                <a:effectLst/>
                <a:uLnTx/>
                <a:uFillTx/>
                <a:ea typeface="+mn-ea"/>
                <a:cs typeface="+mn-cs"/>
              </a:rPr>
              <a:t>https//www.nestle.com</a:t>
            </a:r>
          </a:p>
          <a:p>
            <a:r>
              <a:rPr kumimoji="0" lang="es-CO" sz="1200" b="1" i="0" u="none" strike="noStrike" kern="1200" cap="none" spc="0" normalizeH="0" baseline="0" noProof="0" dirty="0">
                <a:ln>
                  <a:noFill/>
                </a:ln>
                <a:solidFill>
                  <a:schemeClr val="accent1"/>
                </a:solidFill>
                <a:effectLst/>
                <a:uLnTx/>
                <a:uFillTx/>
                <a:ea typeface="+mn-ea"/>
                <a:cs typeface="+mn-cs"/>
              </a:rPr>
              <a:t>http//www.yputube.com</a:t>
            </a:r>
          </a:p>
          <a:p>
            <a:endParaRPr kumimoji="0" lang="es-CO" sz="1200" b="1" i="0" u="none" strike="noStrike" kern="1200" cap="none" spc="0" normalizeH="0" baseline="0" noProof="0" dirty="0">
              <a:ln>
                <a:noFill/>
              </a:ln>
              <a:solidFill>
                <a:prstClr val="black"/>
              </a:solidFill>
              <a:effectLst/>
              <a:uLnTx/>
              <a:uFillTx/>
              <a:ea typeface="+mn-ea"/>
              <a:cs typeface="+mn-cs"/>
            </a:endParaRPr>
          </a:p>
          <a:p>
            <a:pPr algn="r"/>
            <a:endParaRPr kumimoji="0" lang="es-CO" sz="1200" b="1" i="0" u="none" strike="noStrike" kern="1200" cap="none" spc="0" normalizeH="0" baseline="0" noProof="0" dirty="0">
              <a:ln>
                <a:noFill/>
              </a:ln>
              <a:solidFill>
                <a:prstClr val="black"/>
              </a:solidFill>
              <a:effectLst/>
              <a:uLnTx/>
              <a:uFillTx/>
              <a:ea typeface="+mn-ea"/>
              <a:cs typeface="+mn-cs"/>
            </a:endParaRPr>
          </a:p>
          <a:p>
            <a:endParaRPr lang="es-CO" sz="1200" b="1" dirty="0">
              <a:solidFill>
                <a:prstClr val="black"/>
              </a:solidFill>
            </a:endParaRPr>
          </a:p>
          <a:p>
            <a:r>
              <a:rPr kumimoji="0" lang="es-CO" sz="1200" b="1" i="0" u="none" strike="noStrike" kern="1200" cap="none" spc="0" normalizeH="0" baseline="0" noProof="0" dirty="0">
                <a:ln>
                  <a:noFill/>
                </a:ln>
                <a:solidFill>
                  <a:schemeClr val="accent1"/>
                </a:solidFill>
                <a:effectLst/>
                <a:uLnTx/>
                <a:uFillTx/>
                <a:ea typeface="+mn-ea"/>
                <a:cs typeface="+mn-cs"/>
              </a:rPr>
              <a:t>https//www.efedeportes.com</a:t>
            </a:r>
            <a:endParaRPr lang="es-CO" sz="1200" b="1" dirty="0">
              <a:solidFill>
                <a:prstClr val="black"/>
              </a:solidFill>
            </a:endParaRPr>
          </a:p>
          <a:p>
            <a:r>
              <a:rPr kumimoji="0" lang="es-CO" sz="1200" b="1" i="0" u="none" strike="noStrike" kern="1200" cap="none" spc="0" normalizeH="0" baseline="0" noProof="0" dirty="0">
                <a:ln>
                  <a:noFill/>
                </a:ln>
                <a:solidFill>
                  <a:schemeClr val="accent1"/>
                </a:solidFill>
                <a:effectLst/>
                <a:uLnTx/>
                <a:uFillTx/>
                <a:ea typeface="+mn-ea"/>
                <a:cs typeface="+mn-cs"/>
              </a:rPr>
              <a:t>https//www.ticumiku.com</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schemeClr val="accent1"/>
                </a:solidFill>
                <a:effectLst/>
                <a:uLnTx/>
                <a:uFillTx/>
                <a:ea typeface="+mn-ea"/>
                <a:cs typeface="+mn-cs"/>
              </a:rPr>
              <a:t>https//es</a:t>
            </a:r>
            <a:r>
              <a:rPr lang="es-CO" sz="1200" b="1" cap="none" dirty="0">
                <a:solidFill>
                  <a:schemeClr val="accent1"/>
                </a:solidFill>
              </a:rPr>
              <a:t>.wikipedia.org</a:t>
            </a:r>
            <a:endParaRPr kumimoji="0" lang="es-CO" sz="1200" b="1" i="0" u="none" strike="noStrike" kern="1200" cap="none" spc="0" normalizeH="0" baseline="0" noProof="0" dirty="0">
              <a:ln>
                <a:noFill/>
              </a:ln>
              <a:solidFill>
                <a:prstClr val="black"/>
              </a:solidFill>
              <a:effectLst/>
              <a:uLnTx/>
              <a:uFillTx/>
              <a:ea typeface="+mn-ea"/>
              <a:cs typeface="+mn-cs"/>
            </a:endParaRPr>
          </a:p>
          <a:p>
            <a:r>
              <a:rPr lang="es-CO" sz="1200" b="1" cap="none" dirty="0">
                <a:solidFill>
                  <a:schemeClr val="accent1"/>
                </a:solidFill>
              </a:rPr>
              <a:t>https://www.youtube.com/watch?v=5dQzWcFKH1o</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12"/>
              </a:rPr>
              <a:t>https://wwwstudocu.com</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13"/>
              </a:rPr>
              <a:t>https://thegeniusofplay.org</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hlinkClick r:id="rId14"/>
              </a:rPr>
              <a:t>https://wwwinstagantt.com</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schemeClr val="accent1"/>
                </a:solidFill>
                <a:effectLst/>
                <a:uLnTx/>
                <a:uFillTx/>
                <a:ea typeface="+mn-ea"/>
                <a:cs typeface="+mn-cs"/>
              </a:rPr>
              <a:t>educadorestodo.com/blog/</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schemeClr val="accent1"/>
                </a:solidFill>
                <a:effectLst/>
                <a:uLnTx/>
                <a:uFillTx/>
                <a:ea typeface="+mn-ea"/>
                <a:cs typeface="+mn-cs"/>
              </a:rPr>
              <a:t>https//www.infocopoline.es</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schemeClr val="accent1"/>
                </a:solidFill>
                <a:effectLst/>
                <a:uLnTx/>
                <a:uFillTx/>
                <a:ea typeface="+mn-ea"/>
                <a:cs typeface="+mn-cs"/>
              </a:rPr>
              <a:t>https://www.tiktok.com/@soyelydynamic/video/7271337902234160390?lang=es</a:t>
            </a:r>
          </a:p>
          <a:p>
            <a:r>
              <a:rPr kumimoji="0" lang="es-CO" sz="1200" b="1" i="0" u="none" strike="noStrike" kern="1200" cap="none" spc="0" normalizeH="0" baseline="0" noProof="0" dirty="0">
                <a:ln>
                  <a:noFill/>
                </a:ln>
                <a:solidFill>
                  <a:prstClr val="black"/>
                </a:solidFill>
                <a:effectLst/>
                <a:uLnTx/>
                <a:uFillTx/>
                <a:ea typeface="+mn-ea"/>
                <a:cs typeface="+mn-cs"/>
                <a:hlinkClick r:id="rId15"/>
              </a:rPr>
              <a:t>https://eacnur.org</a:t>
            </a:r>
            <a:r>
              <a:rPr kumimoji="0" lang="es-CO" sz="1200" b="1" i="0" u="none" strike="noStrike" kern="1200" cap="none" spc="0" normalizeH="0" baseline="0" noProof="0" dirty="0">
                <a:ln>
                  <a:noFill/>
                </a:ln>
                <a:solidFill>
                  <a:prstClr val="black"/>
                </a:solidFill>
                <a:effectLst/>
                <a:uLnTx/>
                <a:uFillTx/>
                <a:ea typeface="+mn-ea"/>
                <a:cs typeface="+mn-cs"/>
              </a:rPr>
              <a:t> </a:t>
            </a:r>
            <a:endParaRPr lang="es-CO" sz="1200" b="1" cap="none" dirty="0">
              <a:solidFill>
                <a:prstClr val="black"/>
              </a:solidFill>
            </a:endParaRPr>
          </a:p>
          <a:p>
            <a:r>
              <a:rPr lang="es-CO" sz="1200" b="1" dirty="0">
                <a:solidFill>
                  <a:schemeClr val="accent1"/>
                </a:solidFill>
              </a:rPr>
              <a:t>Frases Célebres</a:t>
            </a:r>
            <a:endParaRPr kumimoji="0" lang="es-CO" sz="1200" b="1" i="0" u="none" strike="noStrike" kern="1200" cap="none" spc="0" normalizeH="0" baseline="0" noProof="0" dirty="0">
              <a:ln>
                <a:noFill/>
              </a:ln>
              <a:solidFill>
                <a:schemeClr val="accent1"/>
              </a:solidFill>
              <a:effectLst/>
              <a:uLnTx/>
              <a:uFillTx/>
              <a:ea typeface="+mn-ea"/>
              <a:cs typeface="+mn-cs"/>
            </a:endParaRPr>
          </a:p>
          <a:p>
            <a:r>
              <a:rPr kumimoji="0" lang="es-CO" sz="1200" b="1" i="0" u="none" strike="noStrike" kern="1200" cap="none" spc="0" normalizeH="0" baseline="0" noProof="0" dirty="0">
                <a:ln>
                  <a:noFill/>
                </a:ln>
                <a:solidFill>
                  <a:schemeClr val="accent1"/>
                </a:solidFill>
                <a:effectLst/>
                <a:uLnTx/>
                <a:uFillTx/>
                <a:ea typeface="+mn-ea"/>
                <a:cs typeface="+mn-cs"/>
              </a:rPr>
              <a:t>Anónimo</a:t>
            </a:r>
          </a:p>
          <a:p>
            <a:r>
              <a:rPr lang="es-CO" sz="1200" b="1" dirty="0">
                <a:solidFill>
                  <a:schemeClr val="accent1"/>
                </a:solidFill>
              </a:rPr>
              <a:t>Proverbio chino</a:t>
            </a:r>
          </a:p>
          <a:p>
            <a:r>
              <a:rPr lang="es-CO" sz="1200" b="1" dirty="0">
                <a:solidFill>
                  <a:schemeClr val="accent1"/>
                </a:solidFill>
              </a:rPr>
              <a:t>Thomas </a:t>
            </a:r>
            <a:r>
              <a:rPr lang="es-CO" sz="1200" b="1" dirty="0" err="1">
                <a:solidFill>
                  <a:schemeClr val="accent1"/>
                </a:solidFill>
              </a:rPr>
              <a:t>Sowell</a:t>
            </a:r>
            <a:endParaRPr lang="es-CO" sz="1200" b="1" dirty="0">
              <a:solidFill>
                <a:schemeClr val="accent1"/>
              </a:solidFill>
            </a:endParaRPr>
          </a:p>
          <a:p>
            <a:r>
              <a:rPr lang="es-CO" sz="1200" b="1" dirty="0">
                <a:solidFill>
                  <a:schemeClr val="accent1"/>
                </a:solidFill>
              </a:rPr>
              <a:t>Santa Teresa de Jesús</a:t>
            </a:r>
          </a:p>
          <a:p>
            <a:r>
              <a:rPr lang="es-CO" sz="1200" b="1" dirty="0">
                <a:solidFill>
                  <a:schemeClr val="accent1"/>
                </a:solidFill>
              </a:rPr>
              <a:t>Ralf Waldo </a:t>
            </a:r>
            <a:r>
              <a:rPr lang="es-CO" sz="1200" b="1" dirty="0" err="1">
                <a:solidFill>
                  <a:schemeClr val="accent1"/>
                </a:solidFill>
              </a:rPr>
              <a:t>Emersón</a:t>
            </a:r>
            <a:endParaRPr lang="es-CO" sz="1200" b="1" dirty="0">
              <a:solidFill>
                <a:schemeClr val="accent1"/>
              </a:solidFill>
            </a:endParaRPr>
          </a:p>
          <a:p>
            <a:r>
              <a:rPr lang="es-CO" sz="1200" b="1" dirty="0">
                <a:solidFill>
                  <a:schemeClr val="accent1"/>
                </a:solidFill>
              </a:rPr>
              <a:t>Autores Varios</a:t>
            </a:r>
          </a:p>
          <a:p>
            <a:r>
              <a:rPr lang="es-CO" sz="1200" b="1" cap="none" dirty="0">
                <a:solidFill>
                  <a:schemeClr val="accent1"/>
                </a:solidFill>
              </a:rPr>
              <a:t>siddhartha </a:t>
            </a:r>
            <a:r>
              <a:rPr lang="es-CO" sz="1200" b="1" cap="none" dirty="0" err="1">
                <a:solidFill>
                  <a:schemeClr val="accent1"/>
                </a:solidFill>
              </a:rPr>
              <a:t>gautama</a:t>
            </a:r>
            <a:r>
              <a:rPr lang="es-CO" sz="1200" b="1" cap="none" dirty="0">
                <a:solidFill>
                  <a:schemeClr val="accent1"/>
                </a:solidFill>
              </a:rPr>
              <a:t> </a:t>
            </a:r>
            <a:r>
              <a:rPr lang="es-CO" sz="1200" b="1" cap="none" dirty="0" err="1">
                <a:solidFill>
                  <a:schemeClr val="accent1"/>
                </a:solidFill>
              </a:rPr>
              <a:t>buddha</a:t>
            </a:r>
            <a:endParaRPr lang="es-CO" sz="1200" b="1" cap="none" dirty="0">
              <a:solidFill>
                <a:schemeClr val="accent1"/>
              </a:solidFill>
            </a:endParaRPr>
          </a:p>
          <a:p>
            <a:r>
              <a:rPr lang="es-CO" sz="1200" b="1" dirty="0">
                <a:solidFill>
                  <a:schemeClr val="accent1"/>
                </a:solidFill>
              </a:rPr>
              <a:t>William Ralph Inge</a:t>
            </a:r>
          </a:p>
          <a:p>
            <a:r>
              <a:rPr lang="es-CO" sz="1200" b="1" dirty="0">
                <a:solidFill>
                  <a:schemeClr val="accent1"/>
                </a:solidFill>
              </a:rPr>
              <a:t>Jean de La </a:t>
            </a:r>
            <a:r>
              <a:rPr lang="es-CO" sz="1200" b="1" dirty="0" err="1">
                <a:solidFill>
                  <a:schemeClr val="accent1"/>
                </a:solidFill>
              </a:rPr>
              <a:t>Bruyère</a:t>
            </a:r>
            <a:endParaRPr lang="es-ES" sz="1200" b="1" dirty="0">
              <a:solidFill>
                <a:schemeClr val="accent1"/>
              </a:solidFill>
            </a:endParaRPr>
          </a:p>
          <a:p>
            <a:r>
              <a:rPr lang="es-CO" sz="1200" b="1" dirty="0">
                <a:solidFill>
                  <a:schemeClr val="accent1"/>
                </a:solidFill>
              </a:rPr>
              <a:t>Jesucristo</a:t>
            </a:r>
          </a:p>
          <a:p>
            <a:pPr algn="ctr"/>
            <a:endParaRPr lang="es-CO" b="1" dirty="0">
              <a:latin typeface="Bradley Hand ITC" panose="03070402050302030203" pitchFamily="66" charset="0"/>
            </a:endParaRPr>
          </a:p>
        </p:txBody>
      </p:sp>
      <p:sp>
        <p:nvSpPr>
          <p:cNvPr id="3" name="CuadroTexto 2">
            <a:extLst>
              <a:ext uri="{FF2B5EF4-FFF2-40B4-BE49-F238E27FC236}">
                <a16:creationId xmlns:a16="http://schemas.microsoft.com/office/drawing/2014/main" id="{8FF54176-D809-84C3-5834-EF48B3799D43}"/>
              </a:ext>
            </a:extLst>
          </p:cNvPr>
          <p:cNvSpPr txBox="1"/>
          <p:nvPr/>
        </p:nvSpPr>
        <p:spPr>
          <a:xfrm>
            <a:off x="4488023" y="858416"/>
            <a:ext cx="3508311" cy="369332"/>
          </a:xfrm>
          <a:prstGeom prst="rect">
            <a:avLst/>
          </a:prstGeom>
          <a:noFill/>
        </p:spPr>
        <p:txBody>
          <a:bodyPr wrap="square" rtlCol="0">
            <a:spAutoFit/>
          </a:bodyPr>
          <a:lstStyle/>
          <a:p>
            <a:pPr algn="ctr"/>
            <a:r>
              <a:rPr lang="es-CO" b="1" dirty="0">
                <a:latin typeface="Bradley Hand ITC" panose="03070402050302030203" pitchFamily="66" charset="0"/>
              </a:rPr>
              <a:t>          </a:t>
            </a:r>
            <a:r>
              <a:rPr lang="es-CO" b="1" dirty="0"/>
              <a:t>BIBLIOGRAFÍA </a:t>
            </a:r>
          </a:p>
        </p:txBody>
      </p:sp>
    </p:spTree>
    <p:extLst>
      <p:ext uri="{BB962C8B-B14F-4D97-AF65-F5344CB8AC3E}">
        <p14:creationId xmlns:p14="http://schemas.microsoft.com/office/powerpoint/2010/main" val="148640590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237B0-7FB9-4185-803E-CEAC401F84D2}"/>
              </a:ext>
            </a:extLst>
          </p:cNvPr>
          <p:cNvSpPr>
            <a:spLocks noGrp="1"/>
          </p:cNvSpPr>
          <p:nvPr>
            <p:ph type="title"/>
          </p:nvPr>
        </p:nvSpPr>
        <p:spPr/>
        <p:txBody>
          <a:bodyPr>
            <a:normAutofit/>
          </a:bodyPr>
          <a:lstStyle/>
          <a:p>
            <a:r>
              <a:rPr lang="es-CO" sz="2400" dirty="0">
                <a:solidFill>
                  <a:srgbClr val="002060"/>
                </a:solidFill>
                <a:latin typeface="+mn-lt"/>
              </a:rPr>
              <a:t>J U S T I  F I C A C I Ó N</a:t>
            </a:r>
          </a:p>
        </p:txBody>
      </p:sp>
      <p:sp>
        <p:nvSpPr>
          <p:cNvPr id="3" name="Marcador de contenido 2">
            <a:extLst>
              <a:ext uri="{FF2B5EF4-FFF2-40B4-BE49-F238E27FC236}">
                <a16:creationId xmlns:a16="http://schemas.microsoft.com/office/drawing/2014/main" id="{3F015561-5515-D3EC-360B-F8996E56F961}"/>
              </a:ext>
            </a:extLst>
          </p:cNvPr>
          <p:cNvSpPr>
            <a:spLocks noGrp="1"/>
          </p:cNvSpPr>
          <p:nvPr>
            <p:ph sz="quarter" idx="13"/>
          </p:nvPr>
        </p:nvSpPr>
        <p:spPr/>
        <p:txBody>
          <a:bodyPr>
            <a:normAutofit fontScale="85000" lnSpcReduction="10000"/>
          </a:bodyPr>
          <a:lstStyle/>
          <a:p>
            <a:r>
              <a:rPr lang="es-CO" sz="1800" b="1" cap="none" dirty="0"/>
              <a:t>La citada Cartilla Lúdico Pedagógica busca afanosamente, transformar las deficiencias en fortalezas sobre el buen uso de las Normas, Valores, Buenos Modales, La Paz, Árbol de la Integración, Guardianes de la Convivencia, Semillero de Animadores   entre quienes convivimos como Institución; si bien es cierto, algunos autores aseveran, afirman, que  la humanidad vive en una profunda crisis de Normas, Valores, Buenos Modales, la Paz y demás, la realidad de nuestro claustro educativo no es la excepción, es por ello,  ha llegado el momento de cambiarla.</a:t>
            </a:r>
          </a:p>
          <a:p>
            <a:r>
              <a:rPr lang="es-ES" sz="1800" b="1" dirty="0"/>
              <a:t>m</a:t>
            </a:r>
            <a:r>
              <a:rPr lang="es-ES" sz="1800" b="1" cap="none" dirty="0"/>
              <a:t>ediante actividades fundamentadas sobre una gama de teorías y conceptos referentes a  los tópicos citados, nos permitan fortalecernos en las aulas, fuera de estas utilizando la lúdica pedagógica, es decir, visibilizando el juego como un instrumento de enseñanza- aprendizaje competente individual y colectivo para rebasar los comportamientos contrarios; además de estrategias lúdicas como dinámicas de grupos, minidramas, juegos de mesa, bailes, canciones etc.,  que refuercen aprendizajes, conocimientos y competencias Finalmente, se esta empeñado generar el progreso sostenible de las relaciones interpersonales, superando las vicisitudes palpables dentro de la Institución para seguir edificándonos como  “UNA ESCUELA DE CALIDAD”</a:t>
            </a:r>
            <a:endParaRPr lang="es-CO" sz="1800" b="1" cap="none" dirty="0"/>
          </a:p>
        </p:txBody>
      </p:sp>
      <p:pic>
        <p:nvPicPr>
          <p:cNvPr id="5" name="Imagen 4">
            <a:extLst>
              <a:ext uri="{FF2B5EF4-FFF2-40B4-BE49-F238E27FC236}">
                <a16:creationId xmlns:a16="http://schemas.microsoft.com/office/drawing/2014/main" id="{AABC281B-A638-7B81-AF48-C06DE9921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654"/>
            <a:ext cx="1473958" cy="1191349"/>
          </a:xfrm>
          <a:prstGeom prst="rect">
            <a:avLst/>
          </a:prstGeom>
        </p:spPr>
      </p:pic>
      <p:sp>
        <p:nvSpPr>
          <p:cNvPr id="4" name="Marcador de número de diapositiva 3">
            <a:extLst>
              <a:ext uri="{FF2B5EF4-FFF2-40B4-BE49-F238E27FC236}">
                <a16:creationId xmlns:a16="http://schemas.microsoft.com/office/drawing/2014/main" id="{D984E456-7325-C0F5-275D-64B63202E8A1}"/>
              </a:ext>
            </a:extLst>
          </p:cNvPr>
          <p:cNvSpPr>
            <a:spLocks noGrp="1"/>
          </p:cNvSpPr>
          <p:nvPr>
            <p:ph type="sldNum" sz="quarter" idx="12"/>
          </p:nvPr>
        </p:nvSpPr>
        <p:spPr/>
        <p:txBody>
          <a:bodyPr/>
          <a:lstStyle/>
          <a:p>
            <a:fld id="{B5346379-99B8-4D47-8EAF-938C34B28DAA}" type="slidenum">
              <a:rPr lang="es-CO" smtClean="0"/>
              <a:t>13</a:t>
            </a:fld>
            <a:endParaRPr lang="es-CO"/>
          </a:p>
        </p:txBody>
      </p:sp>
    </p:spTree>
    <p:extLst>
      <p:ext uri="{BB962C8B-B14F-4D97-AF65-F5344CB8AC3E}">
        <p14:creationId xmlns:p14="http://schemas.microsoft.com/office/powerpoint/2010/main" val="42274639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117F7F0-E5F8-F5CC-1962-7BF1FE076E4D}"/>
              </a:ext>
            </a:extLst>
          </p:cNvPr>
          <p:cNvSpPr>
            <a:spLocks noGrp="1"/>
          </p:cNvSpPr>
          <p:nvPr>
            <p:ph type="sldNum" sz="quarter" idx="12"/>
          </p:nvPr>
        </p:nvSpPr>
        <p:spPr/>
        <p:txBody>
          <a:bodyPr/>
          <a:lstStyle/>
          <a:p>
            <a:fld id="{B5346379-99B8-4D47-8EAF-938C34B28DAA}" type="slidenum">
              <a:rPr lang="es-CO" smtClean="0"/>
              <a:t>130</a:t>
            </a:fld>
            <a:endParaRPr lang="es-CO"/>
          </a:p>
        </p:txBody>
      </p:sp>
      <p:sp>
        <p:nvSpPr>
          <p:cNvPr id="5" name="CuadroTexto 4">
            <a:extLst>
              <a:ext uri="{FF2B5EF4-FFF2-40B4-BE49-F238E27FC236}">
                <a16:creationId xmlns:a16="http://schemas.microsoft.com/office/drawing/2014/main" id="{5CD3962A-8FFD-D64B-2F32-B0AE1E867319}"/>
              </a:ext>
            </a:extLst>
          </p:cNvPr>
          <p:cNvSpPr txBox="1"/>
          <p:nvPr/>
        </p:nvSpPr>
        <p:spPr>
          <a:xfrm>
            <a:off x="5001208" y="886409"/>
            <a:ext cx="2587691" cy="646331"/>
          </a:xfrm>
          <a:prstGeom prst="rect">
            <a:avLst/>
          </a:prstGeom>
          <a:noFill/>
        </p:spPr>
        <p:txBody>
          <a:bodyPr wrap="square" rtlCol="0">
            <a:spAutoFit/>
          </a:bodyPr>
          <a:lstStyle/>
          <a:p>
            <a:endParaRPr lang="es-CO" b="1" dirty="0">
              <a:latin typeface="Bradley Hand ITC" panose="03070402050302030203" pitchFamily="66" charset="0"/>
            </a:endParaRPr>
          </a:p>
          <a:p>
            <a:endParaRPr lang="es-CO" b="1" dirty="0">
              <a:latin typeface="Bradley Hand ITC" panose="03070402050302030203" pitchFamily="66" charset="0"/>
            </a:endParaRPr>
          </a:p>
        </p:txBody>
      </p:sp>
      <p:sp>
        <p:nvSpPr>
          <p:cNvPr id="6" name="CuadroTexto 5">
            <a:extLst>
              <a:ext uri="{FF2B5EF4-FFF2-40B4-BE49-F238E27FC236}">
                <a16:creationId xmlns:a16="http://schemas.microsoft.com/office/drawing/2014/main" id="{830689A4-4302-9A6A-0CE0-CF18A34E9699}"/>
              </a:ext>
            </a:extLst>
          </p:cNvPr>
          <p:cNvSpPr txBox="1"/>
          <p:nvPr/>
        </p:nvSpPr>
        <p:spPr>
          <a:xfrm>
            <a:off x="1343607" y="569169"/>
            <a:ext cx="10021079" cy="6186309"/>
          </a:xfrm>
          <a:prstGeom prst="rect">
            <a:avLst/>
          </a:prstGeom>
          <a:noFill/>
        </p:spPr>
        <p:txBody>
          <a:bodyPr wrap="square" numCol="2">
            <a:spAutoFit/>
          </a:bodyPr>
          <a:lstStyle/>
          <a:p>
            <a:endParaRPr lang="es-CO" sz="1200" b="1" dirty="0">
              <a:latin typeface="Bradley Hand ITC" panose="03070402050302030203" pitchFamily="66" charset="0"/>
            </a:endParaRPr>
          </a:p>
          <a:p>
            <a:pPr algn="ctr"/>
            <a:r>
              <a:rPr lang="es-CO" sz="1200" b="1" dirty="0">
                <a:latin typeface="Bradley Hand ITC" panose="03070402050302030203" pitchFamily="66" charset="0"/>
              </a:rPr>
              <a:t>                                                                                         </a:t>
            </a:r>
          </a:p>
          <a:p>
            <a:endParaRPr lang="es-CO" sz="1200" b="1" dirty="0">
              <a:latin typeface="Bradley Hand ITC" panose="03070402050302030203" pitchFamily="66" charset="0"/>
            </a:endParaRPr>
          </a:p>
          <a:p>
            <a:endParaRPr kumimoji="0" lang="es-CO" sz="12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hlinkClick r:id="rId2"/>
            </a:endParaRPr>
          </a:p>
          <a:p>
            <a:r>
              <a:rPr lang="es-CO" sz="1200" b="1" dirty="0">
                <a:solidFill>
                  <a:schemeClr val="accent1"/>
                </a:solidFill>
              </a:rPr>
              <a:t>N</a:t>
            </a:r>
            <a:r>
              <a:rPr kumimoji="0" lang="es-CO" sz="1200" b="1" i="0" u="none" strike="noStrike" kern="1200" spc="0" normalizeH="0" baseline="0" noProof="0" dirty="0">
                <a:ln>
                  <a:noFill/>
                </a:ln>
                <a:solidFill>
                  <a:schemeClr val="accent1"/>
                </a:solidFill>
                <a:effectLst/>
                <a:uLnTx/>
                <a:uFillTx/>
                <a:ea typeface="+mn-ea"/>
                <a:cs typeface="+mn-cs"/>
              </a:rPr>
              <a:t>ora </a:t>
            </a:r>
            <a:r>
              <a:rPr lang="es-CO" sz="1200" b="1" dirty="0">
                <a:solidFill>
                  <a:schemeClr val="accent1"/>
                </a:solidFill>
              </a:rPr>
              <a:t>W</a:t>
            </a:r>
            <a:r>
              <a:rPr kumimoji="0" lang="es-CO" sz="1200" b="1" i="0" u="none" strike="noStrike" kern="1200" spc="0" normalizeH="0" baseline="0" noProof="0" dirty="0" err="1">
                <a:ln>
                  <a:noFill/>
                </a:ln>
                <a:solidFill>
                  <a:schemeClr val="accent1"/>
                </a:solidFill>
                <a:effectLst/>
                <a:uLnTx/>
                <a:uFillTx/>
                <a:ea typeface="+mn-ea"/>
                <a:cs typeface="+mn-cs"/>
              </a:rPr>
              <a:t>aln</a:t>
            </a:r>
            <a:endParaRPr kumimoji="0" lang="es-CO" sz="1200" b="1" i="0" u="none" strike="noStrike" kern="1200" spc="0" normalizeH="0" baseline="0" noProof="0" dirty="0">
              <a:ln>
                <a:noFill/>
              </a:ln>
              <a:solidFill>
                <a:schemeClr val="accent1"/>
              </a:solidFill>
              <a:effectLst/>
              <a:uLnTx/>
              <a:uFillTx/>
              <a:ea typeface="+mn-ea"/>
              <a:cs typeface="+mn-cs"/>
            </a:endParaRPr>
          </a:p>
          <a:p>
            <a:r>
              <a:rPr kumimoji="0" lang="es-CO" sz="1200" b="1" i="0" u="none" strike="noStrike" kern="1200" cap="all" spc="0" normalizeH="0" baseline="0" noProof="0" dirty="0">
                <a:ln>
                  <a:noFill/>
                </a:ln>
                <a:solidFill>
                  <a:schemeClr val="accent1"/>
                </a:solidFill>
                <a:effectLst/>
                <a:uLnTx/>
                <a:uFillTx/>
                <a:ea typeface="+mn-ea"/>
                <a:cs typeface="+mn-cs"/>
              </a:rPr>
              <a:t>E</a:t>
            </a:r>
            <a:r>
              <a:rPr kumimoji="0" lang="es-CO" sz="1200" b="1" i="0" u="none" strike="noStrike" kern="1200" spc="0" normalizeH="0" baseline="0" noProof="0" dirty="0">
                <a:ln>
                  <a:noFill/>
                </a:ln>
                <a:solidFill>
                  <a:schemeClr val="accent1"/>
                </a:solidFill>
                <a:effectLst/>
                <a:uLnTx/>
                <a:uFillTx/>
                <a:ea typeface="+mn-ea"/>
                <a:cs typeface="+mn-cs"/>
              </a:rPr>
              <a:t>raldo</a:t>
            </a:r>
            <a:r>
              <a:rPr kumimoji="0" lang="es-CO" sz="1200" b="1" i="0" u="none" strike="noStrike" kern="1200" cap="all" spc="0" normalizeH="0" baseline="0" noProof="0" dirty="0">
                <a:ln>
                  <a:noFill/>
                </a:ln>
                <a:solidFill>
                  <a:schemeClr val="accent1"/>
                </a:solidFill>
                <a:effectLst/>
                <a:uLnTx/>
                <a:uFillTx/>
                <a:ea typeface="+mn-ea"/>
                <a:cs typeface="+mn-cs"/>
              </a:rPr>
              <a:t> </a:t>
            </a:r>
            <a:r>
              <a:rPr kumimoji="0" lang="es-CO" sz="1200" b="1" i="0" u="none" strike="noStrike" kern="1200" cap="all" spc="0" normalizeH="0" baseline="0" noProof="0" dirty="0" err="1">
                <a:ln>
                  <a:noFill/>
                </a:ln>
                <a:solidFill>
                  <a:schemeClr val="accent1"/>
                </a:solidFill>
                <a:effectLst/>
                <a:uLnTx/>
                <a:uFillTx/>
                <a:ea typeface="+mn-ea"/>
                <a:cs typeface="+mn-cs"/>
              </a:rPr>
              <a:t>b</a:t>
            </a:r>
            <a:r>
              <a:rPr kumimoji="0" lang="es-CO" sz="1200" b="1" i="0" u="none" strike="noStrike" kern="1200" spc="0" normalizeH="0" baseline="0" noProof="0" dirty="0" err="1">
                <a:ln>
                  <a:noFill/>
                </a:ln>
                <a:solidFill>
                  <a:schemeClr val="accent1"/>
                </a:solidFill>
                <a:effectLst/>
                <a:uLnTx/>
                <a:uFillTx/>
                <a:ea typeface="+mn-ea"/>
                <a:cs typeface="+mn-cs"/>
              </a:rPr>
              <a:t>anovac</a:t>
            </a:r>
            <a:endParaRPr kumimoji="0" lang="es-CO" sz="1200" b="1" i="0" u="none" strike="noStrike" kern="1200" cap="none" spc="0" normalizeH="0" baseline="0" noProof="0" dirty="0">
              <a:ln>
                <a:noFill/>
              </a:ln>
              <a:solidFill>
                <a:schemeClr val="accent1"/>
              </a:solidFill>
              <a:effectLst/>
              <a:uLnTx/>
              <a:uFillTx/>
              <a:ea typeface="+mn-ea"/>
              <a:cs typeface="+mn-cs"/>
              <a:hlinkClick r:id="rId2">
                <a:extLst>
                  <a:ext uri="{A12FA001-AC4F-418D-AE19-62706E023703}">
                    <ahyp:hlinkClr xmlns:ahyp="http://schemas.microsoft.com/office/drawing/2018/hyperlinkcolor" val="tx"/>
                  </a:ext>
                </a:extLst>
              </a:hlinkClick>
            </a:endParaRPr>
          </a:p>
          <a:p>
            <a:r>
              <a:rPr kumimoji="0" lang="es-CO" sz="1200" b="1" i="0" u="none" strike="noStrike" kern="1200" spc="0" normalizeH="0" baseline="0" noProof="0" dirty="0">
                <a:ln>
                  <a:noFill/>
                </a:ln>
                <a:solidFill>
                  <a:schemeClr val="accent1"/>
                </a:solidFill>
                <a:effectLst/>
                <a:uLnTx/>
                <a:uFillTx/>
                <a:ea typeface="+mn-ea"/>
                <a:cs typeface="+mn-cs"/>
              </a:rPr>
              <a:t>Juan Carlos Alvarez Navarro</a:t>
            </a:r>
          </a:p>
          <a:p>
            <a:r>
              <a:rPr lang="es-CO" sz="1200" b="1" dirty="0">
                <a:solidFill>
                  <a:schemeClr val="accent1"/>
                </a:solidFill>
              </a:rPr>
              <a:t>Ernesto Savater. La Educación en Valores. Editorial Ariel 1997</a:t>
            </a:r>
          </a:p>
          <a:p>
            <a:r>
              <a:rPr kumimoji="0" lang="es-CO" sz="1200" b="1" i="0" u="none" strike="noStrike" kern="1200" spc="0" normalizeH="0" baseline="0" noProof="0" dirty="0">
                <a:ln>
                  <a:noFill/>
                </a:ln>
                <a:solidFill>
                  <a:schemeClr val="accent1"/>
                </a:solidFill>
                <a:effectLst/>
                <a:uLnTx/>
                <a:uFillTx/>
                <a:ea typeface="+mn-ea"/>
                <a:cs typeface="+mn-cs"/>
              </a:rPr>
              <a:t>José María Quintana. Educación en Valores: propuesta para el </a:t>
            </a:r>
          </a:p>
          <a:p>
            <a:r>
              <a:rPr lang="es-CO" sz="1200" b="1" dirty="0">
                <a:solidFill>
                  <a:schemeClr val="accent1"/>
                </a:solidFill>
              </a:rPr>
              <a:t>Desarrollo humano. Editorial Narcea 2003</a:t>
            </a:r>
          </a:p>
          <a:p>
            <a:r>
              <a:rPr kumimoji="0" lang="es-CO" sz="1200" b="1" i="0" u="none" strike="noStrike" kern="1200" spc="0" normalizeH="0" baseline="0" noProof="0" dirty="0">
                <a:ln>
                  <a:noFill/>
                </a:ln>
                <a:solidFill>
                  <a:schemeClr val="accent1"/>
                </a:solidFill>
                <a:effectLst/>
                <a:uLnTx/>
                <a:uFillTx/>
                <a:ea typeface="+mn-ea"/>
                <a:cs typeface="+mn-cs"/>
              </a:rPr>
              <a:t>Carmen Posadas. Buenas Maneras, Buenos Modales. Editorial</a:t>
            </a:r>
          </a:p>
          <a:p>
            <a:r>
              <a:rPr lang="es-CO" sz="1200" b="1" dirty="0">
                <a:solidFill>
                  <a:schemeClr val="accent1"/>
                </a:solidFill>
              </a:rPr>
              <a:t>Espasa. 2010</a:t>
            </a:r>
          </a:p>
          <a:p>
            <a:r>
              <a:rPr kumimoji="0" lang="es-CO" sz="1200" b="1" i="0" u="none" strike="noStrike" kern="1200" spc="0" normalizeH="0" baseline="0" noProof="0" dirty="0">
                <a:ln>
                  <a:noFill/>
                </a:ln>
                <a:solidFill>
                  <a:schemeClr val="accent1"/>
                </a:solidFill>
                <a:effectLst/>
                <a:uLnTx/>
                <a:uFillTx/>
                <a:ea typeface="+mn-ea"/>
                <a:cs typeface="+mn-cs"/>
              </a:rPr>
              <a:t>Patricia de Souza. La Cortesía y los Buenos Modales: Su importancia</a:t>
            </a:r>
          </a:p>
          <a:p>
            <a:r>
              <a:rPr lang="es-CO" sz="1200" b="1" dirty="0">
                <a:solidFill>
                  <a:schemeClr val="accent1"/>
                </a:solidFill>
              </a:rPr>
              <a:t>En la Educación. Editorial </a:t>
            </a:r>
            <a:r>
              <a:rPr lang="es-CO" sz="1200" b="1" dirty="0" err="1">
                <a:solidFill>
                  <a:schemeClr val="accent1"/>
                </a:solidFill>
              </a:rPr>
              <a:t>Pax</a:t>
            </a:r>
            <a:r>
              <a:rPr lang="es-CO" sz="1200" b="1" dirty="0">
                <a:solidFill>
                  <a:schemeClr val="accent1"/>
                </a:solidFill>
              </a:rPr>
              <a:t> México 2008</a:t>
            </a:r>
          </a:p>
          <a:p>
            <a:r>
              <a:rPr kumimoji="0" lang="es-CO" sz="1200" b="1" i="0" u="none" strike="noStrike" kern="1200" spc="0" normalizeH="0" baseline="0" noProof="0" dirty="0">
                <a:ln>
                  <a:noFill/>
                </a:ln>
                <a:solidFill>
                  <a:schemeClr val="accent1"/>
                </a:solidFill>
                <a:effectLst/>
                <a:uLnTx/>
                <a:uFillTx/>
                <a:ea typeface="+mn-ea"/>
                <a:cs typeface="+mn-cs"/>
              </a:rPr>
              <a:t>Teresa Baró. El Arte de la Cortesía: Normas Básicas de Comportamiento Social. Editorial Paidós. .2015</a:t>
            </a:r>
          </a:p>
          <a:p>
            <a:r>
              <a:rPr lang="es-CO" sz="1200" b="1" dirty="0">
                <a:solidFill>
                  <a:schemeClr val="accent1"/>
                </a:solidFill>
              </a:rPr>
              <a:t>Leticia Espinoza. Normas de Cortesía y Etiqueta para una Convivencia Armoniosa. Editorial Trillas 20012</a:t>
            </a:r>
            <a:endParaRPr kumimoji="0" lang="es-CO" sz="1200" b="1" i="0" u="none" strike="noStrike" kern="1200" spc="0" normalizeH="0" baseline="0" noProof="0" dirty="0">
              <a:ln>
                <a:noFill/>
              </a:ln>
              <a:solidFill>
                <a:schemeClr val="accent1"/>
              </a:solidFill>
              <a:effectLst/>
              <a:uLnTx/>
              <a:uFillTx/>
              <a:ea typeface="+mn-ea"/>
              <a:cs typeface="+mn-cs"/>
            </a:endParaRPr>
          </a:p>
          <a:p>
            <a:r>
              <a:rPr lang="es-CO" sz="1200" b="1" dirty="0">
                <a:solidFill>
                  <a:schemeClr val="accent1"/>
                </a:solidFill>
              </a:rPr>
              <a:t>Johan Galtung. Construcción de la Paz: Claves para la Reconciliación y el Entendimiento. Editorial Icaria. 2003</a:t>
            </a:r>
          </a:p>
          <a:p>
            <a:r>
              <a:rPr kumimoji="0" lang="es-CO" sz="1200" b="1" i="0" u="none" strike="noStrike" kern="1200" spc="0" normalizeH="0" baseline="0" noProof="0" dirty="0">
                <a:ln>
                  <a:noFill/>
                </a:ln>
                <a:solidFill>
                  <a:schemeClr val="accent1"/>
                </a:solidFill>
                <a:effectLst/>
                <a:uLnTx/>
                <a:uFillTx/>
                <a:ea typeface="+mn-ea"/>
                <a:cs typeface="+mn-cs"/>
              </a:rPr>
              <a:t>María del Pilar Quintero. Educación para la Paz, fundamentos y Enfoques Pedagógicos. Editorial Siglo XXI.2018</a:t>
            </a:r>
          </a:p>
          <a:p>
            <a:r>
              <a:rPr lang="es-CO" sz="1200" b="1" dirty="0">
                <a:solidFill>
                  <a:schemeClr val="accent1"/>
                </a:solidFill>
              </a:rPr>
              <a:t>Fernando Savater. La Educación en Valores y la Construcción de la Comunidad. Editorial Ariel. 2003</a:t>
            </a:r>
          </a:p>
          <a:p>
            <a:endParaRPr kumimoji="0" lang="es-CO" sz="1200" b="1" i="0" u="none" strike="noStrike" kern="1200" spc="0" normalizeH="0" baseline="0" noProof="0" dirty="0">
              <a:ln>
                <a:noFill/>
              </a:ln>
              <a:solidFill>
                <a:schemeClr val="accent1"/>
              </a:solidFill>
              <a:effectLst/>
              <a:uLnTx/>
              <a:uFillTx/>
              <a:latin typeface="Bradley Hand ITC" panose="03070402050302030203" pitchFamily="66" charset="0"/>
              <a:ea typeface="+mn-ea"/>
              <a:cs typeface="+mn-cs"/>
            </a:endParaRPr>
          </a:p>
          <a:p>
            <a:endParaRPr lang="es-CO" sz="1200" b="1" dirty="0">
              <a:solidFill>
                <a:schemeClr val="accent1"/>
              </a:solidFill>
              <a:latin typeface="Bradley Hand ITC" panose="03070402050302030203" pitchFamily="66" charset="0"/>
            </a:endParaRPr>
          </a:p>
          <a:p>
            <a:endParaRPr kumimoji="0" lang="es-CO" sz="1200" b="1" i="0" u="none" strike="noStrike" kern="1200" spc="0" normalizeH="0" baseline="0" noProof="0" dirty="0">
              <a:ln>
                <a:noFill/>
              </a:ln>
              <a:solidFill>
                <a:schemeClr val="accent1"/>
              </a:solidFill>
              <a:effectLst/>
              <a:uLnTx/>
              <a:uFillTx/>
              <a:latin typeface="Bradley Hand ITC" panose="03070402050302030203" pitchFamily="66" charset="0"/>
              <a:ea typeface="+mn-ea"/>
              <a:cs typeface="+mn-cs"/>
            </a:endParaRPr>
          </a:p>
          <a:p>
            <a:endParaRPr lang="es-CO" sz="1200" b="1" dirty="0">
              <a:solidFill>
                <a:schemeClr val="accent1"/>
              </a:solidFill>
              <a:latin typeface="Bradley Hand ITC" panose="03070402050302030203" pitchFamily="66" charset="0"/>
            </a:endParaRPr>
          </a:p>
          <a:p>
            <a:endParaRPr kumimoji="0" lang="es-CO" sz="1200" b="1" i="0" u="none" strike="noStrike" kern="1200" spc="0" normalizeH="0" baseline="0" noProof="0" dirty="0">
              <a:ln>
                <a:noFill/>
              </a:ln>
              <a:solidFill>
                <a:schemeClr val="accent1"/>
              </a:solidFill>
              <a:effectLst/>
              <a:uLnTx/>
              <a:uFillTx/>
              <a:latin typeface="Bradley Hand ITC" panose="03070402050302030203" pitchFamily="66" charset="0"/>
              <a:ea typeface="+mn-ea"/>
              <a:cs typeface="+mn-cs"/>
            </a:endParaRPr>
          </a:p>
          <a:p>
            <a:endParaRPr lang="es-CO" sz="1200" b="1" dirty="0">
              <a:solidFill>
                <a:schemeClr val="accent1"/>
              </a:solidFill>
              <a:latin typeface="Bradley Hand ITC" panose="03070402050302030203" pitchFamily="66" charset="0"/>
            </a:endParaRPr>
          </a:p>
          <a:p>
            <a:endParaRPr lang="es-CO" sz="1200" b="1" dirty="0">
              <a:solidFill>
                <a:schemeClr val="accent1"/>
              </a:solidFill>
              <a:latin typeface="Bradley Hand ITC" panose="03070402050302030203" pitchFamily="66" charset="0"/>
            </a:endParaRPr>
          </a:p>
          <a:p>
            <a:endParaRPr lang="es-CO" sz="1200" b="1" dirty="0">
              <a:solidFill>
                <a:schemeClr val="accent1"/>
              </a:solidFill>
              <a:latin typeface="Bradley Hand ITC" panose="03070402050302030203" pitchFamily="66" charset="0"/>
            </a:endParaRPr>
          </a:p>
          <a:p>
            <a:endParaRPr lang="es-CO" sz="1200" b="1" dirty="0">
              <a:solidFill>
                <a:schemeClr val="accent1"/>
              </a:solidFill>
              <a:latin typeface="Bradley Hand ITC" panose="03070402050302030203" pitchFamily="66" charset="0"/>
            </a:endParaRPr>
          </a:p>
          <a:p>
            <a:endParaRPr lang="es-CO" sz="1200" b="1" dirty="0">
              <a:solidFill>
                <a:schemeClr val="accent1"/>
              </a:solidFill>
              <a:latin typeface="Bradley Hand ITC" panose="03070402050302030203" pitchFamily="66" charset="0"/>
            </a:endParaRPr>
          </a:p>
          <a:p>
            <a:endParaRPr lang="es-CO" sz="1200" b="1" dirty="0">
              <a:solidFill>
                <a:schemeClr val="accent1"/>
              </a:solidFill>
              <a:latin typeface="Bradley Hand ITC" panose="03070402050302030203" pitchFamily="66" charset="0"/>
            </a:endParaRPr>
          </a:p>
          <a:p>
            <a:endParaRPr lang="es-CO" sz="1200" b="1" dirty="0">
              <a:solidFill>
                <a:schemeClr val="accent1"/>
              </a:solidFill>
              <a:latin typeface="Bradley Hand ITC" panose="03070402050302030203" pitchFamily="66" charset="0"/>
            </a:endParaRPr>
          </a:p>
          <a:p>
            <a:endParaRPr lang="es-CO" sz="1200" b="1" dirty="0">
              <a:solidFill>
                <a:schemeClr val="accent1"/>
              </a:solidFill>
              <a:latin typeface="Bradley Hand ITC" panose="03070402050302030203" pitchFamily="66" charset="0"/>
            </a:endParaRPr>
          </a:p>
          <a:p>
            <a:r>
              <a:rPr lang="es-CO" sz="1200" b="1" dirty="0">
                <a:solidFill>
                  <a:schemeClr val="accent1"/>
                </a:solidFill>
              </a:rPr>
              <a:t>David W. Johnson y Roger T Johnson. Aprendizaje Cooperativo</a:t>
            </a:r>
          </a:p>
          <a:p>
            <a:r>
              <a:rPr kumimoji="0" lang="es-CO" sz="1200" b="1" i="0" u="none" strike="noStrike" kern="1200" spc="0" normalizeH="0" baseline="0" noProof="0" dirty="0">
                <a:ln>
                  <a:noFill/>
                </a:ln>
                <a:solidFill>
                  <a:schemeClr val="accent1"/>
                </a:solidFill>
                <a:effectLst/>
                <a:uLnTx/>
                <a:uFillTx/>
                <a:ea typeface="+mn-ea"/>
                <a:cs typeface="+mn-cs"/>
              </a:rPr>
              <a:t>Estrategias para Trabajo en Equipo y la Integración Social. Editorial Paidós. 2013</a:t>
            </a:r>
          </a:p>
          <a:p>
            <a:r>
              <a:rPr lang="es-CO" sz="1200" b="1" dirty="0">
                <a:solidFill>
                  <a:schemeClr val="accent1"/>
                </a:solidFill>
              </a:rPr>
              <a:t>Francisco Imbernón. Educación para la Convivencia y la Ciudadanía: Una Propuesta pedagógica. Editorial Graó. 2008</a:t>
            </a:r>
          </a:p>
          <a:p>
            <a:r>
              <a:rPr kumimoji="0" lang="es-CO" sz="1200" b="1" i="0" u="none" strike="noStrike" kern="1200" spc="0" normalizeH="0" baseline="0" noProof="0" dirty="0">
                <a:ln>
                  <a:noFill/>
                </a:ln>
                <a:solidFill>
                  <a:schemeClr val="accent1"/>
                </a:solidFill>
                <a:effectLst/>
                <a:uLnTx/>
                <a:uFillTx/>
                <a:ea typeface="+mn-ea"/>
                <a:cs typeface="+mn-cs"/>
              </a:rPr>
              <a:t>Vicente Gimeno Sacristán. La Mediación en Contextos Educativos: Una Herramienta Para la Convivencia. Editorial Narcea. 2015</a:t>
            </a:r>
          </a:p>
          <a:p>
            <a:r>
              <a:rPr lang="es-CO" sz="1200" b="1" dirty="0">
                <a:solidFill>
                  <a:schemeClr val="accent1"/>
                </a:solidFill>
              </a:rPr>
              <a:t>Alfredo Olivera. Animación  Sociocultura, Teoría y Práctica. Narcea Ediciones. 2012.</a:t>
            </a:r>
          </a:p>
          <a:p>
            <a:r>
              <a:rPr kumimoji="0" lang="es-CO" sz="1200" b="1" i="0" u="none" strike="noStrike" kern="1200" spc="0" normalizeH="0" baseline="0" noProof="0" dirty="0">
                <a:ln>
                  <a:noFill/>
                </a:ln>
                <a:solidFill>
                  <a:schemeClr val="accent1"/>
                </a:solidFill>
                <a:effectLst/>
                <a:uLnTx/>
                <a:uFillTx/>
                <a:ea typeface="+mn-ea"/>
                <a:cs typeface="+mn-cs"/>
              </a:rPr>
              <a:t>José María Quintana </a:t>
            </a:r>
            <a:r>
              <a:rPr kumimoji="0" lang="es-CO" sz="1200" b="1" i="0" u="none" strike="noStrike" kern="1200" spc="0" normalizeH="0" baseline="0" noProof="0" dirty="0" err="1">
                <a:ln>
                  <a:noFill/>
                </a:ln>
                <a:solidFill>
                  <a:schemeClr val="accent1"/>
                </a:solidFill>
                <a:effectLst/>
                <a:uLnTx/>
                <a:uFillTx/>
                <a:ea typeface="+mn-ea"/>
                <a:cs typeface="+mn-cs"/>
              </a:rPr>
              <a:t>Cabanas</a:t>
            </a:r>
            <a:r>
              <a:rPr kumimoji="0" lang="es-CO" sz="1200" b="1" i="0" u="none" strike="noStrike" kern="1200" spc="0" normalizeH="0" baseline="0" noProof="0" dirty="0">
                <a:ln>
                  <a:noFill/>
                </a:ln>
                <a:solidFill>
                  <a:schemeClr val="accent1"/>
                </a:solidFill>
                <a:effectLst/>
                <a:uLnTx/>
                <a:uFillTx/>
                <a:ea typeface="+mn-ea"/>
                <a:cs typeface="+mn-cs"/>
              </a:rPr>
              <a:t>. Educación y Animación Cultural, Claves para la Intervención Comunitaria. Editorial CCS 2010</a:t>
            </a:r>
          </a:p>
          <a:p>
            <a:endParaRPr lang="es-CO" sz="1200" b="1" dirty="0">
              <a:solidFill>
                <a:schemeClr val="accent1"/>
              </a:solidFill>
              <a:latin typeface="Bradley Hand ITC" panose="03070402050302030203" pitchFamily="66" charset="0"/>
            </a:endParaRPr>
          </a:p>
          <a:p>
            <a:endParaRPr kumimoji="0" lang="es-CO" sz="1200" b="1" i="0" u="none" strike="noStrike" kern="1200" spc="0" normalizeH="0" baseline="0" noProof="0" dirty="0">
              <a:ln>
                <a:noFill/>
              </a:ln>
              <a:solidFill>
                <a:schemeClr val="accent1"/>
              </a:solidFill>
              <a:effectLst/>
              <a:uLnTx/>
              <a:uFillTx/>
              <a:latin typeface="Bradley Hand ITC" panose="03070402050302030203" pitchFamily="66" charset="0"/>
              <a:ea typeface="+mn-ea"/>
              <a:cs typeface="+mn-cs"/>
            </a:endParaRPr>
          </a:p>
          <a:p>
            <a:endParaRPr lang="es-CO" sz="1200" b="1" dirty="0">
              <a:solidFill>
                <a:schemeClr val="accent1"/>
              </a:solidFill>
              <a:latin typeface="Bradley Hand ITC" panose="03070402050302030203" pitchFamily="66" charset="0"/>
            </a:endParaRPr>
          </a:p>
          <a:p>
            <a:endParaRPr kumimoji="0" lang="es-CO" sz="1200" b="1" i="0" u="none" strike="noStrike" kern="1200" spc="0" normalizeH="0" baseline="0" noProof="0" dirty="0">
              <a:ln>
                <a:noFill/>
              </a:ln>
              <a:solidFill>
                <a:schemeClr val="accent1"/>
              </a:solidFill>
              <a:effectLst/>
              <a:uLnTx/>
              <a:uFillTx/>
              <a:latin typeface="Bradley Hand ITC" panose="03070402050302030203" pitchFamily="66" charset="0"/>
              <a:ea typeface="+mn-ea"/>
              <a:cs typeface="+mn-cs"/>
            </a:endParaRPr>
          </a:p>
          <a:p>
            <a:endParaRPr lang="es-CO" sz="1200" b="1" dirty="0">
              <a:solidFill>
                <a:schemeClr val="accent1"/>
              </a:solidFill>
              <a:latin typeface="Bradley Hand ITC" panose="03070402050302030203" pitchFamily="66" charset="0"/>
            </a:endParaRPr>
          </a:p>
          <a:p>
            <a:endParaRPr kumimoji="0" lang="es-CO" sz="1200" b="1" i="0" u="none" strike="noStrike" kern="1200" spc="0" normalizeH="0" baseline="0" noProof="0" dirty="0">
              <a:ln>
                <a:noFill/>
              </a:ln>
              <a:solidFill>
                <a:schemeClr val="accent1"/>
              </a:solidFill>
              <a:effectLst/>
              <a:uLnTx/>
              <a:uFillTx/>
              <a:latin typeface="Bradley Hand ITC" panose="03070402050302030203" pitchFamily="66" charset="0"/>
              <a:ea typeface="+mn-ea"/>
              <a:cs typeface="+mn-cs"/>
            </a:endParaRPr>
          </a:p>
          <a:p>
            <a:endParaRPr lang="es-CO" sz="1200" b="1" dirty="0">
              <a:solidFill>
                <a:schemeClr val="accent1"/>
              </a:solidFill>
              <a:latin typeface="Bradley Hand ITC" panose="03070402050302030203" pitchFamily="66" charset="0"/>
            </a:endParaRPr>
          </a:p>
          <a:p>
            <a:endParaRPr kumimoji="0" lang="es-CO" sz="1200" b="1" i="0" u="none" strike="noStrike" kern="1200" spc="0" normalizeH="0" baseline="0" noProof="0" dirty="0">
              <a:ln>
                <a:noFill/>
              </a:ln>
              <a:solidFill>
                <a:schemeClr val="accent1"/>
              </a:solidFill>
              <a:effectLst/>
              <a:uLnTx/>
              <a:uFillTx/>
              <a:latin typeface="Bradley Hand ITC" panose="03070402050302030203" pitchFamily="66" charset="0"/>
              <a:ea typeface="+mn-ea"/>
              <a:cs typeface="+mn-cs"/>
            </a:endParaRPr>
          </a:p>
          <a:p>
            <a:endParaRPr lang="es-CO" sz="1200" b="1" dirty="0">
              <a:solidFill>
                <a:schemeClr val="accent1"/>
              </a:solidFill>
              <a:latin typeface="Bradley Hand ITC" panose="03070402050302030203" pitchFamily="66" charset="0"/>
            </a:endParaRPr>
          </a:p>
          <a:p>
            <a:endParaRPr kumimoji="0" lang="es-CO" sz="1200" b="1" i="0" u="none" strike="noStrike" kern="1200" spc="0" normalizeH="0" baseline="0" noProof="0" dirty="0">
              <a:ln>
                <a:noFill/>
              </a:ln>
              <a:solidFill>
                <a:schemeClr val="accent1"/>
              </a:solidFill>
              <a:effectLst/>
              <a:uLnTx/>
              <a:uFillTx/>
              <a:latin typeface="Bradley Hand ITC" panose="03070402050302030203" pitchFamily="66" charset="0"/>
              <a:ea typeface="+mn-ea"/>
              <a:cs typeface="+mn-cs"/>
            </a:endParaRPr>
          </a:p>
          <a:p>
            <a:endParaRPr lang="es-CO" sz="1200" b="1" dirty="0">
              <a:solidFill>
                <a:schemeClr val="accent1"/>
              </a:solidFill>
              <a:latin typeface="Bradley Hand ITC" panose="03070402050302030203" pitchFamily="66" charset="0"/>
            </a:endParaRPr>
          </a:p>
          <a:p>
            <a:endParaRPr kumimoji="0" lang="es-CO" sz="1200" b="1" i="0" u="none" strike="noStrike" kern="1200" spc="0" normalizeH="0" baseline="0" noProof="0" dirty="0">
              <a:ln>
                <a:noFill/>
              </a:ln>
              <a:solidFill>
                <a:schemeClr val="accent1"/>
              </a:solidFill>
              <a:effectLst/>
              <a:uLnTx/>
              <a:uFillTx/>
              <a:latin typeface="Bradley Hand ITC" panose="03070402050302030203" pitchFamily="66" charset="0"/>
              <a:ea typeface="+mn-ea"/>
              <a:cs typeface="+mn-cs"/>
            </a:endParaRPr>
          </a:p>
          <a:p>
            <a:endParaRPr lang="es-CO" sz="1200" b="1" dirty="0">
              <a:solidFill>
                <a:schemeClr val="accent1"/>
              </a:solidFill>
              <a:latin typeface="Bradley Hand ITC" panose="03070402050302030203" pitchFamily="66" charset="0"/>
            </a:endParaRPr>
          </a:p>
          <a:p>
            <a:endParaRPr kumimoji="0" lang="es-CO" sz="1200" b="1" i="0" u="none" strike="noStrike" kern="1200" spc="0" normalizeH="0" baseline="0" noProof="0" dirty="0">
              <a:ln>
                <a:noFill/>
              </a:ln>
              <a:solidFill>
                <a:schemeClr val="accent1"/>
              </a:solidFill>
              <a:effectLst/>
              <a:uLnTx/>
              <a:uFillTx/>
              <a:latin typeface="Bradley Hand ITC" panose="03070402050302030203" pitchFamily="66" charset="0"/>
              <a:ea typeface="+mn-ea"/>
              <a:cs typeface="+mn-cs"/>
            </a:endParaRPr>
          </a:p>
          <a:p>
            <a:endParaRPr lang="es-CO" sz="1200" b="1" dirty="0">
              <a:solidFill>
                <a:schemeClr val="accent1"/>
              </a:solidFill>
              <a:latin typeface="Bradley Hand ITC" panose="03070402050302030203" pitchFamily="66" charset="0"/>
            </a:endParaRPr>
          </a:p>
          <a:p>
            <a:endParaRPr kumimoji="0" lang="es-CO" sz="1200" b="1" i="0" u="none" strike="noStrike" kern="1200" spc="0" normalizeH="0" baseline="0" noProof="0" dirty="0">
              <a:ln>
                <a:noFill/>
              </a:ln>
              <a:solidFill>
                <a:schemeClr val="accent1"/>
              </a:solidFill>
              <a:effectLst/>
              <a:uLnTx/>
              <a:uFillTx/>
              <a:latin typeface="Bradley Hand ITC" panose="03070402050302030203" pitchFamily="66" charset="0"/>
              <a:ea typeface="+mn-ea"/>
              <a:cs typeface="+mn-cs"/>
            </a:endParaRPr>
          </a:p>
          <a:p>
            <a:pPr algn="ctr"/>
            <a:endParaRPr lang="es-CO" b="1" dirty="0">
              <a:latin typeface="Bradley Hand ITC" panose="03070402050302030203" pitchFamily="66" charset="0"/>
            </a:endParaRPr>
          </a:p>
        </p:txBody>
      </p:sp>
      <p:sp>
        <p:nvSpPr>
          <p:cNvPr id="8" name="CuadroTexto 7">
            <a:extLst>
              <a:ext uri="{FF2B5EF4-FFF2-40B4-BE49-F238E27FC236}">
                <a16:creationId xmlns:a16="http://schemas.microsoft.com/office/drawing/2014/main" id="{15597BDC-0CFE-EA9D-E390-DC62AB8F0C3B}"/>
              </a:ext>
            </a:extLst>
          </p:cNvPr>
          <p:cNvSpPr txBox="1"/>
          <p:nvPr/>
        </p:nvSpPr>
        <p:spPr>
          <a:xfrm>
            <a:off x="4432041" y="681135"/>
            <a:ext cx="3079102" cy="369332"/>
          </a:xfrm>
          <a:prstGeom prst="rect">
            <a:avLst/>
          </a:prstGeom>
          <a:noFill/>
        </p:spPr>
        <p:txBody>
          <a:bodyPr wrap="square" rtlCol="0">
            <a:spAutoFit/>
          </a:bodyPr>
          <a:lstStyle/>
          <a:p>
            <a:pPr algn="ctr"/>
            <a:r>
              <a:rPr lang="es-CO" b="1" dirty="0"/>
              <a:t>   BIBLIOGRAFÍA</a:t>
            </a:r>
          </a:p>
        </p:txBody>
      </p:sp>
    </p:spTree>
    <p:extLst>
      <p:ext uri="{BB962C8B-B14F-4D97-AF65-F5344CB8AC3E}">
        <p14:creationId xmlns:p14="http://schemas.microsoft.com/office/powerpoint/2010/main" val="22683719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60977-4FC6-4269-0F80-2B629F7254F1}"/>
              </a:ext>
            </a:extLst>
          </p:cNvPr>
          <p:cNvSpPr>
            <a:spLocks noGrp="1"/>
          </p:cNvSpPr>
          <p:nvPr>
            <p:ph type="title"/>
          </p:nvPr>
        </p:nvSpPr>
        <p:spPr/>
        <p:txBody>
          <a:bodyPr>
            <a:normAutofit/>
          </a:bodyPr>
          <a:lstStyle/>
          <a:p>
            <a:r>
              <a:rPr lang="es-CO" sz="2400" dirty="0">
                <a:solidFill>
                  <a:schemeClr val="accent5"/>
                </a:solidFill>
                <a:latin typeface="+mn-lt"/>
              </a:rPr>
              <a:t>V a l O r e s  i n s t i t u c i o n a l e s</a:t>
            </a:r>
          </a:p>
        </p:txBody>
      </p:sp>
      <p:sp>
        <p:nvSpPr>
          <p:cNvPr id="3" name="Marcador de contenido 2">
            <a:extLst>
              <a:ext uri="{FF2B5EF4-FFF2-40B4-BE49-F238E27FC236}">
                <a16:creationId xmlns:a16="http://schemas.microsoft.com/office/drawing/2014/main" id="{C87E3D04-6659-8918-BFC6-4EF25C18D453}"/>
              </a:ext>
            </a:extLst>
          </p:cNvPr>
          <p:cNvSpPr>
            <a:spLocks noGrp="1"/>
          </p:cNvSpPr>
          <p:nvPr>
            <p:ph sz="quarter" idx="13"/>
          </p:nvPr>
        </p:nvSpPr>
        <p:spPr/>
        <p:txBody>
          <a:bodyPr>
            <a:normAutofit/>
          </a:bodyPr>
          <a:lstStyle/>
          <a:p>
            <a:r>
              <a:rPr lang="es-CO" sz="1600" b="1" dirty="0"/>
              <a:t>El Respeto</a:t>
            </a:r>
          </a:p>
          <a:p>
            <a:r>
              <a:rPr lang="es-CO" sz="1600" b="1" dirty="0"/>
              <a:t>Saber escuchar</a:t>
            </a:r>
          </a:p>
          <a:p>
            <a:r>
              <a:rPr lang="es-CO" sz="1600" b="1" dirty="0"/>
              <a:t>La responsabilidad</a:t>
            </a:r>
          </a:p>
          <a:p>
            <a:r>
              <a:rPr lang="es-CO" sz="1600" b="1" dirty="0"/>
              <a:t>La obediencia</a:t>
            </a:r>
          </a:p>
          <a:p>
            <a:r>
              <a:rPr lang="es-CO" sz="1600" b="1" dirty="0"/>
              <a:t>La identidad</a:t>
            </a:r>
          </a:p>
          <a:p>
            <a:r>
              <a:rPr lang="es-CO" sz="1600" b="1" dirty="0"/>
              <a:t>El trabajo</a:t>
            </a:r>
          </a:p>
          <a:p>
            <a:r>
              <a:rPr lang="es-CO" sz="1600" b="1" dirty="0"/>
              <a:t>La espiritualidad</a:t>
            </a:r>
          </a:p>
        </p:txBody>
      </p:sp>
      <p:pic>
        <p:nvPicPr>
          <p:cNvPr id="7" name="Imagen 6">
            <a:extLst>
              <a:ext uri="{FF2B5EF4-FFF2-40B4-BE49-F238E27FC236}">
                <a16:creationId xmlns:a16="http://schemas.microsoft.com/office/drawing/2014/main" id="{4F46D1C8-F143-69BE-5EA2-E70801A3D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64"/>
            <a:ext cx="1241946" cy="1035138"/>
          </a:xfrm>
          <a:prstGeom prst="rect">
            <a:avLst/>
          </a:prstGeom>
        </p:spPr>
      </p:pic>
      <p:sp>
        <p:nvSpPr>
          <p:cNvPr id="4" name="Marcador de número de diapositiva 3">
            <a:extLst>
              <a:ext uri="{FF2B5EF4-FFF2-40B4-BE49-F238E27FC236}">
                <a16:creationId xmlns:a16="http://schemas.microsoft.com/office/drawing/2014/main" id="{E94D8C7D-710F-320F-768A-C3C0BBBF0940}"/>
              </a:ext>
            </a:extLst>
          </p:cNvPr>
          <p:cNvSpPr>
            <a:spLocks noGrp="1"/>
          </p:cNvSpPr>
          <p:nvPr>
            <p:ph type="sldNum" sz="quarter" idx="12"/>
          </p:nvPr>
        </p:nvSpPr>
        <p:spPr/>
        <p:txBody>
          <a:bodyPr/>
          <a:lstStyle/>
          <a:p>
            <a:fld id="{B5346379-99B8-4D47-8EAF-938C34B28DAA}" type="slidenum">
              <a:rPr lang="es-CO" smtClean="0"/>
              <a:t>14</a:t>
            </a:fld>
            <a:endParaRPr lang="es-CO"/>
          </a:p>
        </p:txBody>
      </p:sp>
    </p:spTree>
    <p:extLst>
      <p:ext uri="{BB962C8B-B14F-4D97-AF65-F5344CB8AC3E}">
        <p14:creationId xmlns:p14="http://schemas.microsoft.com/office/powerpoint/2010/main" val="4055818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Imagen 2" descr="Nombre de la empresa&#10;&#10;Descripción generada automáticamente con confianza baja">
            <a:extLst>
              <a:ext uri="{FF2B5EF4-FFF2-40B4-BE49-F238E27FC236}">
                <a16:creationId xmlns:a16="http://schemas.microsoft.com/office/drawing/2014/main" id="{08D4FF61-F0ED-45F6-A640-5D88B961F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110" y="750907"/>
            <a:ext cx="7019778" cy="4746061"/>
          </a:xfrm>
          <a:prstGeom prst="rect">
            <a:avLst/>
          </a:prstGeom>
          <a:solidFill>
            <a:schemeClr val="accent1">
              <a:alpha val="0"/>
            </a:schemeClr>
          </a:solidFill>
        </p:spPr>
      </p:pic>
      <p:sp>
        <p:nvSpPr>
          <p:cNvPr id="12" name="CuadroTexto 11">
            <a:extLst>
              <a:ext uri="{FF2B5EF4-FFF2-40B4-BE49-F238E27FC236}">
                <a16:creationId xmlns:a16="http://schemas.microsoft.com/office/drawing/2014/main" id="{D6CD1FAE-FD5F-0A28-97AE-D2C16D8572D9}"/>
              </a:ext>
            </a:extLst>
          </p:cNvPr>
          <p:cNvSpPr txBox="1"/>
          <p:nvPr/>
        </p:nvSpPr>
        <p:spPr>
          <a:xfrm>
            <a:off x="2288274" y="5768539"/>
            <a:ext cx="7615451" cy="338554"/>
          </a:xfrm>
          <a:prstGeom prst="rect">
            <a:avLst/>
          </a:prstGeom>
          <a:noFill/>
        </p:spPr>
        <p:txBody>
          <a:bodyPr wrap="square" rtlCol="0">
            <a:spAutoFit/>
          </a:bodyPr>
          <a:lstStyle/>
          <a:p>
            <a:pPr algn="ctr"/>
            <a:r>
              <a:rPr lang="es-CO" sz="1600" b="1" dirty="0">
                <a:latin typeface="Bradley Hand ITC" panose="03070402050302030203" pitchFamily="66" charset="0"/>
              </a:rPr>
              <a:t>Ningún ser humano, debe pasar por alto la importancia de los VALORES</a:t>
            </a:r>
          </a:p>
        </p:txBody>
      </p:sp>
      <p:pic>
        <p:nvPicPr>
          <p:cNvPr id="6" name="Imagen 5">
            <a:extLst>
              <a:ext uri="{FF2B5EF4-FFF2-40B4-BE49-F238E27FC236}">
                <a16:creationId xmlns:a16="http://schemas.microsoft.com/office/drawing/2014/main" id="{1F8DBD15-8CAD-B866-42EA-B6E085546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96536" cy="1091821"/>
          </a:xfrm>
          <a:prstGeom prst="rect">
            <a:avLst/>
          </a:prstGeom>
        </p:spPr>
      </p:pic>
      <p:sp>
        <p:nvSpPr>
          <p:cNvPr id="2" name="Marcador de número de diapositiva 1">
            <a:extLst>
              <a:ext uri="{FF2B5EF4-FFF2-40B4-BE49-F238E27FC236}">
                <a16:creationId xmlns:a16="http://schemas.microsoft.com/office/drawing/2014/main" id="{62EE5A48-9947-43FA-876B-1A638E70E7AE}"/>
              </a:ext>
            </a:extLst>
          </p:cNvPr>
          <p:cNvSpPr>
            <a:spLocks noGrp="1"/>
          </p:cNvSpPr>
          <p:nvPr>
            <p:ph type="sldNum" sz="quarter" idx="12"/>
          </p:nvPr>
        </p:nvSpPr>
        <p:spPr/>
        <p:txBody>
          <a:bodyPr/>
          <a:lstStyle/>
          <a:p>
            <a:fld id="{B5346379-99B8-4D47-8EAF-938C34B28DAA}" type="slidenum">
              <a:rPr lang="es-CO" smtClean="0"/>
              <a:t>15</a:t>
            </a:fld>
            <a:endParaRPr lang="es-CO"/>
          </a:p>
        </p:txBody>
      </p:sp>
    </p:spTree>
    <p:extLst>
      <p:ext uri="{BB962C8B-B14F-4D97-AF65-F5344CB8AC3E}">
        <p14:creationId xmlns:p14="http://schemas.microsoft.com/office/powerpoint/2010/main" val="1148951618"/>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36886-0CC6-FE1C-BF7B-D179A89D323D}"/>
              </a:ext>
            </a:extLst>
          </p:cNvPr>
          <p:cNvSpPr>
            <a:spLocks noGrp="1"/>
          </p:cNvSpPr>
          <p:nvPr>
            <p:ph type="title"/>
          </p:nvPr>
        </p:nvSpPr>
        <p:spPr/>
        <p:txBody>
          <a:bodyPr/>
          <a:lstStyle/>
          <a:p>
            <a:r>
              <a:rPr kumimoji="0" lang="es-CO" sz="3200" b="0" i="0" u="none" strike="noStrike" kern="1200" cap="all" spc="0" normalizeH="0" baseline="0" noProof="0" dirty="0">
                <a:ln>
                  <a:noFill/>
                </a:ln>
                <a:solidFill>
                  <a:srgbClr val="FF0000"/>
                </a:solidFill>
                <a:effectLst/>
                <a:uLnTx/>
                <a:uFillTx/>
                <a:latin typeface="+mn-lt"/>
                <a:ea typeface="+mj-ea"/>
                <a:cs typeface="+mj-cs"/>
              </a:rPr>
              <a:t>¿</a:t>
            </a:r>
            <a:r>
              <a:rPr kumimoji="0" lang="es-CO" sz="2400" b="0" i="0" u="none" strike="noStrike" kern="1200" cap="all" spc="0" normalizeH="0" baseline="0" noProof="0" dirty="0">
                <a:ln>
                  <a:noFill/>
                </a:ln>
                <a:solidFill>
                  <a:srgbClr val="FF0000"/>
                </a:solidFill>
                <a:effectLst/>
                <a:uLnTx/>
                <a:uFillTx/>
                <a:latin typeface="+mn-lt"/>
                <a:ea typeface="+mj-ea"/>
                <a:cs typeface="+mj-cs"/>
              </a:rPr>
              <a:t>Q</a:t>
            </a:r>
            <a:r>
              <a:rPr kumimoji="0" lang="es-CO" sz="2400" b="0" i="0" u="none" strike="noStrike" kern="1200" cap="all" spc="0" normalizeH="0" baseline="0" noProof="0" dirty="0">
                <a:ln>
                  <a:noFill/>
                </a:ln>
                <a:solidFill>
                  <a:srgbClr val="00B0F0"/>
                </a:solidFill>
                <a:effectLst/>
                <a:uLnTx/>
                <a:uFillTx/>
                <a:latin typeface="+mn-lt"/>
                <a:ea typeface="+mj-ea"/>
                <a:cs typeface="+mj-cs"/>
              </a:rPr>
              <a:t>U</a:t>
            </a:r>
            <a:r>
              <a:rPr kumimoji="0" lang="es-CO" sz="2400" b="0" i="0" u="none" strike="noStrike" kern="1200" cap="all" spc="0" normalizeH="0" baseline="0" noProof="0" dirty="0">
                <a:ln>
                  <a:noFill/>
                </a:ln>
                <a:solidFill>
                  <a:srgbClr val="92D050"/>
                </a:solidFill>
                <a:effectLst/>
                <a:uLnTx/>
                <a:uFillTx/>
                <a:latin typeface="+mn-lt"/>
                <a:ea typeface="+mj-ea"/>
                <a:cs typeface="+mj-cs"/>
              </a:rPr>
              <a:t>E </a:t>
            </a:r>
            <a:r>
              <a:rPr kumimoji="0" lang="es-CO" sz="2400" b="0" i="0" u="none" strike="noStrike" kern="1200" cap="all" spc="0" normalizeH="0" baseline="0" noProof="0" dirty="0">
                <a:ln>
                  <a:noFill/>
                </a:ln>
                <a:solidFill>
                  <a:srgbClr val="FFFF00"/>
                </a:solidFill>
                <a:effectLst/>
                <a:uLnTx/>
                <a:uFillTx/>
                <a:latin typeface="+mn-lt"/>
                <a:ea typeface="+mj-ea"/>
                <a:cs typeface="+mj-cs"/>
              </a:rPr>
              <a:t>S</a:t>
            </a:r>
            <a:r>
              <a:rPr kumimoji="0" lang="es-CO" sz="2400" b="0" i="0" u="none" strike="noStrike" kern="1200" cap="all" spc="0" normalizeH="0" baseline="0" noProof="0" dirty="0">
                <a:ln>
                  <a:noFill/>
                </a:ln>
                <a:solidFill>
                  <a:prstClr val="black"/>
                </a:solidFill>
                <a:effectLst/>
                <a:uLnTx/>
                <a:uFillTx/>
                <a:latin typeface="+mn-lt"/>
                <a:ea typeface="+mj-ea"/>
                <a:cs typeface="+mj-cs"/>
              </a:rPr>
              <a:t>O</a:t>
            </a:r>
            <a:r>
              <a:rPr kumimoji="0" lang="es-CO" sz="2400" b="0" i="0" u="none" strike="noStrike" kern="1200" cap="all" spc="0" normalizeH="0" baseline="0" noProof="0" dirty="0">
                <a:ln>
                  <a:noFill/>
                </a:ln>
                <a:solidFill>
                  <a:srgbClr val="A35DD1"/>
                </a:solidFill>
                <a:effectLst/>
                <a:uLnTx/>
                <a:uFillTx/>
                <a:latin typeface="+mn-lt"/>
                <a:ea typeface="+mj-ea"/>
                <a:cs typeface="+mj-cs"/>
              </a:rPr>
              <a:t>N </a:t>
            </a:r>
            <a:r>
              <a:rPr kumimoji="0" lang="es-CO" sz="2400" b="0" i="0" u="none" strike="noStrike" kern="1200" cap="all" spc="0" normalizeH="0" baseline="0" noProof="0" dirty="0">
                <a:ln>
                  <a:noFill/>
                </a:ln>
                <a:solidFill>
                  <a:srgbClr val="D99C3F">
                    <a:lumMod val="75000"/>
                  </a:srgbClr>
                </a:solidFill>
                <a:effectLst/>
                <a:uLnTx/>
                <a:uFillTx/>
                <a:latin typeface="+mn-lt"/>
                <a:ea typeface="+mj-ea"/>
                <a:cs typeface="+mj-cs"/>
              </a:rPr>
              <a:t>L</a:t>
            </a:r>
            <a:r>
              <a:rPr kumimoji="0" lang="es-CO" sz="2400" b="0" i="0" u="none" strike="noStrike" kern="1200" cap="all" spc="0" normalizeH="0" baseline="0" noProof="0" dirty="0">
                <a:ln>
                  <a:noFill/>
                </a:ln>
                <a:solidFill>
                  <a:srgbClr val="C00000"/>
                </a:solidFill>
                <a:effectLst/>
                <a:uLnTx/>
                <a:uFillTx/>
                <a:latin typeface="+mn-lt"/>
                <a:ea typeface="+mj-ea"/>
                <a:cs typeface="+mj-cs"/>
              </a:rPr>
              <a:t>O</a:t>
            </a:r>
            <a:r>
              <a:rPr kumimoji="0" lang="es-CO" sz="2400" b="0" i="0" u="none" strike="noStrike" kern="1200" cap="all" spc="0" normalizeH="0" baseline="0" noProof="0" dirty="0">
                <a:ln>
                  <a:noFill/>
                </a:ln>
                <a:solidFill>
                  <a:srgbClr val="FFC000"/>
                </a:solidFill>
                <a:effectLst/>
                <a:uLnTx/>
                <a:uFillTx/>
                <a:latin typeface="+mn-lt"/>
                <a:ea typeface="+mj-ea"/>
                <a:cs typeface="+mj-cs"/>
              </a:rPr>
              <a:t>S </a:t>
            </a:r>
            <a:r>
              <a:rPr kumimoji="0" lang="es-CO" sz="2400" b="0" i="0" u="none" strike="noStrike" kern="1200" cap="all" spc="0" normalizeH="0" baseline="0" noProof="0" dirty="0">
                <a:ln>
                  <a:noFill/>
                </a:ln>
                <a:solidFill>
                  <a:prstClr val="black"/>
                </a:solidFill>
                <a:effectLst/>
                <a:uLnTx/>
                <a:uFillTx/>
                <a:latin typeface="+mn-lt"/>
                <a:ea typeface="+mj-ea"/>
                <a:cs typeface="+mj-cs"/>
              </a:rPr>
              <a:t>V</a:t>
            </a:r>
            <a:r>
              <a:rPr kumimoji="0" lang="es-CO" sz="2400" b="0" i="0" u="none" strike="noStrike" kern="1200" cap="all" spc="0" normalizeH="0" baseline="0" noProof="0" dirty="0">
                <a:ln>
                  <a:noFill/>
                </a:ln>
                <a:solidFill>
                  <a:srgbClr val="0070C0"/>
                </a:solidFill>
                <a:effectLst/>
                <a:uLnTx/>
                <a:uFillTx/>
                <a:latin typeface="+mn-lt"/>
                <a:ea typeface="+mj-ea"/>
                <a:cs typeface="+mj-cs"/>
              </a:rPr>
              <a:t>A</a:t>
            </a:r>
            <a:r>
              <a:rPr kumimoji="0" lang="es-CO" sz="2400" b="0" i="0" u="none" strike="noStrike" kern="1200" cap="all" spc="0" normalizeH="0" baseline="0" noProof="0" dirty="0">
                <a:ln>
                  <a:noFill/>
                </a:ln>
                <a:solidFill>
                  <a:srgbClr val="00B050"/>
                </a:solidFill>
                <a:effectLst/>
                <a:uLnTx/>
                <a:uFillTx/>
                <a:latin typeface="+mn-lt"/>
                <a:ea typeface="+mj-ea"/>
                <a:cs typeface="+mj-cs"/>
              </a:rPr>
              <a:t>L</a:t>
            </a:r>
            <a:r>
              <a:rPr kumimoji="0" lang="es-CO" sz="2400" b="0" i="0" u="none" strike="noStrike" kern="1200" cap="all" spc="0" normalizeH="0" baseline="0" noProof="0" dirty="0">
                <a:ln>
                  <a:noFill/>
                </a:ln>
                <a:solidFill>
                  <a:srgbClr val="C00000"/>
                </a:solidFill>
                <a:effectLst/>
                <a:uLnTx/>
                <a:uFillTx/>
                <a:latin typeface="+mn-lt"/>
                <a:ea typeface="+mj-ea"/>
                <a:cs typeface="+mj-cs"/>
              </a:rPr>
              <a:t>O</a:t>
            </a:r>
            <a:r>
              <a:rPr kumimoji="0" lang="es-CO" sz="2400" b="0" i="0" u="none" strike="noStrike" kern="1200" cap="all" spc="0" normalizeH="0" baseline="0" noProof="0" dirty="0">
                <a:ln>
                  <a:noFill/>
                </a:ln>
                <a:solidFill>
                  <a:srgbClr val="A35DD1">
                    <a:lumMod val="75000"/>
                  </a:srgbClr>
                </a:solidFill>
                <a:effectLst/>
                <a:uLnTx/>
                <a:uFillTx/>
                <a:latin typeface="+mn-lt"/>
                <a:ea typeface="+mj-ea"/>
                <a:cs typeface="+mj-cs"/>
              </a:rPr>
              <a:t>R</a:t>
            </a:r>
            <a:r>
              <a:rPr kumimoji="0" lang="es-CO" sz="2400" b="0" i="0" u="none" strike="noStrike" kern="1200" cap="all" spc="0" normalizeH="0" baseline="0" noProof="0" dirty="0">
                <a:ln>
                  <a:noFill/>
                </a:ln>
                <a:solidFill>
                  <a:srgbClr val="86C157">
                    <a:lumMod val="75000"/>
                  </a:srgbClr>
                </a:solidFill>
                <a:effectLst/>
                <a:uLnTx/>
                <a:uFillTx/>
                <a:latin typeface="+mn-lt"/>
                <a:ea typeface="+mj-ea"/>
                <a:cs typeface="+mj-cs"/>
              </a:rPr>
              <a:t>E</a:t>
            </a:r>
            <a:r>
              <a:rPr kumimoji="0" lang="es-CO" sz="2400" b="0" i="0" u="none" strike="noStrike" kern="1200" cap="all" spc="0" normalizeH="0" baseline="0" noProof="0" dirty="0">
                <a:ln>
                  <a:noFill/>
                </a:ln>
                <a:solidFill>
                  <a:srgbClr val="FF0000"/>
                </a:solidFill>
                <a:effectLst/>
                <a:uLnTx/>
                <a:uFillTx/>
                <a:latin typeface="+mn-lt"/>
                <a:ea typeface="+mj-ea"/>
                <a:cs typeface="+mj-cs"/>
              </a:rPr>
              <a:t>S</a:t>
            </a:r>
            <a:r>
              <a:rPr kumimoji="0" lang="es-CO" sz="2400" b="0" i="0" u="none" strike="noStrike" kern="1200" cap="all" spc="0" normalizeH="0" baseline="0" noProof="0" dirty="0">
                <a:ln>
                  <a:noFill/>
                </a:ln>
                <a:solidFill>
                  <a:srgbClr val="0070C0"/>
                </a:solidFill>
                <a:effectLst/>
                <a:uLnTx/>
                <a:uFillTx/>
                <a:latin typeface="+mn-lt"/>
                <a:ea typeface="+mj-ea"/>
                <a:cs typeface="+mj-cs"/>
              </a:rPr>
              <a:t>?</a:t>
            </a:r>
            <a:endParaRPr lang="es-CO" sz="2400" dirty="0">
              <a:latin typeface="+mn-lt"/>
            </a:endParaRPr>
          </a:p>
        </p:txBody>
      </p:sp>
      <p:sp>
        <p:nvSpPr>
          <p:cNvPr id="3" name="Marcador de contenido 2">
            <a:extLst>
              <a:ext uri="{FF2B5EF4-FFF2-40B4-BE49-F238E27FC236}">
                <a16:creationId xmlns:a16="http://schemas.microsoft.com/office/drawing/2014/main" id="{18BD1688-C77A-7339-1A9F-ED2B9E6124DC}"/>
              </a:ext>
            </a:extLst>
          </p:cNvPr>
          <p:cNvSpPr>
            <a:spLocks noGrp="1"/>
          </p:cNvSpPr>
          <p:nvPr>
            <p:ph sz="quarter" idx="13"/>
          </p:nvPr>
        </p:nvSpPr>
        <p:spPr/>
        <p:txBody>
          <a:bodyPr>
            <a:normAutofit/>
          </a:bodyPr>
          <a:lstStyle/>
          <a:p>
            <a:pPr fontAlgn="base">
              <a:spcAft>
                <a:spcPts val="1875"/>
              </a:spcAft>
            </a:pPr>
            <a:r>
              <a:rPr lang="es-CO" sz="1600" b="1" cap="none" dirty="0">
                <a:solidFill>
                  <a:srgbClr val="393939"/>
                </a:solidFill>
                <a:effectLst/>
                <a:ea typeface="Times New Roman" panose="02020603050405020304" pitchFamily="18" charset="0"/>
              </a:rPr>
              <a:t>El hogar es el primer lugar de enseñanza; después  las instituciones educativas amplían y fortalecen esta información para que los individuos los vivencien, practiquen  en su comportamiento individual y social..</a:t>
            </a:r>
          </a:p>
          <a:p>
            <a:pPr fontAlgn="base">
              <a:spcAft>
                <a:spcPts val="1875"/>
              </a:spcAft>
            </a:pPr>
            <a:r>
              <a:rPr lang="es-ES" sz="1600" b="1" cap="none" dirty="0">
                <a:solidFill>
                  <a:srgbClr val="202124"/>
                </a:solidFill>
              </a:rPr>
              <a:t>E</a:t>
            </a:r>
            <a:r>
              <a:rPr lang="es-ES" sz="1600" b="1" i="0" cap="none" dirty="0">
                <a:solidFill>
                  <a:srgbClr val="202124"/>
                </a:solidFill>
                <a:effectLst/>
              </a:rPr>
              <a:t>s decir, se aprenden mediante lo que se observa, escucha de manera gozosa</a:t>
            </a:r>
          </a:p>
          <a:p>
            <a:pPr fontAlgn="base">
              <a:spcAft>
                <a:spcPts val="1875"/>
              </a:spcAft>
            </a:pPr>
            <a:r>
              <a:rPr lang="es-ES" sz="1600" b="1" cap="none" dirty="0">
                <a:solidFill>
                  <a:srgbClr val="202124"/>
                </a:solidFill>
              </a:rPr>
              <a:t>No se encuentran en nuestras células, adquiriéndose al utilizarlos durante el diario vivir</a:t>
            </a:r>
            <a:endParaRPr lang="es-ES" sz="1600" b="1" i="0" cap="none" dirty="0">
              <a:solidFill>
                <a:srgbClr val="202124"/>
              </a:solidFill>
              <a:effectLst/>
            </a:endParaRPr>
          </a:p>
          <a:p>
            <a:pPr algn="just" fontAlgn="base">
              <a:spcAft>
                <a:spcPts val="1875"/>
              </a:spcAft>
            </a:pPr>
            <a:r>
              <a:rPr lang="es-CO" sz="1600" b="1" cap="none" dirty="0">
                <a:ea typeface="Times New Roman" panose="02020603050405020304" pitchFamily="18" charset="0"/>
              </a:rPr>
              <a:t>Hacen parte de nuestra razón práctica, según el escritor FERNANDO SAVATER.</a:t>
            </a:r>
            <a:endParaRPr lang="es-CO" sz="1600" b="1" cap="none" dirty="0">
              <a:effectLst/>
              <a:ea typeface="Times New Roman" panose="02020603050405020304" pitchFamily="18" charset="0"/>
            </a:endParaRPr>
          </a:p>
          <a:p>
            <a:endParaRPr lang="es-CO" sz="1600" dirty="0">
              <a:latin typeface="Bradley Hand ITC" panose="03070402050302030203" pitchFamily="66" charset="0"/>
            </a:endParaRPr>
          </a:p>
        </p:txBody>
      </p:sp>
      <p:sp>
        <p:nvSpPr>
          <p:cNvPr id="4" name="Marcador de texto 3">
            <a:extLst>
              <a:ext uri="{FF2B5EF4-FFF2-40B4-BE49-F238E27FC236}">
                <a16:creationId xmlns:a16="http://schemas.microsoft.com/office/drawing/2014/main" id="{F1DD65B3-C287-B5AF-3E2A-2775BA481DB5}"/>
              </a:ext>
            </a:extLst>
          </p:cNvPr>
          <p:cNvSpPr>
            <a:spLocks noGrp="1"/>
          </p:cNvSpPr>
          <p:nvPr>
            <p:ph type="body" sz="half" idx="2"/>
          </p:nvPr>
        </p:nvSpPr>
        <p:spPr/>
        <p:txBody>
          <a:bodyPr>
            <a:normAutofit/>
          </a:bodyPr>
          <a:lstStyle/>
          <a:p>
            <a:pPr marL="0" marR="0" lvl="0" indent="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es-CO" sz="1600" b="1" i="0" u="none" strike="noStrike" kern="1200" cap="all" spc="0" normalizeH="0" baseline="0" noProof="0" dirty="0">
                <a:ln>
                  <a:noFill/>
                </a:ln>
                <a:solidFill>
                  <a:srgbClr val="393939"/>
                </a:solidFill>
                <a:effectLst/>
                <a:uLnTx/>
                <a:uFillTx/>
                <a:ea typeface="Calibri" panose="020F0502020204030204" pitchFamily="34" charset="0"/>
                <a:cs typeface="Times New Roman" panose="02020603050405020304" pitchFamily="18" charset="0"/>
              </a:rPr>
              <a:t>P</a:t>
            </a:r>
            <a:r>
              <a:rPr kumimoji="0" lang="es-CO" sz="1600" b="1" i="0" u="none" strike="noStrike" kern="1200" cap="none" spc="0" normalizeH="0" baseline="0" noProof="0" dirty="0">
                <a:ln>
                  <a:noFill/>
                </a:ln>
                <a:solidFill>
                  <a:srgbClr val="393939"/>
                </a:solidFill>
                <a:effectLst/>
                <a:uLnTx/>
                <a:uFillTx/>
                <a:ea typeface="Calibri" panose="020F0502020204030204" pitchFamily="34" charset="0"/>
                <a:cs typeface="Times New Roman" panose="02020603050405020304" pitchFamily="18" charset="0"/>
              </a:rPr>
              <a:t>ues bien, son principios que dirigen el comportamiento humano, su actuar , representan la base de toda sociedad</a:t>
            </a:r>
            <a:r>
              <a:rPr lang="es-CO" b="1" cap="none" dirty="0">
                <a:solidFill>
                  <a:srgbClr val="393939"/>
                </a:solidFill>
                <a:ea typeface="Calibri" panose="020F0502020204030204" pitchFamily="34" charset="0"/>
                <a:cs typeface="Times New Roman" panose="02020603050405020304" pitchFamily="18" charset="0"/>
              </a:rPr>
              <a:t>; determinan lo bueno, lo mejor y óptimo, generan felicidad, alegría, satisfacción y fundamentales en la búsqueda de la plena realización humana</a:t>
            </a:r>
            <a:endParaRPr kumimoji="0" lang="es-CO" sz="1600" b="1" i="0" u="none" strike="noStrike" kern="1200" cap="all" spc="0" normalizeH="0" baseline="0" noProof="0" dirty="0">
              <a:ln>
                <a:noFill/>
              </a:ln>
              <a:solidFill>
                <a:prstClr val="black"/>
              </a:solidFill>
              <a:effectLst/>
              <a:uLnTx/>
              <a:uFillTx/>
              <a:ea typeface="+mn-ea"/>
              <a:cs typeface="+mn-cs"/>
            </a:endParaRPr>
          </a:p>
          <a:p>
            <a:pPr algn="l"/>
            <a:endParaRPr lang="es-CO" dirty="0"/>
          </a:p>
        </p:txBody>
      </p:sp>
      <p:pic>
        <p:nvPicPr>
          <p:cNvPr id="6" name="Imagen 5">
            <a:extLst>
              <a:ext uri="{FF2B5EF4-FFF2-40B4-BE49-F238E27FC236}">
                <a16:creationId xmlns:a16="http://schemas.microsoft.com/office/drawing/2014/main" id="{1372E7CF-E587-2795-27CC-57D24486A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01254" cy="1173706"/>
          </a:xfrm>
          <a:prstGeom prst="rect">
            <a:avLst/>
          </a:prstGeom>
        </p:spPr>
      </p:pic>
      <p:sp>
        <p:nvSpPr>
          <p:cNvPr id="5" name="Marcador de número de diapositiva 4">
            <a:extLst>
              <a:ext uri="{FF2B5EF4-FFF2-40B4-BE49-F238E27FC236}">
                <a16:creationId xmlns:a16="http://schemas.microsoft.com/office/drawing/2014/main" id="{0522D29D-111F-C373-17DE-ED37E24FF75E}"/>
              </a:ext>
            </a:extLst>
          </p:cNvPr>
          <p:cNvSpPr>
            <a:spLocks noGrp="1"/>
          </p:cNvSpPr>
          <p:nvPr>
            <p:ph type="sldNum" sz="quarter" idx="12"/>
          </p:nvPr>
        </p:nvSpPr>
        <p:spPr/>
        <p:txBody>
          <a:bodyPr/>
          <a:lstStyle/>
          <a:p>
            <a:fld id="{B5346379-99B8-4D47-8EAF-938C34B28DAA}" type="slidenum">
              <a:rPr lang="es-CO" smtClean="0"/>
              <a:t>16</a:t>
            </a:fld>
            <a:endParaRPr lang="es-CO"/>
          </a:p>
        </p:txBody>
      </p:sp>
    </p:spTree>
    <p:extLst>
      <p:ext uri="{BB962C8B-B14F-4D97-AF65-F5344CB8AC3E}">
        <p14:creationId xmlns:p14="http://schemas.microsoft.com/office/powerpoint/2010/main" val="27297967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F55087-5D18-BD5E-A19A-B866B3F964BA}"/>
              </a:ext>
            </a:extLst>
          </p:cNvPr>
          <p:cNvSpPr>
            <a:spLocks noGrp="1"/>
          </p:cNvSpPr>
          <p:nvPr>
            <p:ph sz="quarter" idx="13"/>
          </p:nvPr>
        </p:nvSpPr>
        <p:spPr>
          <a:xfrm>
            <a:off x="913774" y="1884784"/>
            <a:ext cx="10363826" cy="3097763"/>
          </a:xfrm>
        </p:spPr>
        <p:txBody>
          <a:bodyPr/>
          <a:lstStyle/>
          <a:p>
            <a:endParaRPr lang="es-CO" dirty="0"/>
          </a:p>
          <a:p>
            <a:endParaRPr lang="es-CO" dirty="0"/>
          </a:p>
          <a:p>
            <a:pPr marL="0" indent="0" algn="ctr">
              <a:buNone/>
            </a:pPr>
            <a:r>
              <a:rPr lang="es-CO" b="1" dirty="0"/>
              <a:t>“EL RESPETO QUE LES DAS A LOS DEMÁS, ES EL CLARO REFLEJO DEL respeto QUE TE DAS”</a:t>
            </a:r>
          </a:p>
          <a:p>
            <a:pPr marL="0" indent="0" algn="ctr">
              <a:buNone/>
            </a:pPr>
            <a:r>
              <a:rPr lang="es-CO" b="1" dirty="0"/>
              <a:t>A</a:t>
            </a:r>
            <a:r>
              <a:rPr lang="es-CO" b="1" cap="none" dirty="0"/>
              <a:t>nónimo</a:t>
            </a:r>
            <a:endParaRPr lang="es-CO" dirty="0"/>
          </a:p>
        </p:txBody>
      </p:sp>
      <p:sp>
        <p:nvSpPr>
          <p:cNvPr id="4" name="Marcador de número de diapositiva 3">
            <a:extLst>
              <a:ext uri="{FF2B5EF4-FFF2-40B4-BE49-F238E27FC236}">
                <a16:creationId xmlns:a16="http://schemas.microsoft.com/office/drawing/2014/main" id="{19D6537D-5A31-063E-7EAC-0F81E1C41611}"/>
              </a:ext>
            </a:extLst>
          </p:cNvPr>
          <p:cNvSpPr>
            <a:spLocks noGrp="1"/>
          </p:cNvSpPr>
          <p:nvPr>
            <p:ph type="sldNum" sz="quarter" idx="12"/>
          </p:nvPr>
        </p:nvSpPr>
        <p:spPr/>
        <p:txBody>
          <a:bodyPr/>
          <a:lstStyle/>
          <a:p>
            <a:fld id="{B5346379-99B8-4D47-8EAF-938C34B28DAA}" type="slidenum">
              <a:rPr lang="es-CO" smtClean="0"/>
              <a:t>17</a:t>
            </a:fld>
            <a:endParaRPr lang="es-CO"/>
          </a:p>
        </p:txBody>
      </p:sp>
    </p:spTree>
    <p:extLst>
      <p:ext uri="{BB962C8B-B14F-4D97-AF65-F5344CB8AC3E}">
        <p14:creationId xmlns:p14="http://schemas.microsoft.com/office/powerpoint/2010/main" val="3048540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12761-F490-644E-7784-1CAA93B4B260}"/>
              </a:ext>
            </a:extLst>
          </p:cNvPr>
          <p:cNvSpPr>
            <a:spLocks noGrp="1"/>
          </p:cNvSpPr>
          <p:nvPr>
            <p:ph type="title"/>
          </p:nvPr>
        </p:nvSpPr>
        <p:spPr>
          <a:xfrm>
            <a:off x="913775" y="618518"/>
            <a:ext cx="10364451" cy="923680"/>
          </a:xfrm>
        </p:spPr>
        <p:txBody>
          <a:bodyPr>
            <a:normAutofit/>
          </a:bodyPr>
          <a:lstStyle/>
          <a:p>
            <a:r>
              <a:rPr lang="es-CO" sz="2400" dirty="0">
                <a:solidFill>
                  <a:schemeClr val="accent2"/>
                </a:solidFill>
                <a:latin typeface="+mn-lt"/>
              </a:rPr>
              <a:t>E </a:t>
            </a:r>
            <a:r>
              <a:rPr lang="es-CO" sz="2400" dirty="0">
                <a:solidFill>
                  <a:srgbClr val="FF0000"/>
                </a:solidFill>
                <a:latin typeface="+mn-lt"/>
              </a:rPr>
              <a:t>L </a:t>
            </a:r>
            <a:r>
              <a:rPr lang="es-CO" sz="2400" dirty="0">
                <a:solidFill>
                  <a:schemeClr val="tx2"/>
                </a:solidFill>
                <a:latin typeface="+mn-lt"/>
              </a:rPr>
              <a:t>R</a:t>
            </a:r>
            <a:r>
              <a:rPr lang="es-CO" sz="2400" dirty="0">
                <a:solidFill>
                  <a:srgbClr val="FFC000"/>
                </a:solidFill>
                <a:latin typeface="+mn-lt"/>
              </a:rPr>
              <a:t> E </a:t>
            </a:r>
            <a:r>
              <a:rPr lang="es-CO" sz="2400" dirty="0">
                <a:solidFill>
                  <a:srgbClr val="92D050"/>
                </a:solidFill>
                <a:latin typeface="+mn-lt"/>
              </a:rPr>
              <a:t>S</a:t>
            </a:r>
            <a:r>
              <a:rPr lang="es-CO" sz="2400" dirty="0">
                <a:solidFill>
                  <a:srgbClr val="00B0F0"/>
                </a:solidFill>
                <a:latin typeface="+mn-lt"/>
              </a:rPr>
              <a:t> P </a:t>
            </a:r>
            <a:r>
              <a:rPr lang="es-CO" sz="2400" dirty="0">
                <a:latin typeface="+mn-lt"/>
              </a:rPr>
              <a:t>E </a:t>
            </a:r>
            <a:r>
              <a:rPr lang="es-CO" sz="2400" dirty="0">
                <a:solidFill>
                  <a:schemeClr val="accent5">
                    <a:lumMod val="75000"/>
                  </a:schemeClr>
                </a:solidFill>
                <a:latin typeface="+mn-lt"/>
              </a:rPr>
              <a:t>T </a:t>
            </a:r>
            <a:r>
              <a:rPr lang="es-CO" sz="2400" dirty="0">
                <a:solidFill>
                  <a:srgbClr val="002060"/>
                </a:solidFill>
                <a:latin typeface="+mn-lt"/>
              </a:rPr>
              <a:t>O</a:t>
            </a:r>
            <a:endParaRPr lang="es-CO" sz="2400" dirty="0">
              <a:solidFill>
                <a:schemeClr val="accent2"/>
              </a:solidFill>
              <a:latin typeface="+mn-lt"/>
            </a:endParaRPr>
          </a:p>
        </p:txBody>
      </p:sp>
      <p:sp>
        <p:nvSpPr>
          <p:cNvPr id="3" name="Marcador de contenido 2">
            <a:extLst>
              <a:ext uri="{FF2B5EF4-FFF2-40B4-BE49-F238E27FC236}">
                <a16:creationId xmlns:a16="http://schemas.microsoft.com/office/drawing/2014/main" id="{16AA23EF-0AAF-20D6-8FFE-FBED23EC4F48}"/>
              </a:ext>
            </a:extLst>
          </p:cNvPr>
          <p:cNvSpPr>
            <a:spLocks noGrp="1"/>
          </p:cNvSpPr>
          <p:nvPr>
            <p:ph sz="quarter" idx="13"/>
          </p:nvPr>
        </p:nvSpPr>
        <p:spPr>
          <a:xfrm>
            <a:off x="913774" y="1651380"/>
            <a:ext cx="5106026" cy="4139820"/>
          </a:xfrm>
        </p:spPr>
        <p:txBody>
          <a:bodyPr>
            <a:normAutofit/>
          </a:bodyPr>
          <a:lstStyle/>
          <a:p>
            <a:endParaRPr lang="es-CO" sz="1600" dirty="0">
              <a:solidFill>
                <a:srgbClr val="FF0000"/>
              </a:solidFill>
              <a:latin typeface="Bradley Hand ITC" panose="03070402050302030203" pitchFamily="66" charset="0"/>
            </a:endParaRPr>
          </a:p>
          <a:p>
            <a:endParaRPr lang="es-CO" sz="1600" dirty="0">
              <a:solidFill>
                <a:srgbClr val="FF0000"/>
              </a:solidFill>
              <a:latin typeface="Bradley Hand ITC" panose="03070402050302030203" pitchFamily="66" charset="0"/>
            </a:endParaRPr>
          </a:p>
          <a:p>
            <a:r>
              <a:rPr lang="es-CO" sz="1200" dirty="0">
                <a:solidFill>
                  <a:srgbClr val="FF0000"/>
                </a:solidFill>
              </a:rPr>
              <a:t>DEFINICIÓn para niños de pre jardín y jardín</a:t>
            </a:r>
          </a:p>
          <a:p>
            <a:r>
              <a:rPr lang="es-ES" sz="1200" b="1" cap="none" dirty="0">
                <a:solidFill>
                  <a:srgbClr val="202124"/>
                </a:solidFill>
              </a:rPr>
              <a:t>E</a:t>
            </a:r>
            <a:r>
              <a:rPr lang="es-ES" sz="1200" b="1" i="0" cap="none" dirty="0">
                <a:solidFill>
                  <a:srgbClr val="202124"/>
                </a:solidFill>
                <a:effectLst/>
              </a:rPr>
              <a:t>s el buen trato a las demás personas: Padres, hermanos, abuelos, primos,  maestros, compañeros, vecinos, conocidos.</a:t>
            </a:r>
          </a:p>
          <a:p>
            <a:r>
              <a:rPr lang="es-ES" sz="1200" cap="none" dirty="0">
                <a:solidFill>
                  <a:srgbClr val="FF6600"/>
                </a:solidFill>
              </a:rPr>
              <a:t>Recursos</a:t>
            </a:r>
          </a:p>
          <a:p>
            <a:r>
              <a:rPr lang="es-ES" sz="1200" b="1" cap="none" dirty="0"/>
              <a:t>Uniforme de educación física, grabadora y </a:t>
            </a:r>
            <a:r>
              <a:rPr lang="es-ES" sz="1200" b="1" cap="none" dirty="0" err="1"/>
              <a:t>videobeam</a:t>
            </a:r>
            <a:endParaRPr lang="es-ES" sz="1200" b="1" cap="none" dirty="0"/>
          </a:p>
          <a:p>
            <a:r>
              <a:rPr lang="es-ES" sz="1200" b="1" cap="none" dirty="0"/>
              <a:t>Tiempo: 25 a 30 minutos</a:t>
            </a:r>
          </a:p>
          <a:p>
            <a:r>
              <a:rPr lang="es-ES" sz="1200" b="1" cap="none" dirty="0"/>
              <a:t>Al finalizar se hace un recuento sobre lo aprendido</a:t>
            </a:r>
          </a:p>
          <a:p>
            <a:endParaRPr lang="es-ES" sz="1700" b="1" i="0" cap="none" dirty="0">
              <a:solidFill>
                <a:srgbClr val="0070C0"/>
              </a:solidFill>
              <a:effectLst/>
              <a:latin typeface="Bradley Hand ITC" panose="03070402050302030203" pitchFamily="66" charset="0"/>
            </a:endParaRPr>
          </a:p>
        </p:txBody>
      </p:sp>
      <p:sp>
        <p:nvSpPr>
          <p:cNvPr id="4" name="Marcador de contenido 3">
            <a:extLst>
              <a:ext uri="{FF2B5EF4-FFF2-40B4-BE49-F238E27FC236}">
                <a16:creationId xmlns:a16="http://schemas.microsoft.com/office/drawing/2014/main" id="{EFB7575D-8124-C1F8-7580-B75CA842344D}"/>
              </a:ext>
            </a:extLst>
          </p:cNvPr>
          <p:cNvSpPr>
            <a:spLocks noGrp="1"/>
          </p:cNvSpPr>
          <p:nvPr>
            <p:ph sz="quarter" idx="14"/>
          </p:nvPr>
        </p:nvSpPr>
        <p:spPr>
          <a:xfrm>
            <a:off x="6096000" y="2130189"/>
            <a:ext cx="5181600" cy="3272236"/>
          </a:xfrm>
        </p:spPr>
        <p:txBody>
          <a:bodyPr>
            <a:normAutofit fontScale="77500" lnSpcReduction="20000"/>
          </a:bodyPr>
          <a:lstStyle/>
          <a:p>
            <a:r>
              <a:rPr lang="es-ES" sz="1500" dirty="0">
                <a:solidFill>
                  <a:srgbClr val="FFC000"/>
                </a:solidFill>
              </a:rPr>
              <a:t>Inicio dirigido a niños de prejardín y jardín</a:t>
            </a:r>
          </a:p>
          <a:p>
            <a:r>
              <a:rPr lang="es-CO" sz="1500" b="1" cap="none" dirty="0"/>
              <a:t>Se reúne a los niños en forma circular, en compañía de sus padres de familia y/o acudientes y familia institucional y bajo la orientación del docente realicen una pausa activa</a:t>
            </a:r>
          </a:p>
          <a:p>
            <a:r>
              <a:rPr lang="es-CO" sz="1500" b="1" cap="none" dirty="0">
                <a:solidFill>
                  <a:schemeClr val="accent6"/>
                </a:solidFill>
              </a:rPr>
              <a:t>ACTIVIDAD</a:t>
            </a:r>
          </a:p>
          <a:p>
            <a:r>
              <a:rPr lang="es-CO" sz="1500" b="1" cap="none" dirty="0"/>
              <a:t>Los niños escucharán las voces grabadas de sus padres, hermanos, abuelos, primos, maestros, compañeros, vecinos y conocidos, expresarán oralmente que los quieren, abrazan .</a:t>
            </a:r>
          </a:p>
          <a:p>
            <a:r>
              <a:rPr lang="es-CO" sz="1500" b="1" cap="none" dirty="0"/>
              <a:t>Después observarán una canción y harán lo mismo que hacen los leoncitos</a:t>
            </a:r>
          </a:p>
          <a:p>
            <a:pPr>
              <a:lnSpc>
                <a:spcPct val="107000"/>
              </a:lnSpc>
              <a:spcAft>
                <a:spcPts val="800"/>
              </a:spcAft>
            </a:pPr>
            <a:r>
              <a:rPr lang="es-CO" sz="1500" b="1" cap="none" dirty="0"/>
              <a:t>Estimad(a) docente esta es la dirección…</a:t>
            </a:r>
            <a:r>
              <a:rPr lang="es-CO" sz="1500" u="sng" cap="none" dirty="0">
                <a:solidFill>
                  <a:srgbClr val="0563C1"/>
                </a:solidFill>
                <a:ea typeface="Calibri" panose="020F0502020204030204" pitchFamily="34" charset="0"/>
                <a:cs typeface="Times New Roman" panose="02020603050405020304" pitchFamily="18" charset="0"/>
                <a:hlinkClick r:id="rId2"/>
              </a:rPr>
              <a:t>https://www.youtube.com/watch?v=nxvlt_haeyo</a:t>
            </a:r>
            <a:r>
              <a:rPr lang="es-CO" sz="1500" dirty="0">
                <a:effectLst/>
                <a:ea typeface="Calibri" panose="020F0502020204030204" pitchFamily="34" charset="0"/>
                <a:cs typeface="Times New Roman" panose="02020603050405020304" pitchFamily="18" charset="0"/>
              </a:rPr>
              <a:t>: </a:t>
            </a:r>
            <a:r>
              <a:rPr lang="es-CO" sz="1500" b="1" cap="none" dirty="0">
                <a:effectLst/>
                <a:ea typeface="Calibri" panose="020F0502020204030204" pitchFamily="34" charset="0"/>
                <a:cs typeface="Times New Roman" panose="02020603050405020304" pitchFamily="18" charset="0"/>
              </a:rPr>
              <a:t>todo mi respeto </a:t>
            </a:r>
          </a:p>
          <a:p>
            <a:pPr>
              <a:lnSpc>
                <a:spcPct val="107000"/>
              </a:lnSpc>
              <a:spcAft>
                <a:spcPts val="800"/>
              </a:spcAft>
            </a:pPr>
            <a:endParaRPr lang="es-CO" sz="6400" cap="none" dirty="0">
              <a:effectLst/>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endParaRPr lang="es-CO" sz="3400" b="1" cap="none" dirty="0">
              <a:solidFill>
                <a:srgbClr val="FF6600"/>
              </a:solidFill>
              <a:effectLst/>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sz="1600" b="1" cap="none" dirty="0">
              <a:latin typeface="Bradley Hand ITC" panose="03070402050302030203" pitchFamily="66" charset="0"/>
            </a:endParaRPr>
          </a:p>
          <a:p>
            <a:endParaRPr lang="es-CO" sz="1600" b="1" cap="none" dirty="0">
              <a:latin typeface="Bradley Hand ITC" panose="03070402050302030203" pitchFamily="66" charset="0"/>
            </a:endParaRPr>
          </a:p>
          <a:p>
            <a:endParaRPr lang="es-CO" sz="1600" cap="none" dirty="0">
              <a:latin typeface="Bradley Hand ITC" panose="03070402050302030203" pitchFamily="66" charset="0"/>
            </a:endParaRPr>
          </a:p>
        </p:txBody>
      </p:sp>
      <p:pic>
        <p:nvPicPr>
          <p:cNvPr id="6" name="Imagen 5">
            <a:extLst>
              <a:ext uri="{FF2B5EF4-FFF2-40B4-BE49-F238E27FC236}">
                <a16:creationId xmlns:a16="http://schemas.microsoft.com/office/drawing/2014/main" id="{86711371-0C45-B9A2-92BB-34DB1D314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27"/>
            <a:ext cx="1269241" cy="1066801"/>
          </a:xfrm>
          <a:prstGeom prst="rect">
            <a:avLst/>
          </a:prstGeom>
        </p:spPr>
      </p:pic>
      <p:sp>
        <p:nvSpPr>
          <p:cNvPr id="5" name="Marcador de número de diapositiva 4">
            <a:extLst>
              <a:ext uri="{FF2B5EF4-FFF2-40B4-BE49-F238E27FC236}">
                <a16:creationId xmlns:a16="http://schemas.microsoft.com/office/drawing/2014/main" id="{E81C971A-551A-3094-8961-C54F2E898FF0}"/>
              </a:ext>
            </a:extLst>
          </p:cNvPr>
          <p:cNvSpPr>
            <a:spLocks noGrp="1"/>
          </p:cNvSpPr>
          <p:nvPr>
            <p:ph type="sldNum" sz="quarter" idx="12"/>
          </p:nvPr>
        </p:nvSpPr>
        <p:spPr/>
        <p:txBody>
          <a:bodyPr/>
          <a:lstStyle/>
          <a:p>
            <a:fld id="{B5346379-99B8-4D47-8EAF-938C34B28DAA}" type="slidenum">
              <a:rPr lang="es-CO" smtClean="0"/>
              <a:t>18</a:t>
            </a:fld>
            <a:endParaRPr lang="es-CO"/>
          </a:p>
        </p:txBody>
      </p:sp>
    </p:spTree>
    <p:extLst>
      <p:ext uri="{BB962C8B-B14F-4D97-AF65-F5344CB8AC3E}">
        <p14:creationId xmlns:p14="http://schemas.microsoft.com/office/powerpoint/2010/main" val="1128356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AF0DDA-3395-D562-F9AF-8BB3DC8BBF80}"/>
              </a:ext>
            </a:extLst>
          </p:cNvPr>
          <p:cNvSpPr>
            <a:spLocks noGrp="1"/>
          </p:cNvSpPr>
          <p:nvPr>
            <p:ph type="title"/>
          </p:nvPr>
        </p:nvSpPr>
        <p:spPr>
          <a:xfrm>
            <a:off x="913775" y="491319"/>
            <a:ext cx="10364451" cy="1105469"/>
          </a:xfrm>
        </p:spPr>
        <p:txBody>
          <a:bodyPr>
            <a:normAutofit/>
          </a:bodyPr>
          <a:lstStyle/>
          <a:p>
            <a:r>
              <a:rPr kumimoji="0" lang="es-CO" sz="2400" b="0" i="0" u="none" strike="noStrike" kern="1200" cap="all" spc="0" normalizeH="0" baseline="0" noProof="0" dirty="0">
                <a:ln>
                  <a:noFill/>
                </a:ln>
                <a:solidFill>
                  <a:srgbClr val="4BCAAD"/>
                </a:solidFill>
                <a:effectLst/>
                <a:uLnTx/>
                <a:uFillTx/>
                <a:latin typeface="+mn-lt"/>
                <a:ea typeface="+mj-ea"/>
                <a:cs typeface="+mj-cs"/>
              </a:rPr>
              <a:t>E </a:t>
            </a:r>
            <a:r>
              <a:rPr kumimoji="0" lang="es-CO" sz="2400" b="0" i="0" u="none" strike="noStrike" kern="1200" cap="all" spc="0" normalizeH="0" baseline="0" noProof="0" dirty="0">
                <a:ln>
                  <a:noFill/>
                </a:ln>
                <a:solidFill>
                  <a:srgbClr val="FF0000"/>
                </a:solidFill>
                <a:effectLst/>
                <a:uLnTx/>
                <a:uFillTx/>
                <a:latin typeface="+mn-lt"/>
                <a:ea typeface="+mj-ea"/>
                <a:cs typeface="+mj-cs"/>
              </a:rPr>
              <a:t>L </a:t>
            </a:r>
            <a:r>
              <a:rPr kumimoji="0" lang="es-CO" sz="2400" b="0" i="0" u="none" strike="noStrike" kern="1200" cap="all" spc="0" normalizeH="0" baseline="0" noProof="0" dirty="0">
                <a:ln>
                  <a:noFill/>
                </a:ln>
                <a:solidFill>
                  <a:srgbClr val="355071"/>
                </a:solidFill>
                <a:effectLst/>
                <a:uLnTx/>
                <a:uFillTx/>
                <a:latin typeface="+mn-lt"/>
                <a:ea typeface="+mj-ea"/>
                <a:cs typeface="+mj-cs"/>
              </a:rPr>
              <a:t>R</a:t>
            </a:r>
            <a:r>
              <a:rPr kumimoji="0" lang="es-CO" sz="2400" b="0" i="0" u="none" strike="noStrike" kern="1200" cap="all" spc="0" normalizeH="0" baseline="0" noProof="0" dirty="0">
                <a:ln>
                  <a:noFill/>
                </a:ln>
                <a:solidFill>
                  <a:srgbClr val="FFC000"/>
                </a:solidFill>
                <a:effectLst/>
                <a:uLnTx/>
                <a:uFillTx/>
                <a:latin typeface="+mn-lt"/>
                <a:ea typeface="+mj-ea"/>
                <a:cs typeface="+mj-cs"/>
              </a:rPr>
              <a:t> E </a:t>
            </a:r>
            <a:r>
              <a:rPr kumimoji="0" lang="es-CO" sz="2400" b="0" i="0" u="none" strike="noStrike" kern="1200" cap="all" spc="0" normalizeH="0" baseline="0" noProof="0" dirty="0">
                <a:ln>
                  <a:noFill/>
                </a:ln>
                <a:solidFill>
                  <a:srgbClr val="92D050"/>
                </a:solidFill>
                <a:effectLst/>
                <a:uLnTx/>
                <a:uFillTx/>
                <a:latin typeface="+mn-lt"/>
                <a:ea typeface="+mj-ea"/>
                <a:cs typeface="+mj-cs"/>
              </a:rPr>
              <a:t>S</a:t>
            </a:r>
            <a:r>
              <a:rPr kumimoji="0" lang="es-CO" sz="2400" b="0" i="0" u="none" strike="noStrike" kern="1200" cap="all" spc="0" normalizeH="0" baseline="0" noProof="0" dirty="0">
                <a:ln>
                  <a:noFill/>
                </a:ln>
                <a:solidFill>
                  <a:srgbClr val="00B0F0"/>
                </a:solidFill>
                <a:effectLst/>
                <a:uLnTx/>
                <a:uFillTx/>
                <a:latin typeface="+mn-lt"/>
                <a:ea typeface="+mj-ea"/>
                <a:cs typeface="+mj-cs"/>
              </a:rPr>
              <a:t> P </a:t>
            </a:r>
            <a:r>
              <a:rPr kumimoji="0" lang="es-CO" sz="2400" b="0" i="0" u="none" strike="noStrike" kern="1200" cap="all" spc="0" normalizeH="0" baseline="0" noProof="0" dirty="0">
                <a:ln>
                  <a:noFill/>
                </a:ln>
                <a:solidFill>
                  <a:prstClr val="black"/>
                </a:solidFill>
                <a:effectLst/>
                <a:uLnTx/>
                <a:uFillTx/>
                <a:latin typeface="+mn-lt"/>
                <a:ea typeface="+mj-ea"/>
                <a:cs typeface="+mj-cs"/>
              </a:rPr>
              <a:t>E </a:t>
            </a:r>
            <a:r>
              <a:rPr kumimoji="0" lang="es-CO" sz="2400" b="0" i="0" u="none" strike="noStrike" kern="1200" cap="all" spc="0" normalizeH="0" baseline="0" noProof="0" dirty="0">
                <a:ln>
                  <a:noFill/>
                </a:ln>
                <a:solidFill>
                  <a:srgbClr val="CE6633">
                    <a:lumMod val="75000"/>
                  </a:srgbClr>
                </a:solidFill>
                <a:effectLst/>
                <a:uLnTx/>
                <a:uFillTx/>
                <a:latin typeface="+mn-lt"/>
                <a:ea typeface="+mj-ea"/>
                <a:cs typeface="+mj-cs"/>
              </a:rPr>
              <a:t>T </a:t>
            </a:r>
            <a:r>
              <a:rPr kumimoji="0" lang="es-CO" sz="2400" b="0" i="0" u="none" strike="noStrike" kern="1200" cap="all" spc="0" normalizeH="0" baseline="0" noProof="0" dirty="0">
                <a:ln>
                  <a:noFill/>
                </a:ln>
                <a:solidFill>
                  <a:srgbClr val="002060"/>
                </a:solidFill>
                <a:effectLst/>
                <a:uLnTx/>
                <a:uFillTx/>
                <a:latin typeface="+mn-lt"/>
                <a:ea typeface="+mj-ea"/>
                <a:cs typeface="+mj-cs"/>
              </a:rPr>
              <a:t>O</a:t>
            </a:r>
            <a:endParaRPr lang="es-CO" sz="2400" dirty="0">
              <a:latin typeface="+mn-lt"/>
            </a:endParaRPr>
          </a:p>
        </p:txBody>
      </p:sp>
      <p:sp>
        <p:nvSpPr>
          <p:cNvPr id="3" name="Marcador de contenido 2">
            <a:extLst>
              <a:ext uri="{FF2B5EF4-FFF2-40B4-BE49-F238E27FC236}">
                <a16:creationId xmlns:a16="http://schemas.microsoft.com/office/drawing/2014/main" id="{25D8A114-CECE-97A9-0010-B06CF32E7489}"/>
              </a:ext>
            </a:extLst>
          </p:cNvPr>
          <p:cNvSpPr>
            <a:spLocks noGrp="1"/>
          </p:cNvSpPr>
          <p:nvPr>
            <p:ph sz="quarter" idx="13"/>
          </p:nvPr>
        </p:nvSpPr>
        <p:spPr>
          <a:xfrm>
            <a:off x="913774" y="1815152"/>
            <a:ext cx="5106026" cy="3976047"/>
          </a:xfrm>
        </p:spPr>
        <p:txBody>
          <a:bodyPr>
            <a:normAutofit/>
          </a:bodyPr>
          <a:lstStyle/>
          <a:p>
            <a:endParaRPr lang="es-CO" sz="1600" dirty="0">
              <a:solidFill>
                <a:srgbClr val="3366CC"/>
              </a:solidFill>
              <a:latin typeface="Bradley Hand ITC" panose="03070402050302030203" pitchFamily="66" charset="0"/>
            </a:endParaRPr>
          </a:p>
          <a:p>
            <a:r>
              <a:rPr lang="es-CO" sz="1200" dirty="0">
                <a:solidFill>
                  <a:srgbClr val="3366CC"/>
                </a:solidFill>
              </a:rPr>
              <a:t>DEFINICIÓN PARA NIÑOS DE BÁSICA PRIMARIA</a:t>
            </a:r>
          </a:p>
          <a:p>
            <a:r>
              <a:rPr lang="es-CO" sz="1200" b="1" cap="none" dirty="0"/>
              <a:t>Todas las personas somos diferentes de los demás, ya sea por las ideas, intereses, gustos, creencias, rasgos físicos y lengua a quienes debemos respetar</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cuaderno, </a:t>
            </a:r>
            <a:r>
              <a:rPr kumimoji="0" lang="es-ES" sz="1200" b="1" i="0" u="none" strike="noStrike" kern="1200" cap="none" spc="0" normalizeH="0" baseline="0" noProof="0" dirty="0" err="1">
                <a:ln>
                  <a:noFill/>
                </a:ln>
                <a:solidFill>
                  <a:prstClr val="black"/>
                </a:solidFill>
                <a:effectLst/>
                <a:uLnTx/>
                <a:uFillTx/>
                <a:ea typeface="+mn-ea"/>
                <a:cs typeface="+mn-cs"/>
              </a:rPr>
              <a:t>videobeam</a:t>
            </a:r>
            <a:endParaRPr kumimoji="0" lang="es-ES" sz="12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prstClr val="black"/>
                </a:solidFill>
              </a:rPr>
              <a:t>Tiempo: 30 a 35 minutos</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prstClr val="black"/>
                </a:solidFill>
              </a:rPr>
              <a:t> </a:t>
            </a:r>
            <a:r>
              <a:rPr kumimoji="0" lang="es-ES" sz="1200" b="1" i="0" u="none" strike="noStrike" kern="1200" cap="none" spc="0" normalizeH="0" baseline="0" noProof="0" dirty="0">
                <a:ln>
                  <a:noFill/>
                </a:ln>
                <a:solidFill>
                  <a:prstClr val="black"/>
                </a:solidFill>
                <a:effectLst/>
                <a:uLnTx/>
                <a:uFillTx/>
                <a:ea typeface="+mn-ea"/>
                <a:cs typeface="+mn-cs"/>
              </a:rPr>
              <a:t> Al finalizar se hace un recuento sobre lo aprendido, determinando por qué deben respetarse</a:t>
            </a:r>
          </a:p>
          <a:p>
            <a:pPr marL="0" marR="0" lvl="0" indent="0" algn="l" defTabSz="914400" rtl="0" eaLnBrk="1" fontAlgn="auto" latinLnBrk="0" hangingPunct="1">
              <a:lnSpc>
                <a:spcPct val="120000"/>
              </a:lnSpc>
              <a:spcBef>
                <a:spcPts val="1000"/>
              </a:spcBef>
              <a:spcAft>
                <a:spcPts val="0"/>
              </a:spcAft>
              <a:buClr>
                <a:prstClr val="black"/>
              </a:buClr>
              <a:buSzTx/>
              <a:buNone/>
              <a:tabLst/>
              <a:defRPr/>
            </a:pPr>
            <a:endParaRPr kumimoji="0" lang="es-ES" sz="16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pPr marL="0" indent="0">
              <a:buNone/>
            </a:pPr>
            <a:endParaRPr lang="es-CO" sz="1600" dirty="0">
              <a:latin typeface="Bradley Hand ITC" panose="03070402050302030203" pitchFamily="66" charset="0"/>
            </a:endParaRPr>
          </a:p>
        </p:txBody>
      </p:sp>
      <p:sp>
        <p:nvSpPr>
          <p:cNvPr id="4" name="Marcador de contenido 3">
            <a:extLst>
              <a:ext uri="{FF2B5EF4-FFF2-40B4-BE49-F238E27FC236}">
                <a16:creationId xmlns:a16="http://schemas.microsoft.com/office/drawing/2014/main" id="{7D451173-50D7-52E2-8D49-4587A21BE23B}"/>
              </a:ext>
            </a:extLst>
          </p:cNvPr>
          <p:cNvSpPr>
            <a:spLocks noGrp="1"/>
          </p:cNvSpPr>
          <p:nvPr>
            <p:ph sz="quarter" idx="14"/>
          </p:nvPr>
        </p:nvSpPr>
        <p:spPr>
          <a:xfrm>
            <a:off x="6172200" y="1907228"/>
            <a:ext cx="5105400" cy="3976047"/>
          </a:xfrm>
        </p:spPr>
        <p:txBody>
          <a:bodyPr>
            <a:normAutofit fontScale="92500"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rPr>
              <a:t>Se reúne a las niñas y niños en forma media luna, junto a sus padres de familia y/o acudientes y familia institucional y bajo la orientación del docente realicen una pausa activa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300" b="1" cap="none" dirty="0">
                <a:solidFill>
                  <a:prstClr val="black"/>
                </a:solidFill>
              </a:rPr>
              <a:t>Con preguntas del docente teniendo en cuenta sus diferencias, las-los niños al escucharse, observarse dirán en que no se parecen en lo sexual, étnico, físico, religioso y cultural</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300" b="1" cap="none" dirty="0">
                <a:solidFill>
                  <a:prstClr val="black"/>
                </a:solidFill>
              </a:rPr>
              <a:t>Para ello traerán escrito que piensan, cuales son sus gustos, en que creen, describirse físicamente, por que hablan distintos el mismo lenguaje</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rPr>
              <a:t>Después observarán una canción sobre somos diferentes</a:t>
            </a:r>
          </a:p>
          <a:p>
            <a:pPr>
              <a:lnSpc>
                <a:spcPct val="107000"/>
              </a:lnSpc>
              <a:spcAft>
                <a:spcPts val="800"/>
              </a:spcAft>
            </a:pPr>
            <a:r>
              <a:rPr kumimoji="0" lang="es-CO" sz="1300" b="1" i="0" u="none" strike="noStrike" kern="1200" cap="none" spc="0" normalizeH="0" baseline="0" noProof="0" dirty="0">
                <a:ln>
                  <a:noFill/>
                </a:ln>
                <a:solidFill>
                  <a:prstClr val="black"/>
                </a:solidFill>
                <a:effectLst/>
                <a:uLnTx/>
                <a:uFillTx/>
              </a:rPr>
              <a:t> Estimad(a) docente esta es la dirección </a:t>
            </a:r>
            <a:r>
              <a:rPr lang="es-CO" sz="1300" u="sng" cap="none" dirty="0">
                <a:solidFill>
                  <a:srgbClr val="0563C1"/>
                </a:solidFill>
                <a:effectLst/>
                <a:ea typeface="Calibri" panose="020F0502020204030204" pitchFamily="34" charset="0"/>
                <a:cs typeface="Times New Roman" panose="02020603050405020304" pitchFamily="18" charset="0"/>
                <a:hlinkClick r:id="rId2"/>
              </a:rPr>
              <a:t>https://www.youtube.com/watch?v=ktynt4vwfyk</a:t>
            </a:r>
            <a:r>
              <a:rPr lang="es-CO" sz="1300" dirty="0">
                <a:effectLst/>
                <a:ea typeface="Calibri" panose="020F0502020204030204" pitchFamily="34" charset="0"/>
                <a:cs typeface="Times New Roman" panose="02020603050405020304" pitchFamily="18" charset="0"/>
              </a:rPr>
              <a:t>: </a:t>
            </a:r>
            <a:r>
              <a:rPr lang="es-CO" sz="1300" b="1" cap="none" dirty="0">
                <a:effectLst/>
                <a:ea typeface="Calibri" panose="020F0502020204030204" pitchFamily="34" charset="0"/>
                <a:cs typeface="Times New Roman" panose="02020603050405020304" pitchFamily="18" charset="0"/>
              </a:rPr>
              <a:t>somos diferentes</a:t>
            </a:r>
            <a:endParaRPr lang="es-CO" sz="1300" b="1" dirty="0">
              <a:effectLst/>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lang="es-CO" sz="1600" b="1" cap="none" dirty="0">
              <a:solidFill>
                <a:prstClr val="black"/>
              </a:solidFill>
              <a:latin typeface="Bradley Hand ITC" panose="03070402050302030203" pitchFamily="66" charset="0"/>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lang="es-CO" dirty="0"/>
          </a:p>
        </p:txBody>
      </p:sp>
      <p:pic>
        <p:nvPicPr>
          <p:cNvPr id="6" name="Imagen 5">
            <a:extLst>
              <a:ext uri="{FF2B5EF4-FFF2-40B4-BE49-F238E27FC236}">
                <a16:creationId xmlns:a16="http://schemas.microsoft.com/office/drawing/2014/main" id="{103E026B-5346-4A82-19AA-B1A23BD17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5" y="2"/>
            <a:ext cx="1311948" cy="1066799"/>
          </a:xfrm>
          <a:prstGeom prst="rect">
            <a:avLst/>
          </a:prstGeom>
        </p:spPr>
      </p:pic>
      <p:sp>
        <p:nvSpPr>
          <p:cNvPr id="5" name="Marcador de número de diapositiva 4">
            <a:extLst>
              <a:ext uri="{FF2B5EF4-FFF2-40B4-BE49-F238E27FC236}">
                <a16:creationId xmlns:a16="http://schemas.microsoft.com/office/drawing/2014/main" id="{97C94CF6-20A8-EE36-D39C-0B03C834CC9F}"/>
              </a:ext>
            </a:extLst>
          </p:cNvPr>
          <p:cNvSpPr>
            <a:spLocks noGrp="1"/>
          </p:cNvSpPr>
          <p:nvPr>
            <p:ph type="sldNum" sz="quarter" idx="12"/>
          </p:nvPr>
        </p:nvSpPr>
        <p:spPr/>
        <p:txBody>
          <a:bodyPr/>
          <a:lstStyle/>
          <a:p>
            <a:fld id="{B5346379-99B8-4D47-8EAF-938C34B28DAA}" type="slidenum">
              <a:rPr lang="es-CO" smtClean="0"/>
              <a:t>19</a:t>
            </a:fld>
            <a:endParaRPr lang="es-CO"/>
          </a:p>
        </p:txBody>
      </p:sp>
    </p:spTree>
    <p:extLst>
      <p:ext uri="{BB962C8B-B14F-4D97-AF65-F5344CB8AC3E}">
        <p14:creationId xmlns:p14="http://schemas.microsoft.com/office/powerpoint/2010/main" val="4556701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13EB0BF-7702-A15B-26AB-444AFEDC0566}"/>
              </a:ext>
            </a:extLst>
          </p:cNvPr>
          <p:cNvSpPr>
            <a:spLocks noGrp="1"/>
          </p:cNvSpPr>
          <p:nvPr>
            <p:ph type="sldNum" sz="quarter" idx="12"/>
          </p:nvPr>
        </p:nvSpPr>
        <p:spPr/>
        <p:txBody>
          <a:bodyPr/>
          <a:lstStyle/>
          <a:p>
            <a:fld id="{B5346379-99B8-4D47-8EAF-938C34B28DAA}" type="slidenum">
              <a:rPr lang="es-CO" smtClean="0"/>
              <a:t>2</a:t>
            </a:fld>
            <a:endParaRPr lang="es-CO"/>
          </a:p>
        </p:txBody>
      </p:sp>
      <p:sp>
        <p:nvSpPr>
          <p:cNvPr id="7" name="CuadroTexto 6">
            <a:extLst>
              <a:ext uri="{FF2B5EF4-FFF2-40B4-BE49-F238E27FC236}">
                <a16:creationId xmlns:a16="http://schemas.microsoft.com/office/drawing/2014/main" id="{272E30CC-49BD-1438-E390-2222AA7C9B1F}"/>
              </a:ext>
            </a:extLst>
          </p:cNvPr>
          <p:cNvSpPr txBox="1"/>
          <p:nvPr/>
        </p:nvSpPr>
        <p:spPr>
          <a:xfrm>
            <a:off x="2248678" y="886408"/>
            <a:ext cx="7417836" cy="4913333"/>
          </a:xfrm>
          <a:prstGeom prst="rect">
            <a:avLst/>
          </a:prstGeom>
          <a:noFill/>
        </p:spPr>
        <p:txBody>
          <a:bodyPr wrap="square">
            <a:spAutoFit/>
          </a:bodyPr>
          <a:lstStyle/>
          <a:p>
            <a:pPr marL="0" marR="0" lvl="0" indent="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es-CO" sz="2000" b="1" i="0" u="none" strike="noStrike" kern="1200" cap="all" spc="0" normalizeH="0" baseline="0" noProof="0" dirty="0">
                <a:ln>
                  <a:noFill/>
                </a:ln>
                <a:effectLst/>
                <a:uLnTx/>
                <a:uFillTx/>
              </a:rPr>
              <a:t>INSTITUCIÓN ETNOEDUCATIVA RAFAEL URIBE </a:t>
            </a:r>
            <a:r>
              <a:rPr kumimoji="0" lang="es-CO" sz="2000" b="1" i="0" u="none" strike="noStrike" kern="1200" cap="all" spc="0" normalizeH="0" baseline="0" noProof="0" dirty="0" err="1">
                <a:ln>
                  <a:noFill/>
                </a:ln>
                <a:effectLst/>
                <a:uLnTx/>
                <a:uFillTx/>
              </a:rPr>
              <a:t>URIBE</a:t>
            </a:r>
            <a:r>
              <a:rPr kumimoji="0" lang="es-CO" sz="2000" b="1" i="0" u="none" strike="noStrike" kern="1200" cap="all" spc="0" normalizeH="0" baseline="0" noProof="0" dirty="0">
                <a:ln>
                  <a:noFill/>
                </a:ln>
                <a:effectLst/>
                <a:uLnTx/>
                <a:uFillTx/>
              </a:rPr>
              <a:t>  </a:t>
            </a:r>
          </a:p>
          <a:p>
            <a:pPr marL="0" marR="0" lvl="0" indent="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endParaRPr lang="es-CO" sz="2000" b="1" cap="all" dirty="0"/>
          </a:p>
          <a:p>
            <a:pPr marL="0" marR="0" lvl="0" indent="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es-CO" sz="2000" b="1" i="0" u="none" strike="noStrike" kern="1200" cap="all" spc="0" normalizeH="0" baseline="0" noProof="0" dirty="0">
                <a:ln>
                  <a:noFill/>
                </a:ln>
                <a:effectLst/>
                <a:uLnTx/>
                <a:uFillTx/>
              </a:rPr>
              <a:t>Y SU CLUB AMIGOS DE LA ÉTICA</a:t>
            </a:r>
          </a:p>
          <a:p>
            <a:pPr marL="0" marR="0" lvl="0" indent="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endParaRPr lang="es-CO" sz="2000" b="1" cap="all" dirty="0"/>
          </a:p>
          <a:p>
            <a:pPr marL="0" marR="0" lvl="0" indent="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es-CO" sz="2000" b="1" i="0" u="none" strike="noStrike" kern="1200" cap="all" spc="0" normalizeH="0" baseline="0" noProof="0" dirty="0">
                <a:ln>
                  <a:noFill/>
                </a:ln>
                <a:effectLst/>
                <a:uLnTx/>
                <a:uFillTx/>
              </a:rPr>
              <a:t>AUTOR CARTILLA Y FUNDADOR DEL CLUB</a:t>
            </a:r>
          </a:p>
          <a:p>
            <a:pPr marL="0" marR="0" lvl="0" indent="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lang="es-CO" sz="2000" b="1" cap="all" dirty="0"/>
              <a:t>LIC JUAN CARLOS ALVAREZ NAVARRO</a:t>
            </a:r>
            <a:endParaRPr kumimoji="0" lang="es-CO" sz="2000" b="1" i="0" u="none" strike="noStrike" kern="1200" cap="all" spc="0" normalizeH="0" baseline="0" noProof="0" dirty="0">
              <a:ln>
                <a:noFill/>
              </a:ln>
              <a:effectLst/>
              <a:uLnTx/>
              <a:uFillTx/>
            </a:endParaRPr>
          </a:p>
          <a:p>
            <a:pPr marL="0" marR="0" lvl="0" indent="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endParaRPr lang="es-CO" sz="2000" b="1" cap="all" noProof="0" dirty="0"/>
          </a:p>
          <a:p>
            <a:pPr marL="0" marR="0" lvl="0" indent="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lang="es-CO" sz="2000" b="1" cap="all" noProof="0" dirty="0"/>
              <a:t>MARIA LA BAJA-BOLIVAR</a:t>
            </a:r>
          </a:p>
          <a:p>
            <a:pPr marL="0" marR="0" lvl="0" indent="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endParaRPr lang="es-CO" sz="2000" b="1" cap="all" dirty="0"/>
          </a:p>
          <a:p>
            <a:pPr marL="0" marR="0" lvl="0" indent="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lang="es-CO" sz="2000" b="1" cap="all" dirty="0"/>
              <a:t>2025</a:t>
            </a:r>
            <a:endParaRPr lang="es-CO" sz="2000" b="1" cap="all" noProof="0" dirty="0"/>
          </a:p>
        </p:txBody>
      </p:sp>
      <p:pic>
        <p:nvPicPr>
          <p:cNvPr id="8" name="Imagen 7">
            <a:extLst>
              <a:ext uri="{FF2B5EF4-FFF2-40B4-BE49-F238E27FC236}">
                <a16:creationId xmlns:a16="http://schemas.microsoft.com/office/drawing/2014/main" id="{2345B9B4-74E4-8578-6248-84905F0AC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6988" cy="1137630"/>
          </a:xfrm>
          <a:prstGeom prst="rect">
            <a:avLst/>
          </a:prstGeom>
        </p:spPr>
      </p:pic>
    </p:spTree>
    <p:extLst>
      <p:ext uri="{BB962C8B-B14F-4D97-AF65-F5344CB8AC3E}">
        <p14:creationId xmlns:p14="http://schemas.microsoft.com/office/powerpoint/2010/main" val="268121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A8C431-B8B3-4030-D2FF-FCE2AD3E58F0}"/>
              </a:ext>
            </a:extLst>
          </p:cNvPr>
          <p:cNvSpPr>
            <a:spLocks noGrp="1"/>
          </p:cNvSpPr>
          <p:nvPr>
            <p:ph type="title"/>
          </p:nvPr>
        </p:nvSpPr>
        <p:spPr>
          <a:xfrm>
            <a:off x="913775" y="609600"/>
            <a:ext cx="10364451" cy="687355"/>
          </a:xfrm>
        </p:spPr>
        <p:txBody>
          <a:bodyPr/>
          <a:lstStyle/>
          <a:p>
            <a:r>
              <a:rPr kumimoji="0" lang="es-CO" sz="2400" b="0" i="0" u="none" strike="noStrike" kern="1200" cap="all" spc="0" normalizeH="0" baseline="0" noProof="0" dirty="0">
                <a:ln>
                  <a:noFill/>
                </a:ln>
                <a:solidFill>
                  <a:srgbClr val="4BCAAD"/>
                </a:solidFill>
                <a:effectLst/>
                <a:uLnTx/>
                <a:uFillTx/>
                <a:latin typeface="+mn-lt"/>
                <a:ea typeface="+mj-ea"/>
                <a:cs typeface="+mj-cs"/>
              </a:rPr>
              <a:t>E </a:t>
            </a:r>
            <a:r>
              <a:rPr kumimoji="0" lang="es-CO" sz="2400" b="0" i="0" u="none" strike="noStrike" kern="1200" cap="all" spc="0" normalizeH="0" baseline="0" noProof="0" dirty="0">
                <a:ln>
                  <a:noFill/>
                </a:ln>
                <a:solidFill>
                  <a:srgbClr val="FF0000"/>
                </a:solidFill>
                <a:effectLst/>
                <a:uLnTx/>
                <a:uFillTx/>
                <a:latin typeface="+mn-lt"/>
                <a:ea typeface="+mj-ea"/>
                <a:cs typeface="+mj-cs"/>
              </a:rPr>
              <a:t>L </a:t>
            </a:r>
            <a:r>
              <a:rPr kumimoji="0" lang="es-CO" sz="2400" b="0" i="0" u="none" strike="noStrike" kern="1200" cap="all" spc="0" normalizeH="0" baseline="0" noProof="0" dirty="0">
                <a:ln>
                  <a:noFill/>
                </a:ln>
                <a:solidFill>
                  <a:srgbClr val="355071"/>
                </a:solidFill>
                <a:effectLst/>
                <a:uLnTx/>
                <a:uFillTx/>
                <a:latin typeface="+mn-lt"/>
                <a:ea typeface="+mj-ea"/>
                <a:cs typeface="+mj-cs"/>
              </a:rPr>
              <a:t>R</a:t>
            </a:r>
            <a:r>
              <a:rPr kumimoji="0" lang="es-CO" sz="2400" b="0" i="0" u="none" strike="noStrike" kern="1200" cap="all" spc="0" normalizeH="0" baseline="0" noProof="0" dirty="0">
                <a:ln>
                  <a:noFill/>
                </a:ln>
                <a:solidFill>
                  <a:srgbClr val="FFC000"/>
                </a:solidFill>
                <a:effectLst/>
                <a:uLnTx/>
                <a:uFillTx/>
                <a:latin typeface="+mn-lt"/>
                <a:ea typeface="+mj-ea"/>
                <a:cs typeface="+mj-cs"/>
              </a:rPr>
              <a:t> E </a:t>
            </a:r>
            <a:r>
              <a:rPr kumimoji="0" lang="es-CO" sz="2400" b="0" i="0" u="none" strike="noStrike" kern="1200" cap="all" spc="0" normalizeH="0" baseline="0" noProof="0" dirty="0">
                <a:ln>
                  <a:noFill/>
                </a:ln>
                <a:solidFill>
                  <a:srgbClr val="92D050"/>
                </a:solidFill>
                <a:effectLst/>
                <a:uLnTx/>
                <a:uFillTx/>
                <a:latin typeface="+mn-lt"/>
                <a:ea typeface="+mj-ea"/>
                <a:cs typeface="+mj-cs"/>
              </a:rPr>
              <a:t>S</a:t>
            </a:r>
            <a:r>
              <a:rPr kumimoji="0" lang="es-CO" sz="2400" b="0" i="0" u="none" strike="noStrike" kern="1200" cap="all" spc="0" normalizeH="0" baseline="0" noProof="0" dirty="0">
                <a:ln>
                  <a:noFill/>
                </a:ln>
                <a:solidFill>
                  <a:srgbClr val="00B0F0"/>
                </a:solidFill>
                <a:effectLst/>
                <a:uLnTx/>
                <a:uFillTx/>
                <a:latin typeface="+mn-lt"/>
                <a:ea typeface="+mj-ea"/>
                <a:cs typeface="+mj-cs"/>
              </a:rPr>
              <a:t> P </a:t>
            </a:r>
            <a:r>
              <a:rPr kumimoji="0" lang="es-CO" sz="2400" b="0" i="0" u="none" strike="noStrike" kern="1200" cap="all" spc="0" normalizeH="0" baseline="0" noProof="0" dirty="0">
                <a:ln>
                  <a:noFill/>
                </a:ln>
                <a:solidFill>
                  <a:prstClr val="black"/>
                </a:solidFill>
                <a:effectLst/>
                <a:uLnTx/>
                <a:uFillTx/>
                <a:latin typeface="+mn-lt"/>
                <a:ea typeface="+mj-ea"/>
                <a:cs typeface="+mj-cs"/>
              </a:rPr>
              <a:t>E </a:t>
            </a:r>
            <a:r>
              <a:rPr kumimoji="0" lang="es-CO" sz="2400" b="0" i="0" u="none" strike="noStrike" kern="1200" cap="all" spc="0" normalizeH="0" baseline="0" noProof="0" dirty="0">
                <a:ln>
                  <a:noFill/>
                </a:ln>
                <a:solidFill>
                  <a:srgbClr val="CE6633">
                    <a:lumMod val="75000"/>
                  </a:srgbClr>
                </a:solidFill>
                <a:effectLst/>
                <a:uLnTx/>
                <a:uFillTx/>
                <a:latin typeface="+mn-lt"/>
                <a:ea typeface="+mj-ea"/>
                <a:cs typeface="+mj-cs"/>
              </a:rPr>
              <a:t>T </a:t>
            </a:r>
            <a:r>
              <a:rPr kumimoji="0" lang="es-CO" sz="2400" b="0" i="0" u="none" strike="noStrike" kern="1200" cap="all" spc="0" normalizeH="0" baseline="0" noProof="0" dirty="0">
                <a:ln>
                  <a:noFill/>
                </a:ln>
                <a:solidFill>
                  <a:srgbClr val="002060"/>
                </a:solidFill>
                <a:effectLst/>
                <a:uLnTx/>
                <a:uFillTx/>
                <a:latin typeface="+mn-lt"/>
                <a:ea typeface="+mj-ea"/>
                <a:cs typeface="+mj-cs"/>
              </a:rPr>
              <a:t>O</a:t>
            </a:r>
            <a:endParaRPr lang="es-CO" dirty="0">
              <a:latin typeface="+mn-lt"/>
            </a:endParaRPr>
          </a:p>
        </p:txBody>
      </p:sp>
      <p:sp>
        <p:nvSpPr>
          <p:cNvPr id="3" name="Marcador de contenido 2">
            <a:extLst>
              <a:ext uri="{FF2B5EF4-FFF2-40B4-BE49-F238E27FC236}">
                <a16:creationId xmlns:a16="http://schemas.microsoft.com/office/drawing/2014/main" id="{DFC13326-07E0-5019-2DD6-6F9E011BDA0E}"/>
              </a:ext>
            </a:extLst>
          </p:cNvPr>
          <p:cNvSpPr>
            <a:spLocks noGrp="1"/>
          </p:cNvSpPr>
          <p:nvPr>
            <p:ph sz="quarter" idx="13"/>
          </p:nvPr>
        </p:nvSpPr>
        <p:spPr>
          <a:xfrm>
            <a:off x="913774" y="1847462"/>
            <a:ext cx="5106026" cy="3943738"/>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200" b="1" cap="none" dirty="0">
                <a:solidFill>
                  <a:prstClr val="black"/>
                </a:solidFill>
              </a:rPr>
              <a:t>Valorar a los demás, valorar la naturaleza viva e inerte, tratar con amabilidad y cortesía, acepta las limitaciones de otras personas</a:t>
            </a:r>
            <a:endParaRPr kumimoji="0" lang="es-CO" sz="12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cuaderno,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disfraces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prstClr val="black"/>
                </a:solidFill>
              </a:rPr>
              <a:t>Tiempo probable: 120 minutos</a:t>
            </a:r>
            <a:endParaRPr kumimoji="0" lang="es-ES" sz="1200" b="0" i="0" u="none" strike="noStrike" kern="1200" cap="none" spc="0" normalizeH="0" baseline="0" noProof="0" dirty="0">
              <a:ln>
                <a:noFill/>
              </a:ln>
              <a:solidFill>
                <a:srgbClr val="FF6600"/>
              </a:solidFill>
              <a:effectLst/>
              <a:uLnTx/>
              <a:uFillTx/>
              <a:ea typeface="+mn-ea"/>
              <a:cs typeface="+mn-cs"/>
            </a:endParaRPr>
          </a:p>
          <a:p>
            <a:r>
              <a:rPr kumimoji="0" lang="es-ES" sz="1200" b="1" i="0" u="none" strike="noStrike" kern="1200" cap="none" spc="0" normalizeH="0" baseline="0" noProof="0" dirty="0">
                <a:ln>
                  <a:noFill/>
                </a:ln>
                <a:solidFill>
                  <a:prstClr val="black"/>
                </a:solidFill>
                <a:effectLst/>
                <a:uLnTx/>
                <a:uFillTx/>
                <a:ea typeface="+mn-ea"/>
                <a:cs typeface="+mn-cs"/>
              </a:rPr>
              <a:t> Al finalizar se hace un recuento sobre lo aprendido, determinando por qué deben respetarse</a:t>
            </a:r>
            <a:endParaRPr lang="es-CO" sz="1200" dirty="0"/>
          </a:p>
        </p:txBody>
      </p:sp>
      <p:sp>
        <p:nvSpPr>
          <p:cNvPr id="4" name="Marcador de contenido 3">
            <a:extLst>
              <a:ext uri="{FF2B5EF4-FFF2-40B4-BE49-F238E27FC236}">
                <a16:creationId xmlns:a16="http://schemas.microsoft.com/office/drawing/2014/main" id="{9CFFE9D0-54D9-4C6A-9C90-7629AC6EDD90}"/>
              </a:ext>
            </a:extLst>
          </p:cNvPr>
          <p:cNvSpPr>
            <a:spLocks noGrp="1"/>
          </p:cNvSpPr>
          <p:nvPr>
            <p:ph sz="quarter" idx="14"/>
          </p:nvPr>
        </p:nvSpPr>
        <p:spPr>
          <a:xfrm>
            <a:off x="6172200" y="1436913"/>
            <a:ext cx="5105400" cy="4446361"/>
          </a:xfrm>
        </p:spPr>
        <p:txBody>
          <a:bodyPr>
            <a:normAutofit fontScale="3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3700" b="0" i="0" u="none" strike="noStrike" kern="1200" cap="all" spc="0" normalizeH="0" baseline="0" noProof="0" dirty="0">
                <a:ln>
                  <a:noFill/>
                </a:ln>
                <a:solidFill>
                  <a:srgbClr val="FFC000"/>
                </a:solidFill>
                <a:effectLst/>
                <a:uLnTx/>
                <a:uFillTx/>
                <a:ea typeface="+mn-ea"/>
                <a:cs typeface="+mn-cs"/>
              </a:rPr>
              <a:t>Inicio dirigido a NIÑOS DE sexto y séptimo</a:t>
            </a:r>
          </a:p>
          <a:p>
            <a:r>
              <a:rPr kumimoji="0" lang="es-CO" sz="3700" b="1" i="0" u="none" strike="noStrike" kern="1200" cap="none" spc="0" normalizeH="0" baseline="0" noProof="0" dirty="0">
                <a:ln>
                  <a:noFill/>
                </a:ln>
                <a:solidFill>
                  <a:prstClr val="black"/>
                </a:solidFill>
                <a:effectLst/>
                <a:uLnTx/>
                <a:uFillTx/>
                <a:ea typeface="+mn-ea"/>
                <a:cs typeface="+mn-cs"/>
              </a:rPr>
              <a:t>Se reúne a las niñas y niños en forma de U, acompañados por sus padres de familia y/o acudientes y familia institucional y bajo la orientación del docente realicen ejercicios de estiramiento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37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3700" b="1" i="0" u="none" strike="noStrike" kern="1200" cap="none" spc="0" normalizeH="0" baseline="0" noProof="0" dirty="0">
                <a:ln>
                  <a:noFill/>
                </a:ln>
                <a:solidFill>
                  <a:prstClr val="black"/>
                </a:solidFill>
                <a:effectLst/>
                <a:uLnTx/>
                <a:uFillTx/>
                <a:ea typeface="+mn-ea"/>
                <a:cs typeface="+mn-cs"/>
              </a:rPr>
              <a:t>Con preguntas del docente sobre : ¿</a:t>
            </a:r>
            <a:r>
              <a:rPr lang="es-CO" sz="3700" b="1" cap="none" dirty="0">
                <a:solidFill>
                  <a:prstClr val="black"/>
                </a:solidFill>
              </a:rPr>
              <a:t>valoras a los demás?; ¿De qué manera te gustaría te tratarán?; ¿Aceptas las limitaciones en otros seres humanos?, ¿expresas respeto hacia compañeros diferentes a ti física, étnica, religiosa, sexual cultural y  capacidades excepcionales,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3700" b="1" i="0" u="none" strike="noStrike" kern="1200" cap="none" spc="0" normalizeH="0" baseline="0" noProof="0" dirty="0">
                <a:ln>
                  <a:noFill/>
                </a:ln>
                <a:solidFill>
                  <a:prstClr val="black"/>
                </a:solidFill>
                <a:effectLst/>
                <a:uLnTx/>
                <a:uFillTx/>
                <a:ea typeface="+mn-ea"/>
                <a:cs typeface="+mn-cs"/>
              </a:rPr>
              <a:t>Para ello traerán resueltas dichas preguntas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3700" b="1" cap="none" dirty="0">
                <a:solidFill>
                  <a:prstClr val="black"/>
                </a:solidFill>
              </a:rPr>
              <a:t>Después recrearan una fábula sobre el Respeto a la Naturaleza en donde animales, vegetales y seres inertes cobran vida, por lo tanto cada estudiante junto a su padre y/o acudiente deben personificar el ser vivo o inerte que le asigne el docente</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3700" b="1" i="0" u="none" strike="noStrike" kern="1200" cap="none" spc="0" normalizeH="0" baseline="0" noProof="0" dirty="0">
                <a:ln>
                  <a:noFill/>
                </a:ln>
                <a:solidFill>
                  <a:prstClr val="black"/>
                </a:solidFill>
                <a:effectLst/>
                <a:uLnTx/>
                <a:uFillTx/>
                <a:ea typeface="+mn-ea"/>
                <a:cs typeface="+mn-cs"/>
              </a:rPr>
              <a:t>Seguidamente, </a:t>
            </a:r>
            <a:r>
              <a:rPr kumimoji="0" lang="es-CO" sz="3700" b="1" i="0" u="none" strike="noStrike" kern="1200" cap="none" spc="0" normalizeH="0" baseline="0" noProof="0" dirty="0" err="1">
                <a:ln>
                  <a:noFill/>
                </a:ln>
                <a:solidFill>
                  <a:prstClr val="black"/>
                </a:solidFill>
                <a:effectLst/>
                <a:uLnTx/>
                <a:uFillTx/>
                <a:ea typeface="+mn-ea"/>
                <a:cs typeface="+mn-cs"/>
              </a:rPr>
              <a:t>obervarán</a:t>
            </a:r>
            <a:r>
              <a:rPr kumimoji="0" lang="es-CO" sz="3700" b="1" i="0" u="none" strike="noStrike" kern="1200" cap="none" spc="0" normalizeH="0" baseline="0" noProof="0" dirty="0">
                <a:ln>
                  <a:noFill/>
                </a:ln>
                <a:solidFill>
                  <a:prstClr val="black"/>
                </a:solidFill>
                <a:effectLst/>
                <a:uLnTx/>
                <a:uFillTx/>
                <a:ea typeface="+mn-ea"/>
                <a:cs typeface="+mn-cs"/>
              </a:rPr>
              <a:t>, escucharán y reflexionaran el siguiente video Estimad(a) docente esta es la dirección </a:t>
            </a:r>
            <a:r>
              <a:rPr lang="es-CO" sz="3700" u="sng" cap="none" dirty="0">
                <a:solidFill>
                  <a:srgbClr val="0563C1"/>
                </a:solidFill>
                <a:effectLst/>
                <a:ea typeface="Calibri" panose="020F0502020204030204" pitchFamily="34" charset="0"/>
                <a:cs typeface="Times New Roman" panose="02020603050405020304" pitchFamily="18" charset="0"/>
                <a:hlinkClick r:id="rId2"/>
              </a:rPr>
              <a:t>https://www.</a:t>
            </a:r>
            <a:r>
              <a:rPr lang="es-CO" sz="3700" b="1" u="sng" cap="none" dirty="0">
                <a:solidFill>
                  <a:srgbClr val="0563C1"/>
                </a:solidFill>
                <a:effectLst/>
                <a:ea typeface="Calibri" panose="020F0502020204030204" pitchFamily="34" charset="0"/>
                <a:cs typeface="Times New Roman" panose="02020603050405020304" pitchFamily="18" charset="0"/>
                <a:hlinkClick r:id="rId2"/>
              </a:rPr>
              <a:t>youtube.com/watch?v=lvm0qaasj6y</a:t>
            </a:r>
            <a:r>
              <a:rPr lang="es-CO" sz="3700" b="1" dirty="0">
                <a:effectLst/>
                <a:ea typeface="Calibri" panose="020F0502020204030204" pitchFamily="34" charset="0"/>
                <a:cs typeface="Times New Roman" panose="02020603050405020304" pitchFamily="18" charset="0"/>
              </a:rPr>
              <a:t>: </a:t>
            </a:r>
            <a:r>
              <a:rPr lang="es-CO" sz="3700" b="1" dirty="0" err="1">
                <a:effectLst/>
                <a:ea typeface="Calibri" panose="020F0502020204030204" pitchFamily="34" charset="0"/>
                <a:cs typeface="Times New Roman" panose="02020603050405020304" pitchFamily="18" charset="0"/>
              </a:rPr>
              <a:t>Itzelina</a:t>
            </a:r>
            <a:r>
              <a:rPr lang="es-CO" sz="3700" b="1" dirty="0">
                <a:effectLst/>
                <a:ea typeface="Calibri" panose="020F0502020204030204" pitchFamily="34" charset="0"/>
                <a:cs typeface="Times New Roman" panose="02020603050405020304" pitchFamily="18" charset="0"/>
              </a:rPr>
              <a:t> y los rayos del sol</a:t>
            </a:r>
            <a:endParaRPr kumimoji="0" lang="es-CO" sz="37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lang="es-CO" sz="3700" b="1" cap="none" dirty="0">
              <a:solidFill>
                <a:prstClr val="black"/>
              </a:solidFill>
              <a:latin typeface="Bradley Hand ITC" panose="03070402050302030203" pitchFamily="66" charset="0"/>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22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endParaRPr lang="es-CO" dirty="0"/>
          </a:p>
        </p:txBody>
      </p:sp>
      <p:pic>
        <p:nvPicPr>
          <p:cNvPr id="6" name="Imagen 5">
            <a:extLst>
              <a:ext uri="{FF2B5EF4-FFF2-40B4-BE49-F238E27FC236}">
                <a16:creationId xmlns:a16="http://schemas.microsoft.com/office/drawing/2014/main" id="{FE514A32-E807-BBE1-52C5-72F7A48BA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8424" cy="1066801"/>
          </a:xfrm>
          <a:prstGeom prst="rect">
            <a:avLst/>
          </a:prstGeom>
        </p:spPr>
      </p:pic>
      <p:sp>
        <p:nvSpPr>
          <p:cNvPr id="5" name="Marcador de número de diapositiva 4">
            <a:extLst>
              <a:ext uri="{FF2B5EF4-FFF2-40B4-BE49-F238E27FC236}">
                <a16:creationId xmlns:a16="http://schemas.microsoft.com/office/drawing/2014/main" id="{EB512338-9886-1056-6156-7D29130FC19E}"/>
              </a:ext>
            </a:extLst>
          </p:cNvPr>
          <p:cNvSpPr>
            <a:spLocks noGrp="1"/>
          </p:cNvSpPr>
          <p:nvPr>
            <p:ph type="sldNum" sz="quarter" idx="12"/>
          </p:nvPr>
        </p:nvSpPr>
        <p:spPr/>
        <p:txBody>
          <a:bodyPr/>
          <a:lstStyle/>
          <a:p>
            <a:fld id="{B5346379-99B8-4D47-8EAF-938C34B28DAA}" type="slidenum">
              <a:rPr lang="es-CO" smtClean="0"/>
              <a:t>20</a:t>
            </a:fld>
            <a:endParaRPr lang="es-CO"/>
          </a:p>
        </p:txBody>
      </p:sp>
    </p:spTree>
    <p:extLst>
      <p:ext uri="{BB962C8B-B14F-4D97-AF65-F5344CB8AC3E}">
        <p14:creationId xmlns:p14="http://schemas.microsoft.com/office/powerpoint/2010/main" val="18031641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FB135-AC89-09D8-74A6-3D7EBD517CA6}"/>
              </a:ext>
            </a:extLst>
          </p:cNvPr>
          <p:cNvSpPr>
            <a:spLocks noGrp="1"/>
          </p:cNvSpPr>
          <p:nvPr>
            <p:ph type="title"/>
          </p:nvPr>
        </p:nvSpPr>
        <p:spPr>
          <a:xfrm>
            <a:off x="913775" y="618518"/>
            <a:ext cx="10364451" cy="855720"/>
          </a:xfrm>
        </p:spPr>
        <p:txBody>
          <a:bodyPr/>
          <a:lstStyle/>
          <a:p>
            <a:r>
              <a:rPr kumimoji="0" lang="es-CO" sz="2400" b="0" i="0" u="none" strike="noStrike" kern="1200" cap="all" spc="0" normalizeH="0" baseline="0" noProof="0" dirty="0">
                <a:ln>
                  <a:noFill/>
                </a:ln>
                <a:solidFill>
                  <a:srgbClr val="4BCAAD"/>
                </a:solidFill>
                <a:effectLst/>
                <a:uLnTx/>
                <a:uFillTx/>
                <a:latin typeface="+mn-lt"/>
                <a:ea typeface="+mj-ea"/>
                <a:cs typeface="+mj-cs"/>
              </a:rPr>
              <a:t>E </a:t>
            </a:r>
            <a:r>
              <a:rPr kumimoji="0" lang="es-CO" sz="2400" b="0" i="0" u="none" strike="noStrike" kern="1200" cap="all" spc="0" normalizeH="0" baseline="0" noProof="0" dirty="0">
                <a:ln>
                  <a:noFill/>
                </a:ln>
                <a:solidFill>
                  <a:srgbClr val="FF0000"/>
                </a:solidFill>
                <a:effectLst/>
                <a:uLnTx/>
                <a:uFillTx/>
                <a:latin typeface="+mn-lt"/>
                <a:ea typeface="+mj-ea"/>
                <a:cs typeface="+mj-cs"/>
              </a:rPr>
              <a:t>L </a:t>
            </a:r>
            <a:r>
              <a:rPr kumimoji="0" lang="es-CO" sz="2400" b="0" i="0" u="none" strike="noStrike" kern="1200" cap="all" spc="0" normalizeH="0" baseline="0" noProof="0" dirty="0">
                <a:ln>
                  <a:noFill/>
                </a:ln>
                <a:solidFill>
                  <a:srgbClr val="355071"/>
                </a:solidFill>
                <a:effectLst/>
                <a:uLnTx/>
                <a:uFillTx/>
                <a:latin typeface="+mn-lt"/>
                <a:ea typeface="+mj-ea"/>
                <a:cs typeface="+mj-cs"/>
              </a:rPr>
              <a:t>R</a:t>
            </a:r>
            <a:r>
              <a:rPr kumimoji="0" lang="es-CO" sz="2400" b="0" i="0" u="none" strike="noStrike" kern="1200" cap="all" spc="0" normalizeH="0" baseline="0" noProof="0" dirty="0">
                <a:ln>
                  <a:noFill/>
                </a:ln>
                <a:solidFill>
                  <a:srgbClr val="FFC000"/>
                </a:solidFill>
                <a:effectLst/>
                <a:uLnTx/>
                <a:uFillTx/>
                <a:latin typeface="+mn-lt"/>
                <a:ea typeface="+mj-ea"/>
                <a:cs typeface="+mj-cs"/>
              </a:rPr>
              <a:t> E </a:t>
            </a:r>
            <a:r>
              <a:rPr kumimoji="0" lang="es-CO" sz="2400" b="0" i="0" u="none" strike="noStrike" kern="1200" cap="all" spc="0" normalizeH="0" baseline="0" noProof="0" dirty="0">
                <a:ln>
                  <a:noFill/>
                </a:ln>
                <a:solidFill>
                  <a:srgbClr val="92D050"/>
                </a:solidFill>
                <a:effectLst/>
                <a:uLnTx/>
                <a:uFillTx/>
                <a:latin typeface="+mn-lt"/>
                <a:ea typeface="+mj-ea"/>
                <a:cs typeface="+mj-cs"/>
              </a:rPr>
              <a:t>S</a:t>
            </a:r>
            <a:r>
              <a:rPr kumimoji="0" lang="es-CO" sz="2400" b="0" i="0" u="none" strike="noStrike" kern="1200" cap="all" spc="0" normalizeH="0" baseline="0" noProof="0" dirty="0">
                <a:ln>
                  <a:noFill/>
                </a:ln>
                <a:solidFill>
                  <a:srgbClr val="00B0F0"/>
                </a:solidFill>
                <a:effectLst/>
                <a:uLnTx/>
                <a:uFillTx/>
                <a:latin typeface="+mn-lt"/>
                <a:ea typeface="+mj-ea"/>
                <a:cs typeface="+mj-cs"/>
              </a:rPr>
              <a:t> P </a:t>
            </a:r>
            <a:r>
              <a:rPr kumimoji="0" lang="es-CO" sz="2400" b="0" i="0" u="none" strike="noStrike" kern="1200" cap="all" spc="0" normalizeH="0" baseline="0" noProof="0" dirty="0">
                <a:ln>
                  <a:noFill/>
                </a:ln>
                <a:solidFill>
                  <a:prstClr val="black"/>
                </a:solidFill>
                <a:effectLst/>
                <a:uLnTx/>
                <a:uFillTx/>
                <a:latin typeface="+mn-lt"/>
                <a:ea typeface="+mj-ea"/>
                <a:cs typeface="+mj-cs"/>
              </a:rPr>
              <a:t>E </a:t>
            </a:r>
            <a:r>
              <a:rPr kumimoji="0" lang="es-CO" sz="2400" b="0" i="0" u="none" strike="noStrike" kern="1200" cap="all" spc="0" normalizeH="0" baseline="0" noProof="0" dirty="0">
                <a:ln>
                  <a:noFill/>
                </a:ln>
                <a:solidFill>
                  <a:srgbClr val="CE6633">
                    <a:lumMod val="75000"/>
                  </a:srgbClr>
                </a:solidFill>
                <a:effectLst/>
                <a:uLnTx/>
                <a:uFillTx/>
                <a:latin typeface="+mn-lt"/>
                <a:ea typeface="+mj-ea"/>
                <a:cs typeface="+mj-cs"/>
              </a:rPr>
              <a:t>T </a:t>
            </a:r>
            <a:r>
              <a:rPr kumimoji="0" lang="es-CO" sz="2400" b="0" i="0" u="none" strike="noStrike" kern="1200" cap="all" spc="0" normalizeH="0" baseline="0" noProof="0" dirty="0">
                <a:ln>
                  <a:noFill/>
                </a:ln>
                <a:solidFill>
                  <a:srgbClr val="002060"/>
                </a:solidFill>
                <a:effectLst/>
                <a:uLnTx/>
                <a:uFillTx/>
                <a:latin typeface="+mn-lt"/>
                <a:ea typeface="+mj-ea"/>
                <a:cs typeface="+mj-cs"/>
              </a:rPr>
              <a:t>O</a:t>
            </a:r>
            <a:endParaRPr lang="es-CO" dirty="0">
              <a:latin typeface="+mn-lt"/>
            </a:endParaRPr>
          </a:p>
        </p:txBody>
      </p:sp>
      <p:sp>
        <p:nvSpPr>
          <p:cNvPr id="3" name="Marcador de contenido 2">
            <a:extLst>
              <a:ext uri="{FF2B5EF4-FFF2-40B4-BE49-F238E27FC236}">
                <a16:creationId xmlns:a16="http://schemas.microsoft.com/office/drawing/2014/main" id="{72FEA922-C32F-8CB9-895F-1374994F563C}"/>
              </a:ext>
            </a:extLst>
          </p:cNvPr>
          <p:cNvSpPr>
            <a:spLocks noGrp="1"/>
          </p:cNvSpPr>
          <p:nvPr>
            <p:ph sz="quarter" idx="13"/>
          </p:nvPr>
        </p:nvSpPr>
        <p:spPr>
          <a:xfrm>
            <a:off x="913774" y="1685319"/>
            <a:ext cx="5106026" cy="4105880"/>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jóvenes DE BÁSICA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Valorar a los demás, valorar la naturaleza viva e inerte, tratar con amabilidad y cortesía, acepta las limitaciones de otras personas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cuaderno,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vestuario, utilería, escenografía, dominio del personaje, elocuencia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a:t>
            </a:r>
            <a:r>
              <a:rPr lang="es-ES" sz="1200" b="1" cap="none" dirty="0">
                <a:solidFill>
                  <a:prstClr val="black"/>
                </a:solidFill>
              </a:rPr>
              <a:t> probable: </a:t>
            </a:r>
            <a:r>
              <a:rPr kumimoji="0" lang="es-ES" sz="1200" b="1" i="0" u="none" strike="noStrike" kern="1200" cap="none" spc="0" normalizeH="0" baseline="0" noProof="0" dirty="0">
                <a:ln>
                  <a:noFill/>
                </a:ln>
                <a:solidFill>
                  <a:prstClr val="black"/>
                </a:solidFill>
                <a:effectLst/>
                <a:uLnTx/>
                <a:uFillTx/>
                <a:ea typeface="+mn-ea"/>
                <a:cs typeface="+mn-cs"/>
              </a:rPr>
              <a:t>120 minutos</a:t>
            </a:r>
            <a:endParaRPr kumimoji="0" lang="es-ES" sz="1200" b="0" i="0" u="none" strike="noStrike" kern="1200" cap="none" spc="0" normalizeH="0" baseline="0" noProof="0" dirty="0">
              <a:ln>
                <a:noFill/>
              </a:ln>
              <a:solidFill>
                <a:srgbClr val="FF6600"/>
              </a:solidFill>
              <a:effectLst/>
              <a:uLnTx/>
              <a:uFillTx/>
              <a:ea typeface="+mn-ea"/>
              <a:cs typeface="+mn-cs"/>
            </a:endParaRPr>
          </a:p>
          <a:p>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 determinando por qué deben respetarse</a:t>
            </a:r>
            <a:endParaRPr lang="es-CO" sz="1200" dirty="0"/>
          </a:p>
        </p:txBody>
      </p:sp>
      <p:sp>
        <p:nvSpPr>
          <p:cNvPr id="4" name="Marcador de contenido 3">
            <a:extLst>
              <a:ext uri="{FF2B5EF4-FFF2-40B4-BE49-F238E27FC236}">
                <a16:creationId xmlns:a16="http://schemas.microsoft.com/office/drawing/2014/main" id="{57B411A9-E699-AED0-6EEF-C95CC68C2144}"/>
              </a:ext>
            </a:extLst>
          </p:cNvPr>
          <p:cNvSpPr>
            <a:spLocks noGrp="1"/>
          </p:cNvSpPr>
          <p:nvPr>
            <p:ph sz="quarter" idx="14"/>
          </p:nvPr>
        </p:nvSpPr>
        <p:spPr>
          <a:xfrm>
            <a:off x="6172200" y="1474238"/>
            <a:ext cx="5105400" cy="4774161"/>
          </a:xfrm>
        </p:spPr>
        <p:txBody>
          <a:bodyPr>
            <a:normAutofit fontScale="40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3000" b="0" i="0" u="none" strike="noStrike" kern="1200" cap="all" spc="0" normalizeH="0" baseline="0" noProof="0" dirty="0">
                <a:ln>
                  <a:noFill/>
                </a:ln>
                <a:solidFill>
                  <a:srgbClr val="FFC000"/>
                </a:solidFill>
                <a:effectLst/>
                <a:uLnTx/>
                <a:uFillTx/>
                <a:ea typeface="+mn-ea"/>
                <a:cs typeface="+mn-cs"/>
              </a:rPr>
              <a:t>Inicio dirigido a </a:t>
            </a:r>
            <a:r>
              <a:rPr lang="es-ES" sz="3000" dirty="0">
                <a:solidFill>
                  <a:srgbClr val="FFC000"/>
                </a:solidFill>
              </a:rPr>
              <a:t>jóvenes</a:t>
            </a:r>
            <a:r>
              <a:rPr kumimoji="0" lang="es-ES" sz="3000" b="0" i="0" u="none" strike="noStrike" kern="1200" cap="all" spc="0" normalizeH="0" baseline="0" noProof="0" dirty="0">
                <a:ln>
                  <a:noFill/>
                </a:ln>
                <a:solidFill>
                  <a:srgbClr val="FFC000"/>
                </a:solidFill>
                <a:effectLst/>
                <a:uLnTx/>
                <a:uFillTx/>
                <a:ea typeface="+mn-ea"/>
                <a:cs typeface="+mn-cs"/>
              </a:rPr>
              <a:t> de </a:t>
            </a:r>
            <a:r>
              <a:rPr lang="es-ES" sz="3000" dirty="0">
                <a:solidFill>
                  <a:srgbClr val="FFC000"/>
                </a:solidFill>
              </a:rPr>
              <a:t>octavo </a:t>
            </a:r>
            <a:r>
              <a:rPr kumimoji="0" lang="es-ES" sz="3000" b="0" i="0" u="none" strike="noStrike" kern="1200" cap="all" spc="0" normalizeH="0" baseline="0" noProof="0" dirty="0">
                <a:ln>
                  <a:noFill/>
                </a:ln>
                <a:solidFill>
                  <a:srgbClr val="FFC000"/>
                </a:solidFill>
                <a:effectLst/>
                <a:uLnTx/>
                <a:uFillTx/>
                <a:ea typeface="+mn-ea"/>
                <a:cs typeface="+mn-cs"/>
              </a:rPr>
              <a:t>y noveno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3000" b="1" i="0" u="none" strike="noStrike" kern="1200" cap="none" spc="0" normalizeH="0" baseline="0" noProof="0" dirty="0">
                <a:ln>
                  <a:noFill/>
                </a:ln>
                <a:solidFill>
                  <a:prstClr val="black"/>
                </a:solidFill>
                <a:effectLst/>
                <a:uLnTx/>
                <a:uFillTx/>
                <a:ea typeface="+mn-ea"/>
                <a:cs typeface="+mn-cs"/>
              </a:rPr>
              <a:t>Se reúne a las y los jóvenes en forma de un rectángulo junto a sus padres de familia y/o acudientes y familia institucional y bajo la orientación del docente realicen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30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3000" b="1" i="0" u="none" strike="noStrike" kern="1200" cap="none" spc="0" normalizeH="0" baseline="0" noProof="0" dirty="0">
                <a:ln>
                  <a:noFill/>
                </a:ln>
                <a:solidFill>
                  <a:prstClr val="black"/>
                </a:solidFill>
                <a:effectLst/>
                <a:uLnTx/>
                <a:uFillTx/>
                <a:ea typeface="+mn-ea"/>
                <a:cs typeface="+mn-cs"/>
              </a:rPr>
              <a:t>Con preguntas del docente sobre : ¿Es necesario, valorar a los demás?; ¿De qué manera debemos tratarnos?; ¿las limitaciones en otros seres humanos, son motivos de burla?, ¿es necesario respetar los compañeros con diferencias físicas, étnicas, religiosa, cultural,  orientación sexual d y capacidades excepcionales?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3000" b="1" i="0" u="none" strike="noStrike" kern="1200" cap="none" spc="0" normalizeH="0" baseline="0" noProof="0" dirty="0">
                <a:ln>
                  <a:noFill/>
                </a:ln>
                <a:solidFill>
                  <a:prstClr val="black"/>
                </a:solidFill>
                <a:effectLst/>
                <a:uLnTx/>
                <a:uFillTx/>
                <a:ea typeface="+mn-ea"/>
                <a:cs typeface="+mn-cs"/>
              </a:rPr>
              <a:t>Para ello traerán resueltas dichas preguntas</a:t>
            </a:r>
          </a:p>
          <a:p>
            <a:pPr>
              <a:lnSpc>
                <a:spcPct val="107000"/>
              </a:lnSpc>
              <a:spcAft>
                <a:spcPts val="800"/>
              </a:spcAft>
            </a:pPr>
            <a:r>
              <a:rPr kumimoji="0" lang="es-CO" sz="3000" b="1" i="0" u="none" strike="noStrike" kern="1200" cap="none" spc="0" normalizeH="0" baseline="0" noProof="0" dirty="0">
                <a:ln>
                  <a:noFill/>
                </a:ln>
                <a:solidFill>
                  <a:prstClr val="black"/>
                </a:solidFill>
                <a:effectLst/>
                <a:uLnTx/>
                <a:uFillTx/>
                <a:ea typeface="+mn-ea"/>
                <a:cs typeface="+mn-cs"/>
              </a:rPr>
              <a:t>Seguidamente, observarán, escucharán y reflexionaran el siguiente video Estimad(a) docente esta es la dirección </a:t>
            </a:r>
            <a:r>
              <a:rPr lang="es-CO" sz="3000" u="sng" cap="none" dirty="0">
                <a:solidFill>
                  <a:srgbClr val="0563C1"/>
                </a:solidFill>
                <a:effectLst/>
                <a:ea typeface="Calibri" panose="020F0502020204030204" pitchFamily="34" charset="0"/>
                <a:cs typeface="Times New Roman" panose="02020603050405020304" pitchFamily="18" charset="0"/>
                <a:hlinkClick r:id="rId2"/>
              </a:rPr>
              <a:t>https://www.youtube.com/watch?v=6p0zubnzfqe</a:t>
            </a:r>
            <a:r>
              <a:rPr lang="es-CO" sz="3000" dirty="0">
                <a:effectLst/>
                <a:ea typeface="Calibri" panose="020F0502020204030204" pitchFamily="34" charset="0"/>
                <a:cs typeface="Times New Roman" panose="02020603050405020304" pitchFamily="18" charset="0"/>
              </a:rPr>
              <a:t>: </a:t>
            </a:r>
            <a:r>
              <a:rPr lang="es-CO" sz="3000" b="1" cap="none" dirty="0">
                <a:effectLst/>
                <a:ea typeface="Calibri" panose="020F0502020204030204" pitchFamily="34" charset="0"/>
                <a:cs typeface="Times New Roman" panose="02020603050405020304" pitchFamily="18" charset="0"/>
              </a:rPr>
              <a:t>el niño y los clavos: </a:t>
            </a:r>
          </a:p>
          <a:p>
            <a:pPr>
              <a:lnSpc>
                <a:spcPct val="107000"/>
              </a:lnSpc>
              <a:spcAft>
                <a:spcPts val="800"/>
              </a:spcAft>
            </a:pPr>
            <a:r>
              <a:rPr lang="es-CO" sz="3000" b="1" cap="none" dirty="0">
                <a:ea typeface="Calibri" panose="020F0502020204030204" pitchFamily="34" charset="0"/>
                <a:cs typeface="Times New Roman" panose="02020603050405020304" pitchFamily="18" charset="0"/>
              </a:rPr>
              <a:t>Posteriormente en una </a:t>
            </a:r>
            <a:r>
              <a:rPr lang="es-CO" sz="3000" b="1" cap="none" dirty="0" err="1">
                <a:ea typeface="Calibri" panose="020F0502020204030204" pitchFamily="34" charset="0"/>
                <a:cs typeface="Times New Roman" panose="02020603050405020304" pitchFamily="18" charset="0"/>
              </a:rPr>
              <a:t>miniplenaria</a:t>
            </a:r>
            <a:r>
              <a:rPr lang="es-CO" sz="3000" b="1" cap="none" dirty="0">
                <a:ea typeface="Calibri" panose="020F0502020204030204" pitchFamily="34" charset="0"/>
                <a:cs typeface="Times New Roman" panose="02020603050405020304" pitchFamily="18" charset="0"/>
              </a:rPr>
              <a:t> expresarán la enseñanza que les dejó el video</a:t>
            </a:r>
          </a:p>
          <a:p>
            <a:pPr>
              <a:lnSpc>
                <a:spcPct val="107000"/>
              </a:lnSpc>
              <a:spcAft>
                <a:spcPts val="800"/>
              </a:spcAft>
            </a:pPr>
            <a:r>
              <a:rPr lang="es-CO" sz="3000" b="1" cap="none" dirty="0">
                <a:effectLst/>
                <a:ea typeface="Calibri" panose="020F0502020204030204" pitchFamily="34" charset="0"/>
                <a:cs typeface="Times New Roman" panose="02020603050405020304" pitchFamily="18" charset="0"/>
              </a:rPr>
              <a:t>Recrearan mediante minidramas dicho video</a:t>
            </a:r>
          </a:p>
          <a:p>
            <a:pPr>
              <a:lnSpc>
                <a:spcPct val="107000"/>
              </a:lnSpc>
              <a:spcAft>
                <a:spcPts val="800"/>
              </a:spcAft>
            </a:pPr>
            <a:endParaRPr lang="es-CO" sz="3000" cap="none" dirty="0">
              <a:effectLst/>
              <a:latin typeface="Bradley Hand ITC" panose="03070402050302030203" pitchFamily="66" charset="0"/>
              <a:ea typeface="Calibri" panose="020F0502020204030204" pitchFamily="34" charset="0"/>
              <a:cs typeface="Times New Roman" panose="02020603050405020304" pitchFamily="18" charset="0"/>
            </a:endParaRPr>
          </a:p>
          <a:p>
            <a:endParaRPr lang="es-CO" dirty="0"/>
          </a:p>
        </p:txBody>
      </p:sp>
      <p:pic>
        <p:nvPicPr>
          <p:cNvPr id="8" name="Imagen 7">
            <a:extLst>
              <a:ext uri="{FF2B5EF4-FFF2-40B4-BE49-F238E27FC236}">
                <a16:creationId xmlns:a16="http://schemas.microsoft.com/office/drawing/2014/main" id="{778DFDA6-E7E8-0F43-79A0-4E6F999FA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51"/>
            <a:ext cx="1282890" cy="1066801"/>
          </a:xfrm>
          <a:prstGeom prst="rect">
            <a:avLst/>
          </a:prstGeom>
        </p:spPr>
      </p:pic>
      <p:sp>
        <p:nvSpPr>
          <p:cNvPr id="5" name="Marcador de número de diapositiva 4">
            <a:extLst>
              <a:ext uri="{FF2B5EF4-FFF2-40B4-BE49-F238E27FC236}">
                <a16:creationId xmlns:a16="http://schemas.microsoft.com/office/drawing/2014/main" id="{CE44841C-0F51-D838-AC48-2F4A4E91A7E3}"/>
              </a:ext>
            </a:extLst>
          </p:cNvPr>
          <p:cNvSpPr>
            <a:spLocks noGrp="1"/>
          </p:cNvSpPr>
          <p:nvPr>
            <p:ph type="sldNum" sz="quarter" idx="12"/>
          </p:nvPr>
        </p:nvSpPr>
        <p:spPr/>
        <p:txBody>
          <a:bodyPr/>
          <a:lstStyle/>
          <a:p>
            <a:fld id="{B5346379-99B8-4D47-8EAF-938C34B28DAA}" type="slidenum">
              <a:rPr lang="es-CO" smtClean="0"/>
              <a:t>21</a:t>
            </a:fld>
            <a:endParaRPr lang="es-CO"/>
          </a:p>
        </p:txBody>
      </p:sp>
    </p:spTree>
    <p:extLst>
      <p:ext uri="{BB962C8B-B14F-4D97-AF65-F5344CB8AC3E}">
        <p14:creationId xmlns:p14="http://schemas.microsoft.com/office/powerpoint/2010/main" val="2129613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E4300-31C2-3C19-5241-796451E9E9D7}"/>
              </a:ext>
            </a:extLst>
          </p:cNvPr>
          <p:cNvSpPr>
            <a:spLocks noGrp="1"/>
          </p:cNvSpPr>
          <p:nvPr>
            <p:ph type="title"/>
          </p:nvPr>
        </p:nvSpPr>
        <p:spPr>
          <a:xfrm>
            <a:off x="913775" y="618517"/>
            <a:ext cx="10364451" cy="1073805"/>
          </a:xfrm>
        </p:spPr>
        <p:txBody>
          <a:bodyPr/>
          <a:lstStyle/>
          <a:p>
            <a:r>
              <a:rPr kumimoji="0" lang="es-CO" sz="2400" b="0" i="0" u="none" strike="noStrike" kern="1200" cap="all" spc="0" normalizeH="0" baseline="0" noProof="0" dirty="0">
                <a:ln>
                  <a:noFill/>
                </a:ln>
                <a:solidFill>
                  <a:srgbClr val="4BCAAD"/>
                </a:solidFill>
                <a:effectLst/>
                <a:uLnTx/>
                <a:uFillTx/>
                <a:latin typeface="+mn-lt"/>
                <a:ea typeface="+mj-ea"/>
                <a:cs typeface="+mj-cs"/>
              </a:rPr>
              <a:t>E </a:t>
            </a:r>
            <a:r>
              <a:rPr kumimoji="0" lang="es-CO" sz="2400" b="0" i="0" u="none" strike="noStrike" kern="1200" cap="all" spc="0" normalizeH="0" baseline="0" noProof="0" dirty="0">
                <a:ln>
                  <a:noFill/>
                </a:ln>
                <a:solidFill>
                  <a:srgbClr val="FF0000"/>
                </a:solidFill>
                <a:effectLst/>
                <a:uLnTx/>
                <a:uFillTx/>
                <a:latin typeface="+mn-lt"/>
                <a:ea typeface="+mj-ea"/>
                <a:cs typeface="+mj-cs"/>
              </a:rPr>
              <a:t>L </a:t>
            </a:r>
            <a:r>
              <a:rPr kumimoji="0" lang="es-CO" sz="2400" b="0" i="0" u="none" strike="noStrike" kern="1200" cap="all" spc="0" normalizeH="0" baseline="0" noProof="0" dirty="0">
                <a:ln>
                  <a:noFill/>
                </a:ln>
                <a:solidFill>
                  <a:srgbClr val="355071"/>
                </a:solidFill>
                <a:effectLst/>
                <a:uLnTx/>
                <a:uFillTx/>
                <a:latin typeface="+mn-lt"/>
                <a:ea typeface="+mj-ea"/>
                <a:cs typeface="+mj-cs"/>
              </a:rPr>
              <a:t>R</a:t>
            </a:r>
            <a:r>
              <a:rPr kumimoji="0" lang="es-CO" sz="2400" b="0" i="0" u="none" strike="noStrike" kern="1200" cap="all" spc="0" normalizeH="0" baseline="0" noProof="0" dirty="0">
                <a:ln>
                  <a:noFill/>
                </a:ln>
                <a:solidFill>
                  <a:srgbClr val="FFC000"/>
                </a:solidFill>
                <a:effectLst/>
                <a:uLnTx/>
                <a:uFillTx/>
                <a:latin typeface="+mn-lt"/>
                <a:ea typeface="+mj-ea"/>
                <a:cs typeface="+mj-cs"/>
              </a:rPr>
              <a:t> E </a:t>
            </a:r>
            <a:r>
              <a:rPr kumimoji="0" lang="es-CO" sz="2400" b="0" i="0" u="none" strike="noStrike" kern="1200" cap="all" spc="0" normalizeH="0" baseline="0" noProof="0" dirty="0">
                <a:ln>
                  <a:noFill/>
                </a:ln>
                <a:solidFill>
                  <a:srgbClr val="92D050"/>
                </a:solidFill>
                <a:effectLst/>
                <a:uLnTx/>
                <a:uFillTx/>
                <a:latin typeface="+mn-lt"/>
                <a:ea typeface="+mj-ea"/>
                <a:cs typeface="+mj-cs"/>
              </a:rPr>
              <a:t>S</a:t>
            </a:r>
            <a:r>
              <a:rPr kumimoji="0" lang="es-CO" sz="2400" b="0" i="0" u="none" strike="noStrike" kern="1200" cap="all" spc="0" normalizeH="0" baseline="0" noProof="0" dirty="0">
                <a:ln>
                  <a:noFill/>
                </a:ln>
                <a:solidFill>
                  <a:srgbClr val="00B0F0"/>
                </a:solidFill>
                <a:effectLst/>
                <a:uLnTx/>
                <a:uFillTx/>
                <a:latin typeface="+mn-lt"/>
                <a:ea typeface="+mj-ea"/>
                <a:cs typeface="+mj-cs"/>
              </a:rPr>
              <a:t> P </a:t>
            </a:r>
            <a:r>
              <a:rPr kumimoji="0" lang="es-CO" sz="2400" b="0" i="0" u="none" strike="noStrike" kern="1200" cap="all" spc="0" normalizeH="0" baseline="0" noProof="0" dirty="0">
                <a:ln>
                  <a:noFill/>
                </a:ln>
                <a:solidFill>
                  <a:prstClr val="black"/>
                </a:solidFill>
                <a:effectLst/>
                <a:uLnTx/>
                <a:uFillTx/>
                <a:latin typeface="+mn-lt"/>
                <a:ea typeface="+mj-ea"/>
                <a:cs typeface="+mj-cs"/>
              </a:rPr>
              <a:t>E </a:t>
            </a:r>
            <a:r>
              <a:rPr kumimoji="0" lang="es-CO" sz="2400" b="0" i="0" u="none" strike="noStrike" kern="1200" cap="all" spc="0" normalizeH="0" baseline="0" noProof="0" dirty="0">
                <a:ln>
                  <a:noFill/>
                </a:ln>
                <a:solidFill>
                  <a:srgbClr val="CE6633">
                    <a:lumMod val="75000"/>
                  </a:srgbClr>
                </a:solidFill>
                <a:effectLst/>
                <a:uLnTx/>
                <a:uFillTx/>
                <a:latin typeface="+mn-lt"/>
                <a:ea typeface="+mj-ea"/>
                <a:cs typeface="+mj-cs"/>
              </a:rPr>
              <a:t>T </a:t>
            </a:r>
            <a:r>
              <a:rPr kumimoji="0" lang="es-CO" sz="2400" b="0" i="0" u="none" strike="noStrike" kern="1200" cap="all" spc="0" normalizeH="0" baseline="0" noProof="0" dirty="0">
                <a:ln>
                  <a:noFill/>
                </a:ln>
                <a:solidFill>
                  <a:srgbClr val="002060"/>
                </a:solidFill>
                <a:effectLst/>
                <a:uLnTx/>
                <a:uFillTx/>
                <a:latin typeface="+mn-lt"/>
                <a:ea typeface="+mj-ea"/>
                <a:cs typeface="+mj-cs"/>
              </a:rPr>
              <a:t>O</a:t>
            </a:r>
            <a:endParaRPr lang="es-CO" dirty="0">
              <a:latin typeface="+mn-lt"/>
            </a:endParaRPr>
          </a:p>
        </p:txBody>
      </p:sp>
      <p:sp>
        <p:nvSpPr>
          <p:cNvPr id="3" name="Marcador de contenido 2">
            <a:extLst>
              <a:ext uri="{FF2B5EF4-FFF2-40B4-BE49-F238E27FC236}">
                <a16:creationId xmlns:a16="http://schemas.microsoft.com/office/drawing/2014/main" id="{5B361B63-C962-95D3-7ECB-1D0A70F0F424}"/>
              </a:ext>
            </a:extLst>
          </p:cNvPr>
          <p:cNvSpPr>
            <a:spLocks noGrp="1"/>
          </p:cNvSpPr>
          <p:nvPr>
            <p:ph sz="quarter" idx="13"/>
          </p:nvPr>
        </p:nvSpPr>
        <p:spPr>
          <a:xfrm>
            <a:off x="913774" y="2164702"/>
            <a:ext cx="5106026" cy="3626497"/>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a:t>
            </a:r>
            <a:r>
              <a:rPr lang="es-CO" sz="1200" dirty="0">
                <a:solidFill>
                  <a:srgbClr val="3366CC"/>
                </a:solidFill>
              </a:rPr>
              <a:t>jóvenes</a:t>
            </a:r>
            <a:r>
              <a:rPr kumimoji="0" lang="es-CO" sz="1200" b="0" i="0" u="none" strike="noStrike" kern="1200" cap="all" spc="0" normalizeH="0" baseline="0" noProof="0" dirty="0">
                <a:ln>
                  <a:noFill/>
                </a:ln>
                <a:solidFill>
                  <a:srgbClr val="3366CC"/>
                </a:solidFill>
                <a:effectLst/>
                <a:uLnTx/>
                <a:uFillTx/>
                <a:ea typeface="+mn-ea"/>
                <a:cs typeface="+mn-cs"/>
              </a:rPr>
              <a:t> DE BÁSICA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Valorar a los demás, valorar la naturaleza viva e inerte, tratar con amabilidad y cortesía, acepta las limitaciones de otras personas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cuaderno, bolígrafo, colores, temperas, pinceles, reglas, hojas de block tamaño carta sin rayas, lápiz negro, sacapunta, borrador blanco, celular</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240 minutos</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los alumnos presentan, sustentan sus fábulas  determinando por qué es fundamental practicar el valor del Respeto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0F5DBDF8-CFA4-57EA-BD51-84288736FEB1}"/>
              </a:ext>
            </a:extLst>
          </p:cNvPr>
          <p:cNvSpPr>
            <a:spLocks noGrp="1"/>
          </p:cNvSpPr>
          <p:nvPr>
            <p:ph sz="quarter" idx="14"/>
          </p:nvPr>
        </p:nvSpPr>
        <p:spPr>
          <a:xfrm>
            <a:off x="6172200" y="1692322"/>
            <a:ext cx="5105400" cy="4098877"/>
          </a:xfrm>
        </p:spPr>
        <p:txBody>
          <a:bodyPr>
            <a:normAutofit fontScale="85000"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400" b="0" i="0" u="none" strike="noStrike" kern="1200" cap="all" spc="0" normalizeH="0" baseline="0" noProof="0" dirty="0">
                <a:ln>
                  <a:noFill/>
                </a:ln>
                <a:solidFill>
                  <a:srgbClr val="FFC000"/>
                </a:solidFill>
                <a:effectLst/>
                <a:uLnTx/>
                <a:uFillTx/>
                <a:ea typeface="+mn-ea"/>
                <a:cs typeface="+mn-cs"/>
              </a:rPr>
              <a:t>Inicio dirigido a </a:t>
            </a:r>
            <a:r>
              <a:rPr lang="es-ES" sz="1400" dirty="0">
                <a:solidFill>
                  <a:srgbClr val="FFC000"/>
                </a:solidFill>
              </a:rPr>
              <a:t>JÓVENES</a:t>
            </a:r>
            <a:r>
              <a:rPr kumimoji="0" lang="es-ES" sz="1400" b="0" i="0" u="none" strike="noStrike" kern="1200" cap="all" spc="0" normalizeH="0" baseline="0" noProof="0" dirty="0">
                <a:ln>
                  <a:noFill/>
                </a:ln>
                <a:solidFill>
                  <a:srgbClr val="FFC000"/>
                </a:solidFill>
                <a:effectLst/>
                <a:uLnTx/>
                <a:uFillTx/>
                <a:ea typeface="+mn-ea"/>
                <a:cs typeface="+mn-cs"/>
              </a:rPr>
              <a:t> de </a:t>
            </a:r>
            <a:r>
              <a:rPr lang="es-ES" sz="1400" dirty="0">
                <a:solidFill>
                  <a:srgbClr val="FFC000"/>
                </a:solidFill>
              </a:rPr>
              <a:t>DÉCIMO </a:t>
            </a:r>
            <a:r>
              <a:rPr kumimoji="0" lang="es-ES" sz="1400" b="0" i="0" u="none" strike="noStrike" kern="1200" cap="all" spc="0" normalizeH="0" baseline="0" noProof="0" dirty="0">
                <a:ln>
                  <a:noFill/>
                </a:ln>
                <a:solidFill>
                  <a:srgbClr val="FFC000"/>
                </a:solidFill>
                <a:effectLst/>
                <a:uLnTx/>
                <a:uFillTx/>
                <a:ea typeface="+mn-ea"/>
                <a:cs typeface="+mn-cs"/>
              </a:rPr>
              <a:t>y UNDÉCIMO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Se reúne  los jóvenes en forma de un rectángulo en compañía de sus padres de familia y/o acudientes y familia institucional y bajo la orientación del docente realicen una pausa activa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 el docente enuncia que existen diversas formas de expresar el valor del Respeto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Los discentes con sus padres y/o acudientes, esbozan en una plenaria </a:t>
            </a:r>
            <a:r>
              <a:rPr lang="es-CO" sz="1400" b="1" cap="none" dirty="0">
                <a:solidFill>
                  <a:prstClr val="black"/>
                </a:solidFill>
              </a:rPr>
              <a:t>cuales son esas diversas formas del Respeto con ejemplos ilustrativos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400" b="1" cap="none" dirty="0">
                <a:solidFill>
                  <a:prstClr val="black"/>
                </a:solidFill>
              </a:rPr>
              <a:t>Los discentes indagan sobre la definición de Fábula, el o la docente menciona nombres de conocidas fábulas cortas: El árbol y el hacha, los gallos y la perdiz, la mula, la liebre y la tortuga, acciones de respeto hacia los compañeros con  diferencias físicas, cultural, religiosa diversidad sexual y capacidades excepcionales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400" b="1" cap="none" dirty="0">
                <a:solidFill>
                  <a:prstClr val="black"/>
                </a:solidFill>
              </a:rPr>
              <a:t>Teniendo en cuenta lo anterior  los estudiantes por grupos de dos diseñan ilustradamente fábulas según diversas formas del valor el respeto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endParaRPr lang="es-CO" dirty="0"/>
          </a:p>
        </p:txBody>
      </p:sp>
      <p:pic>
        <p:nvPicPr>
          <p:cNvPr id="6" name="Imagen 5">
            <a:extLst>
              <a:ext uri="{FF2B5EF4-FFF2-40B4-BE49-F238E27FC236}">
                <a16:creationId xmlns:a16="http://schemas.microsoft.com/office/drawing/2014/main" id="{8783E2A4-95B5-C323-9274-FF95EC521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35"/>
            <a:ext cx="1310185" cy="1051166"/>
          </a:xfrm>
          <a:prstGeom prst="rect">
            <a:avLst/>
          </a:prstGeom>
        </p:spPr>
      </p:pic>
      <p:sp>
        <p:nvSpPr>
          <p:cNvPr id="5" name="Marcador de número de diapositiva 4">
            <a:extLst>
              <a:ext uri="{FF2B5EF4-FFF2-40B4-BE49-F238E27FC236}">
                <a16:creationId xmlns:a16="http://schemas.microsoft.com/office/drawing/2014/main" id="{4DA787F3-5B77-7C6B-0124-98793983631D}"/>
              </a:ext>
            </a:extLst>
          </p:cNvPr>
          <p:cNvSpPr>
            <a:spLocks noGrp="1"/>
          </p:cNvSpPr>
          <p:nvPr>
            <p:ph type="sldNum" sz="quarter" idx="12"/>
          </p:nvPr>
        </p:nvSpPr>
        <p:spPr/>
        <p:txBody>
          <a:bodyPr/>
          <a:lstStyle/>
          <a:p>
            <a:fld id="{B5346379-99B8-4D47-8EAF-938C34B28DAA}" type="slidenum">
              <a:rPr lang="es-CO" smtClean="0"/>
              <a:t>22</a:t>
            </a:fld>
            <a:endParaRPr lang="es-CO"/>
          </a:p>
        </p:txBody>
      </p:sp>
    </p:spTree>
    <p:extLst>
      <p:ext uri="{BB962C8B-B14F-4D97-AF65-F5344CB8AC3E}">
        <p14:creationId xmlns:p14="http://schemas.microsoft.com/office/powerpoint/2010/main" val="15519613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B0696DF-9377-A920-7D48-5894ACAC73A1}"/>
              </a:ext>
            </a:extLst>
          </p:cNvPr>
          <p:cNvSpPr>
            <a:spLocks noGrp="1"/>
          </p:cNvSpPr>
          <p:nvPr>
            <p:ph sz="quarter" idx="13"/>
          </p:nvPr>
        </p:nvSpPr>
        <p:spPr>
          <a:xfrm>
            <a:off x="913774" y="2024744"/>
            <a:ext cx="10363826" cy="2603240"/>
          </a:xfrm>
        </p:spPr>
        <p:txBody>
          <a:bodyPr/>
          <a:lstStyle/>
          <a:p>
            <a:pPr algn="ctr"/>
            <a:endParaRPr lang="es-CO" b="1" dirty="0">
              <a:latin typeface="Bradley Hand ITC" panose="03070402050302030203" pitchFamily="66" charset="0"/>
            </a:endParaRPr>
          </a:p>
          <a:p>
            <a:pPr algn="ctr"/>
            <a:endParaRPr lang="es-CO" b="1" dirty="0">
              <a:latin typeface="Bradley Hand ITC" panose="03070402050302030203" pitchFamily="66" charset="0"/>
            </a:endParaRPr>
          </a:p>
          <a:p>
            <a:pPr marL="0" indent="0" algn="ctr">
              <a:buNone/>
            </a:pPr>
            <a:r>
              <a:rPr lang="es-CO" b="1" dirty="0"/>
              <a:t>“EL HABLANTE SIEMBRA, EL BUEN OYENTE COSECHA”</a:t>
            </a:r>
          </a:p>
          <a:p>
            <a:pPr marL="0" indent="0" algn="ctr">
              <a:buNone/>
            </a:pPr>
            <a:r>
              <a:rPr lang="es-CO" b="1" cap="none" dirty="0"/>
              <a:t>Proverbio chino</a:t>
            </a:r>
          </a:p>
        </p:txBody>
      </p:sp>
      <p:sp>
        <p:nvSpPr>
          <p:cNvPr id="4" name="Marcador de número de diapositiva 3">
            <a:extLst>
              <a:ext uri="{FF2B5EF4-FFF2-40B4-BE49-F238E27FC236}">
                <a16:creationId xmlns:a16="http://schemas.microsoft.com/office/drawing/2014/main" id="{604B3A04-D995-4D49-CE2D-6324A58F2D50}"/>
              </a:ext>
            </a:extLst>
          </p:cNvPr>
          <p:cNvSpPr>
            <a:spLocks noGrp="1"/>
          </p:cNvSpPr>
          <p:nvPr>
            <p:ph type="sldNum" sz="quarter" idx="12"/>
          </p:nvPr>
        </p:nvSpPr>
        <p:spPr/>
        <p:txBody>
          <a:bodyPr/>
          <a:lstStyle/>
          <a:p>
            <a:fld id="{B5346379-99B8-4D47-8EAF-938C34B28DAA}" type="slidenum">
              <a:rPr lang="es-CO" smtClean="0"/>
              <a:t>23</a:t>
            </a:fld>
            <a:endParaRPr lang="es-CO"/>
          </a:p>
        </p:txBody>
      </p:sp>
    </p:spTree>
    <p:extLst>
      <p:ext uri="{BB962C8B-B14F-4D97-AF65-F5344CB8AC3E}">
        <p14:creationId xmlns:p14="http://schemas.microsoft.com/office/powerpoint/2010/main" val="3667955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5B389-5E6D-12BA-1CCD-8145B12210A4}"/>
              </a:ext>
            </a:extLst>
          </p:cNvPr>
          <p:cNvSpPr>
            <a:spLocks noGrp="1"/>
          </p:cNvSpPr>
          <p:nvPr>
            <p:ph type="title"/>
          </p:nvPr>
        </p:nvSpPr>
        <p:spPr>
          <a:xfrm>
            <a:off x="913775" y="618517"/>
            <a:ext cx="10364451" cy="1210283"/>
          </a:xfrm>
        </p:spPr>
        <p:txBody>
          <a:bodyPr/>
          <a:lstStyle/>
          <a:p>
            <a:r>
              <a:rPr lang="es-CO" sz="2400" dirty="0">
                <a:solidFill>
                  <a:srgbClr val="0070C0"/>
                </a:solidFill>
                <a:latin typeface="+mn-lt"/>
              </a:rPr>
              <a:t>S </a:t>
            </a:r>
            <a:r>
              <a:rPr lang="es-CO" sz="2400" dirty="0">
                <a:solidFill>
                  <a:srgbClr val="C00000"/>
                </a:solidFill>
                <a:latin typeface="+mn-lt"/>
              </a:rPr>
              <a:t>A </a:t>
            </a:r>
            <a:r>
              <a:rPr lang="es-CO" sz="2400" dirty="0">
                <a:solidFill>
                  <a:srgbClr val="92D050"/>
                </a:solidFill>
                <a:latin typeface="+mn-lt"/>
              </a:rPr>
              <a:t>B </a:t>
            </a:r>
            <a:r>
              <a:rPr lang="es-CO" sz="2400" dirty="0">
                <a:latin typeface="+mn-lt"/>
              </a:rPr>
              <a:t>E </a:t>
            </a:r>
            <a:r>
              <a:rPr lang="es-CO" sz="2400" dirty="0">
                <a:solidFill>
                  <a:srgbClr val="FFC000"/>
                </a:solidFill>
                <a:latin typeface="+mn-lt"/>
              </a:rPr>
              <a:t>R  </a:t>
            </a:r>
            <a:r>
              <a:rPr lang="es-CO" sz="2400" dirty="0">
                <a:solidFill>
                  <a:schemeClr val="accent6">
                    <a:lumMod val="75000"/>
                  </a:schemeClr>
                </a:solidFill>
                <a:latin typeface="+mn-lt"/>
              </a:rPr>
              <a:t>E </a:t>
            </a:r>
            <a:r>
              <a:rPr lang="es-CO" sz="2400" dirty="0">
                <a:solidFill>
                  <a:srgbClr val="FF6600"/>
                </a:solidFill>
                <a:latin typeface="+mn-lt"/>
              </a:rPr>
              <a:t>S </a:t>
            </a:r>
            <a:r>
              <a:rPr lang="es-CO" sz="2400" dirty="0">
                <a:solidFill>
                  <a:srgbClr val="FF0000"/>
                </a:solidFill>
                <a:latin typeface="+mn-lt"/>
              </a:rPr>
              <a:t>C </a:t>
            </a:r>
            <a:r>
              <a:rPr lang="es-CO" sz="2400" dirty="0">
                <a:solidFill>
                  <a:schemeClr val="accent3">
                    <a:lumMod val="50000"/>
                  </a:schemeClr>
                </a:solidFill>
                <a:latin typeface="+mn-lt"/>
              </a:rPr>
              <a:t>U </a:t>
            </a:r>
            <a:r>
              <a:rPr lang="es-CO" sz="2400" dirty="0">
                <a:solidFill>
                  <a:schemeClr val="accent1">
                    <a:lumMod val="75000"/>
                  </a:schemeClr>
                </a:solidFill>
                <a:latin typeface="+mn-lt"/>
              </a:rPr>
              <a:t>C </a:t>
            </a:r>
            <a:r>
              <a:rPr lang="es-CO" sz="2400" dirty="0">
                <a:solidFill>
                  <a:srgbClr val="002060"/>
                </a:solidFill>
                <a:latin typeface="+mn-lt"/>
              </a:rPr>
              <a:t>H </a:t>
            </a:r>
            <a:r>
              <a:rPr lang="es-CO" sz="2400" dirty="0">
                <a:solidFill>
                  <a:schemeClr val="accent4"/>
                </a:solidFill>
                <a:latin typeface="+mn-lt"/>
              </a:rPr>
              <a:t>A </a:t>
            </a:r>
            <a:r>
              <a:rPr lang="es-CO" sz="2400" dirty="0">
                <a:solidFill>
                  <a:srgbClr val="990000"/>
                </a:solidFill>
                <a:latin typeface="+mn-lt"/>
              </a:rPr>
              <a:t>R</a:t>
            </a:r>
            <a:endParaRPr lang="es-CO" dirty="0">
              <a:latin typeface="+mn-lt"/>
            </a:endParaRPr>
          </a:p>
        </p:txBody>
      </p:sp>
      <p:sp>
        <p:nvSpPr>
          <p:cNvPr id="3" name="Marcador de contenido 2">
            <a:extLst>
              <a:ext uri="{FF2B5EF4-FFF2-40B4-BE49-F238E27FC236}">
                <a16:creationId xmlns:a16="http://schemas.microsoft.com/office/drawing/2014/main" id="{47E9D286-9D7E-860E-6C49-7EFDA9064160}"/>
              </a:ext>
            </a:extLst>
          </p:cNvPr>
          <p:cNvSpPr>
            <a:spLocks noGrp="1"/>
          </p:cNvSpPr>
          <p:nvPr>
            <p:ph sz="quarter" idx="13"/>
          </p:nvPr>
        </p:nvSpPr>
        <p:spPr>
          <a:xfrm>
            <a:off x="913774" y="2080728"/>
            <a:ext cx="5106026" cy="3710472"/>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FF0000"/>
                </a:solidFill>
                <a:effectLst/>
                <a:uLnTx/>
                <a:uFillTx/>
                <a:ea typeface="+mn-ea"/>
                <a:cs typeface="+mn-cs"/>
              </a:rPr>
              <a:t>DEFINICIÓn para niños de pre jardín y jardín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Es guardar silencio, no expresar palabras y escuchar con atención  quien nos habla, sea mami, papi, hermanitos, familiares, amiguitos, compañeritos, vecinit</a:t>
            </a:r>
            <a:r>
              <a:rPr lang="es-ES" sz="1200" b="1" cap="none" dirty="0">
                <a:solidFill>
                  <a:srgbClr val="202124"/>
                </a:solidFill>
              </a:rPr>
              <a:t>os, </a:t>
            </a:r>
            <a:r>
              <a:rPr lang="es-ES" sz="1200" b="1" cap="none" dirty="0"/>
              <a:t>maestros, todos en el colegio como en la calle y la naturaleza</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grabadora y </a:t>
            </a:r>
            <a:r>
              <a:rPr kumimoji="0" lang="es-ES" sz="1200" b="1" i="0" u="none" strike="noStrike" kern="1200" cap="none" spc="0" normalizeH="0" baseline="0" noProof="0" dirty="0" err="1">
                <a:ln>
                  <a:noFill/>
                </a:ln>
                <a:solidFill>
                  <a:prstClr val="black"/>
                </a:solidFill>
                <a:effectLst/>
                <a:uLnTx/>
                <a:uFillTx/>
                <a:ea typeface="+mn-ea"/>
                <a:cs typeface="+mn-cs"/>
              </a:rPr>
              <a:t>videobeam</a:t>
            </a:r>
            <a:endParaRPr kumimoji="0" lang="es-ES" sz="12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25 a 30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p>
          <a:p>
            <a:endParaRPr lang="es-CO" dirty="0"/>
          </a:p>
        </p:txBody>
      </p:sp>
      <p:sp>
        <p:nvSpPr>
          <p:cNvPr id="4" name="Marcador de contenido 3">
            <a:extLst>
              <a:ext uri="{FF2B5EF4-FFF2-40B4-BE49-F238E27FC236}">
                <a16:creationId xmlns:a16="http://schemas.microsoft.com/office/drawing/2014/main" id="{092F9A91-FA98-45EA-F2D0-096009DCB0F8}"/>
              </a:ext>
            </a:extLst>
          </p:cNvPr>
          <p:cNvSpPr>
            <a:spLocks noGrp="1"/>
          </p:cNvSpPr>
          <p:nvPr>
            <p:ph sz="quarter" idx="14"/>
          </p:nvPr>
        </p:nvSpPr>
        <p:spPr>
          <a:xfrm>
            <a:off x="6172200" y="2006082"/>
            <a:ext cx="5105400" cy="3554963"/>
          </a:xfrm>
        </p:spPr>
        <p:txBody>
          <a:bodyPr>
            <a:normAutofit fontScale="8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400" b="0" i="0" u="none" strike="noStrike" kern="1200" cap="all" spc="0" normalizeH="0" baseline="0" noProof="0" dirty="0">
                <a:ln>
                  <a:noFill/>
                </a:ln>
                <a:solidFill>
                  <a:srgbClr val="FFC000"/>
                </a:solidFill>
                <a:effectLst/>
                <a:uLnTx/>
                <a:uFillTx/>
                <a:ea typeface="+mn-ea"/>
                <a:cs typeface="+mn-cs"/>
              </a:rPr>
              <a:t>Inicio dirigido a niños de prejardín y jardín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Se reúne a los niños en forma media luna acompañados de sus padres de familia y/o acudientes y familia institucional y bajo la orientación del docente realicen ejercicios con una hula </a:t>
            </a:r>
            <a:r>
              <a:rPr kumimoji="0" lang="es-CO" sz="1400" b="1" i="0" u="none" strike="noStrike" kern="1200" cap="none" spc="0" normalizeH="0" baseline="0" noProof="0" dirty="0" err="1">
                <a:ln>
                  <a:noFill/>
                </a:ln>
                <a:solidFill>
                  <a:prstClr val="black"/>
                </a:solidFill>
                <a:effectLst/>
                <a:uLnTx/>
                <a:uFillTx/>
                <a:ea typeface="+mn-ea"/>
                <a:cs typeface="+mn-cs"/>
              </a:rPr>
              <a:t>hula</a:t>
            </a:r>
            <a:endParaRPr kumimoji="0" lang="es-CO" sz="14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los niños con sus padres y/o acudientes, escuchan y observan en silencio las voces de sus familiares, amiguitos, compañeritos, vecinitos, maestros y la naturaleza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400" b="1" cap="none" dirty="0">
                <a:solidFill>
                  <a:prstClr val="black"/>
                </a:solidFill>
              </a:rPr>
              <a:t>Luego identifican cada voz y cuentan que dicen, que pronuncian,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Después, observan y escuchan el siguiente video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Estimad(a) docente esta es la dirección </a:t>
            </a:r>
            <a:r>
              <a:rPr kumimoji="0" lang="es-CO" sz="1400" b="1" i="0" u="none" strike="noStrike" kern="1200" cap="none" spc="0" normalizeH="0" baseline="0" noProof="0" dirty="0">
                <a:ln>
                  <a:noFill/>
                </a:ln>
                <a:solidFill>
                  <a:prstClr val="black"/>
                </a:solidFill>
                <a:effectLst/>
                <a:uLnTx/>
                <a:uFillTx/>
                <a:ea typeface="+mn-ea"/>
                <a:cs typeface="+mn-cs"/>
                <a:hlinkClick r:id="rId2"/>
              </a:rPr>
              <a:t>https://www.youtube.com/watch?v=zzv5i-mjytc</a:t>
            </a:r>
            <a:endParaRPr kumimoji="0" lang="es-CO" sz="14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400" b="1" cap="none" dirty="0">
                <a:solidFill>
                  <a:prstClr val="black"/>
                </a:solidFill>
              </a:rPr>
              <a:t>Y los niños harán lo mismo</a:t>
            </a:r>
            <a:endParaRPr kumimoji="0" lang="es-CO" sz="14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16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16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16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endParaRPr lang="es-CO" dirty="0"/>
          </a:p>
        </p:txBody>
      </p:sp>
      <p:pic>
        <p:nvPicPr>
          <p:cNvPr id="6" name="Imagen 5" descr="Texto&#10;&#10;Descripción generada automáticamente">
            <a:extLst>
              <a:ext uri="{FF2B5EF4-FFF2-40B4-BE49-F238E27FC236}">
                <a16:creationId xmlns:a16="http://schemas.microsoft.com/office/drawing/2014/main" id="{E870FFB6-E68E-9BC6-EE2C-F2379CDB9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655"/>
            <a:ext cx="1364777" cy="1057146"/>
          </a:xfrm>
          <a:prstGeom prst="rect">
            <a:avLst/>
          </a:prstGeom>
        </p:spPr>
      </p:pic>
      <p:sp>
        <p:nvSpPr>
          <p:cNvPr id="5" name="Marcador de número de diapositiva 4">
            <a:extLst>
              <a:ext uri="{FF2B5EF4-FFF2-40B4-BE49-F238E27FC236}">
                <a16:creationId xmlns:a16="http://schemas.microsoft.com/office/drawing/2014/main" id="{CE5FC138-5129-E334-BC86-0512F3CCDBCA}"/>
              </a:ext>
            </a:extLst>
          </p:cNvPr>
          <p:cNvSpPr>
            <a:spLocks noGrp="1"/>
          </p:cNvSpPr>
          <p:nvPr>
            <p:ph type="sldNum" sz="quarter" idx="12"/>
          </p:nvPr>
        </p:nvSpPr>
        <p:spPr/>
        <p:txBody>
          <a:bodyPr/>
          <a:lstStyle/>
          <a:p>
            <a:fld id="{B5346379-99B8-4D47-8EAF-938C34B28DAA}" type="slidenum">
              <a:rPr lang="es-CO" smtClean="0"/>
              <a:t>24</a:t>
            </a:fld>
            <a:endParaRPr lang="es-CO"/>
          </a:p>
        </p:txBody>
      </p:sp>
    </p:spTree>
    <p:extLst>
      <p:ext uri="{BB962C8B-B14F-4D97-AF65-F5344CB8AC3E}">
        <p14:creationId xmlns:p14="http://schemas.microsoft.com/office/powerpoint/2010/main" val="17120413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34A4ED-7EE2-08DF-270B-5D98F48027B5}"/>
              </a:ext>
            </a:extLst>
          </p:cNvPr>
          <p:cNvSpPr>
            <a:spLocks noGrp="1"/>
          </p:cNvSpPr>
          <p:nvPr>
            <p:ph type="title"/>
          </p:nvPr>
        </p:nvSpPr>
        <p:spPr>
          <a:xfrm>
            <a:off x="913775" y="618517"/>
            <a:ext cx="10364451" cy="1066801"/>
          </a:xfrm>
        </p:spPr>
        <p:txBody>
          <a:bodyPr/>
          <a:lstStyle/>
          <a:p>
            <a:r>
              <a:rPr kumimoji="0" lang="es-CO" sz="2400" b="0" i="0" u="none" strike="noStrike" kern="1200" cap="all" spc="0" normalizeH="0" baseline="0" noProof="0" dirty="0">
                <a:ln>
                  <a:noFill/>
                </a:ln>
                <a:solidFill>
                  <a:srgbClr val="0070C0"/>
                </a:solidFill>
                <a:effectLst/>
                <a:uLnTx/>
                <a:uFillTx/>
                <a:latin typeface="+mn-lt"/>
                <a:ea typeface="+mj-ea"/>
                <a:cs typeface="+mj-cs"/>
              </a:rPr>
              <a:t>S </a:t>
            </a:r>
            <a:r>
              <a:rPr kumimoji="0" lang="es-CO" sz="2400" b="0" i="0" u="none" strike="noStrike" kern="1200" cap="all" spc="0" normalizeH="0" baseline="0" noProof="0" dirty="0">
                <a:ln>
                  <a:noFill/>
                </a:ln>
                <a:solidFill>
                  <a:srgbClr val="C00000"/>
                </a:solidFill>
                <a:effectLst/>
                <a:uLnTx/>
                <a:uFillTx/>
                <a:latin typeface="+mn-lt"/>
                <a:ea typeface="+mj-ea"/>
                <a:cs typeface="+mj-cs"/>
              </a:rPr>
              <a:t>A </a:t>
            </a:r>
            <a:r>
              <a:rPr kumimoji="0" lang="es-CO" sz="2400" b="0" i="0" u="none" strike="noStrike" kern="1200" cap="all" spc="0" normalizeH="0" baseline="0" noProof="0" dirty="0">
                <a:ln>
                  <a:noFill/>
                </a:ln>
                <a:solidFill>
                  <a:srgbClr val="92D050"/>
                </a:solidFill>
                <a:effectLst/>
                <a:uLnTx/>
                <a:uFillTx/>
                <a:latin typeface="+mn-lt"/>
                <a:ea typeface="+mj-ea"/>
                <a:cs typeface="+mj-cs"/>
              </a:rPr>
              <a:t>B </a:t>
            </a:r>
            <a:r>
              <a:rPr kumimoji="0" lang="es-CO" sz="2400" b="0" i="0" u="none" strike="noStrike" kern="1200" cap="all" spc="0" normalizeH="0" baseline="0" noProof="0" dirty="0">
                <a:ln>
                  <a:noFill/>
                </a:ln>
                <a:solidFill>
                  <a:prstClr val="black"/>
                </a:solidFill>
                <a:effectLst/>
                <a:uLnTx/>
                <a:uFillTx/>
                <a:latin typeface="+mn-lt"/>
                <a:ea typeface="+mj-ea"/>
                <a:cs typeface="+mj-cs"/>
              </a:rPr>
              <a:t>E </a:t>
            </a:r>
            <a:r>
              <a:rPr kumimoji="0" lang="es-CO" sz="2400" b="0" i="0" u="none" strike="noStrike" kern="1200" cap="all" spc="0" normalizeH="0" baseline="0" noProof="0" dirty="0">
                <a:ln>
                  <a:noFill/>
                </a:ln>
                <a:solidFill>
                  <a:srgbClr val="FFC000"/>
                </a:solidFill>
                <a:effectLst/>
                <a:uLnTx/>
                <a:uFillTx/>
                <a:latin typeface="+mn-lt"/>
                <a:ea typeface="+mj-ea"/>
                <a:cs typeface="+mj-cs"/>
              </a:rPr>
              <a:t>R  </a:t>
            </a:r>
            <a:r>
              <a:rPr kumimoji="0" lang="es-CO" sz="2400" b="0" i="0" u="none" strike="noStrike" kern="1200" cap="all" spc="0" normalizeH="0" baseline="0" noProof="0" dirty="0">
                <a:ln>
                  <a:noFill/>
                </a:ln>
                <a:solidFill>
                  <a:srgbClr val="A35DD1">
                    <a:lumMod val="75000"/>
                  </a:srgbClr>
                </a:solidFill>
                <a:effectLst/>
                <a:uLnTx/>
                <a:uFillTx/>
                <a:latin typeface="+mn-lt"/>
                <a:ea typeface="+mj-ea"/>
                <a:cs typeface="+mj-cs"/>
              </a:rPr>
              <a:t>E </a:t>
            </a:r>
            <a:r>
              <a:rPr kumimoji="0" lang="es-CO" sz="2400" b="0" i="0" u="none" strike="noStrike" kern="1200" cap="all" spc="0" normalizeH="0" baseline="0" noProof="0" dirty="0">
                <a:ln>
                  <a:noFill/>
                </a:ln>
                <a:solidFill>
                  <a:srgbClr val="FF6600"/>
                </a:solidFill>
                <a:effectLst/>
                <a:uLnTx/>
                <a:uFillTx/>
                <a:latin typeface="+mn-lt"/>
                <a:ea typeface="+mj-ea"/>
                <a:cs typeface="+mj-cs"/>
              </a:rPr>
              <a:t>S </a:t>
            </a:r>
            <a:r>
              <a:rPr kumimoji="0" lang="es-CO" sz="2400" b="0" i="0" u="none" strike="noStrike" kern="1200" cap="all" spc="0" normalizeH="0" baseline="0" noProof="0" dirty="0">
                <a:ln>
                  <a:noFill/>
                </a:ln>
                <a:solidFill>
                  <a:srgbClr val="FF0000"/>
                </a:solidFill>
                <a:effectLst/>
                <a:uLnTx/>
                <a:uFillTx/>
                <a:latin typeface="+mn-lt"/>
                <a:ea typeface="+mj-ea"/>
                <a:cs typeface="+mj-cs"/>
              </a:rPr>
              <a:t>C </a:t>
            </a:r>
            <a:r>
              <a:rPr kumimoji="0" lang="es-CO" sz="2400" b="0" i="0" u="none" strike="noStrike" kern="1200" cap="all" spc="0" normalizeH="0" baseline="0" noProof="0" dirty="0">
                <a:ln>
                  <a:noFill/>
                </a:ln>
                <a:solidFill>
                  <a:srgbClr val="86C157">
                    <a:lumMod val="50000"/>
                  </a:srgbClr>
                </a:solidFill>
                <a:effectLst/>
                <a:uLnTx/>
                <a:uFillTx/>
                <a:latin typeface="+mn-lt"/>
                <a:ea typeface="+mj-ea"/>
                <a:cs typeface="+mj-cs"/>
              </a:rPr>
              <a:t>U </a:t>
            </a:r>
            <a:r>
              <a:rPr kumimoji="0" lang="es-CO" sz="2400" b="0" i="0" u="none" strike="noStrike" kern="1200" cap="all" spc="0" normalizeH="0" baseline="0" noProof="0" dirty="0">
                <a:ln>
                  <a:noFill/>
                </a:ln>
                <a:solidFill>
                  <a:srgbClr val="2FA3EE">
                    <a:lumMod val="75000"/>
                  </a:srgbClr>
                </a:solidFill>
                <a:effectLst/>
                <a:uLnTx/>
                <a:uFillTx/>
                <a:latin typeface="+mn-lt"/>
                <a:ea typeface="+mj-ea"/>
                <a:cs typeface="+mj-cs"/>
              </a:rPr>
              <a:t>C </a:t>
            </a:r>
            <a:r>
              <a:rPr kumimoji="0" lang="es-CO" sz="2400" b="0" i="0" u="none" strike="noStrike" kern="1200" cap="all" spc="0" normalizeH="0" baseline="0" noProof="0" dirty="0">
                <a:ln>
                  <a:noFill/>
                </a:ln>
                <a:solidFill>
                  <a:srgbClr val="002060"/>
                </a:solidFill>
                <a:effectLst/>
                <a:uLnTx/>
                <a:uFillTx/>
                <a:latin typeface="+mn-lt"/>
                <a:ea typeface="+mj-ea"/>
                <a:cs typeface="+mj-cs"/>
              </a:rPr>
              <a:t>H </a:t>
            </a:r>
            <a:r>
              <a:rPr kumimoji="0" lang="es-CO" sz="2400" b="0" i="0" u="none" strike="noStrike" kern="1200" cap="all" spc="0" normalizeH="0" baseline="0" noProof="0" dirty="0">
                <a:ln>
                  <a:noFill/>
                </a:ln>
                <a:solidFill>
                  <a:srgbClr val="D99C3F"/>
                </a:solidFill>
                <a:effectLst/>
                <a:uLnTx/>
                <a:uFillTx/>
                <a:latin typeface="+mn-lt"/>
                <a:ea typeface="+mj-ea"/>
                <a:cs typeface="+mj-cs"/>
              </a:rPr>
              <a:t>A </a:t>
            </a:r>
            <a:r>
              <a:rPr kumimoji="0" lang="es-CO" sz="2400" b="0" i="0" u="none" strike="noStrike" kern="1200" cap="all" spc="0" normalizeH="0" baseline="0" noProof="0" dirty="0">
                <a:ln>
                  <a:noFill/>
                </a:ln>
                <a:solidFill>
                  <a:srgbClr val="990000"/>
                </a:solidFill>
                <a:effectLst/>
                <a:uLnTx/>
                <a:uFillTx/>
                <a:latin typeface="+mn-lt"/>
                <a:ea typeface="+mj-ea"/>
                <a:cs typeface="+mj-cs"/>
              </a:rPr>
              <a:t>R</a:t>
            </a:r>
            <a:endParaRPr lang="es-CO" dirty="0">
              <a:latin typeface="+mn-lt"/>
            </a:endParaRPr>
          </a:p>
        </p:txBody>
      </p:sp>
      <p:sp>
        <p:nvSpPr>
          <p:cNvPr id="3" name="Marcador de contenido 2">
            <a:extLst>
              <a:ext uri="{FF2B5EF4-FFF2-40B4-BE49-F238E27FC236}">
                <a16:creationId xmlns:a16="http://schemas.microsoft.com/office/drawing/2014/main" id="{54A6ADC2-CEA5-9F26-DA8F-84751D2D74A8}"/>
              </a:ext>
            </a:extLst>
          </p:cNvPr>
          <p:cNvSpPr>
            <a:spLocks noGrp="1"/>
          </p:cNvSpPr>
          <p:nvPr>
            <p:ph sz="quarter" idx="13"/>
          </p:nvPr>
        </p:nvSpPr>
        <p:spPr>
          <a:xfrm>
            <a:off x="913774" y="2006082"/>
            <a:ext cx="5106026" cy="3785117"/>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Es escuchar con atención y en silencio  quien les habla, en su familia, vecindad, calle, institución educativa y comunidad en general, inclusive la naturaleza viva </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cuaderno, </a:t>
            </a:r>
            <a:r>
              <a:rPr kumimoji="0" lang="es-ES" sz="1200" b="1" i="0" u="none" strike="noStrike" kern="1200" cap="none" spc="0" normalizeH="0" baseline="0" noProof="0" dirty="0" err="1">
                <a:ln>
                  <a:noFill/>
                </a:ln>
                <a:solidFill>
                  <a:prstClr val="black"/>
                </a:solidFill>
                <a:effectLst/>
                <a:uLnTx/>
                <a:uFillTx/>
                <a:ea typeface="+mn-ea"/>
                <a:cs typeface="+mn-cs"/>
              </a:rPr>
              <a:t>videobeam</a:t>
            </a:r>
            <a:endParaRPr kumimoji="0" lang="es-ES" sz="12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30 a 35 minutos</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  Al finalizar se hace un recuento sobre lo aprendido, determinando por qué deben saber escuchar</a:t>
            </a:r>
          </a:p>
          <a:p>
            <a:endParaRPr lang="es-CO" dirty="0"/>
          </a:p>
        </p:txBody>
      </p:sp>
      <p:sp>
        <p:nvSpPr>
          <p:cNvPr id="4" name="Marcador de contenido 3">
            <a:extLst>
              <a:ext uri="{FF2B5EF4-FFF2-40B4-BE49-F238E27FC236}">
                <a16:creationId xmlns:a16="http://schemas.microsoft.com/office/drawing/2014/main" id="{0F17A5B4-B0B1-5029-A4A7-727BCE1DEA42}"/>
              </a:ext>
            </a:extLst>
          </p:cNvPr>
          <p:cNvSpPr>
            <a:spLocks noGrp="1"/>
          </p:cNvSpPr>
          <p:nvPr>
            <p:ph sz="quarter" idx="14"/>
          </p:nvPr>
        </p:nvSpPr>
        <p:spPr>
          <a:xfrm>
            <a:off x="6172200" y="1842448"/>
            <a:ext cx="5105400" cy="3948752"/>
          </a:xfrm>
        </p:spPr>
        <p:txBody>
          <a:bodyPr>
            <a:normAutofit fontScale="92500"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rPr>
              <a:t>Inicio dirigido 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rPr>
              <a:t>Se reúne a los niños en forma triángulo junto a sus padres de familia y/o acudientes y familia institucional y bajo la orientación del docente realicen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rPr>
              <a:t>ACTIVIDAD</a:t>
            </a:r>
          </a:p>
          <a:p>
            <a:r>
              <a:rPr kumimoji="0" lang="es-CO" sz="1300" b="1" i="0" u="none" strike="noStrike" kern="1200" cap="none" spc="0" normalizeH="0" baseline="0" noProof="0" dirty="0">
                <a:ln>
                  <a:noFill/>
                </a:ln>
                <a:solidFill>
                  <a:prstClr val="black"/>
                </a:solidFill>
                <a:effectLst/>
                <a:uLnTx/>
                <a:uFillTx/>
              </a:rPr>
              <a:t>los niños con sus padres y/o acudientes, escuchan y observan en silencio a la o el docente sobre divertidos juegos para saber escuchar</a:t>
            </a:r>
          </a:p>
          <a:p>
            <a:pPr>
              <a:lnSpc>
                <a:spcPct val="107000"/>
              </a:lnSpc>
              <a:spcAft>
                <a:spcPts val="800"/>
              </a:spcAft>
            </a:pPr>
            <a:r>
              <a:rPr kumimoji="0" lang="es-CO" sz="1300" b="1" i="0" u="none" strike="noStrike" kern="1200" cap="none" spc="0" normalizeH="0" baseline="0" noProof="0" dirty="0">
                <a:ln>
                  <a:noFill/>
                </a:ln>
                <a:solidFill>
                  <a:prstClr val="black"/>
                </a:solidFill>
                <a:effectLst/>
                <a:uLnTx/>
                <a:uFillTx/>
              </a:rPr>
              <a:t>Estimad(a) docente esta es la dirección</a:t>
            </a:r>
            <a:r>
              <a:rPr lang="es-CO" sz="1300" dirty="0">
                <a:effectLst/>
                <a:ea typeface="Calibri" panose="020F0502020204030204" pitchFamily="34" charset="0"/>
                <a:cs typeface="Times New Roman" panose="02020603050405020304" pitchFamily="18" charset="0"/>
              </a:rPr>
              <a:t>  </a:t>
            </a:r>
            <a:r>
              <a:rPr lang="es-CO" sz="1300" u="sng" cap="none" dirty="0">
                <a:solidFill>
                  <a:srgbClr val="0563C1"/>
                </a:solidFill>
                <a:effectLst/>
                <a:ea typeface="Calibri" panose="020F0502020204030204" pitchFamily="34" charset="0"/>
                <a:cs typeface="Times New Roman" panose="02020603050405020304" pitchFamily="18" charset="0"/>
                <a:hlinkClick r:id="rId2"/>
              </a:rPr>
              <a:t>https://kidsintransitiontoschool.org/6-juegos-divertidos-para-ensenar-la-escucha-activa/</a:t>
            </a:r>
            <a:endParaRPr lang="es-CO" sz="1300" u="sng" dirty="0">
              <a:solidFill>
                <a:srgbClr val="0563C1"/>
              </a:solidFill>
              <a:effectLst/>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rPr>
              <a:t>Después, observan y escuchan la siguiente canción en video: Canción Hablar y Escuchar</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rPr>
              <a:t>Estimad(a) docente esta es la dirección</a:t>
            </a:r>
            <a:r>
              <a:rPr kumimoji="0" lang="es-CO" sz="1300" b="0" i="0" u="none" strike="noStrike" kern="1200" cap="all"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s-CO" sz="13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lang="es-CO" sz="1300" u="sng" cap="none" dirty="0">
                <a:solidFill>
                  <a:srgbClr val="0563C1"/>
                </a:solidFill>
                <a:effectLst/>
                <a:ea typeface="Calibri" panose="020F0502020204030204" pitchFamily="34" charset="0"/>
                <a:cs typeface="Times New Roman" panose="02020603050405020304" pitchFamily="18" charset="0"/>
                <a:hlinkClick r:id="rId3"/>
              </a:rPr>
              <a:t>https://www.youtube.com/watch?v=caxkb3yx4z8</a:t>
            </a:r>
            <a:r>
              <a:rPr lang="es-CO" sz="1300" cap="none" dirty="0">
                <a:effectLst/>
                <a:ea typeface="Calibri" panose="020F0502020204030204" pitchFamily="34" charset="0"/>
                <a:cs typeface="Times New Roman" panose="02020603050405020304" pitchFamily="18" charset="0"/>
              </a:rPr>
              <a:t>:</a:t>
            </a:r>
            <a:endParaRPr kumimoji="0" lang="es-CO" sz="1300" b="1" i="0" u="none" strike="noStrike" kern="1200" cap="none" spc="0" normalizeH="0" baseline="0" noProof="0" dirty="0">
              <a:ln>
                <a:noFill/>
              </a:ln>
              <a:solidFill>
                <a:prstClr val="black"/>
              </a:solidFill>
              <a:effectLst/>
              <a:uLnTx/>
              <a:uFillTx/>
            </a:endParaRPr>
          </a:p>
          <a:p>
            <a:pPr>
              <a:lnSpc>
                <a:spcPct val="107000"/>
              </a:lnSpc>
              <a:spcAft>
                <a:spcPts val="800"/>
              </a:spcAft>
            </a:pPr>
            <a:endParaRPr lang="es-CO" sz="1100" u="sng" dirty="0">
              <a:solidFill>
                <a:srgbClr val="0563C1"/>
              </a:solidFill>
              <a:effectLst/>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endParaRPr lang="es-CO" sz="1100" u="sng" dirty="0">
              <a:solidFill>
                <a:srgbClr val="0563C1"/>
              </a:solidFill>
              <a:effectLst/>
              <a:latin typeface="Bradley Hand ITC" panose="03070402050302030203" pitchFamily="66" charset="0"/>
              <a:ea typeface="Calibri" panose="020F0502020204030204" pitchFamily="34" charset="0"/>
              <a:cs typeface="Times New Roman" panose="02020603050405020304" pitchFamily="18" charset="0"/>
            </a:endParaRPr>
          </a:p>
          <a:p>
            <a:pPr>
              <a:lnSpc>
                <a:spcPct val="107000"/>
              </a:lnSpc>
              <a:spcAft>
                <a:spcPts val="800"/>
              </a:spcAft>
            </a:pPr>
            <a:endParaRPr lang="es-CO" sz="1100" dirty="0">
              <a:latin typeface="Bradley Hand ITC" panose="03070402050302030203" pitchFamily="66" charset="0"/>
            </a:endParaRPr>
          </a:p>
        </p:txBody>
      </p:sp>
      <p:pic>
        <p:nvPicPr>
          <p:cNvPr id="6" name="Imagen 5">
            <a:extLst>
              <a:ext uri="{FF2B5EF4-FFF2-40B4-BE49-F238E27FC236}">
                <a16:creationId xmlns:a16="http://schemas.microsoft.com/office/drawing/2014/main" id="{32348C12-E821-77A8-6BB3-AD373BA482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2607"/>
            <a:ext cx="1201003" cy="1066801"/>
          </a:xfrm>
          <a:prstGeom prst="rect">
            <a:avLst/>
          </a:prstGeom>
        </p:spPr>
      </p:pic>
      <p:sp>
        <p:nvSpPr>
          <p:cNvPr id="5" name="Marcador de número de diapositiva 4">
            <a:extLst>
              <a:ext uri="{FF2B5EF4-FFF2-40B4-BE49-F238E27FC236}">
                <a16:creationId xmlns:a16="http://schemas.microsoft.com/office/drawing/2014/main" id="{B1910E09-CCA8-C990-DAA6-C399D175158B}"/>
              </a:ext>
            </a:extLst>
          </p:cNvPr>
          <p:cNvSpPr>
            <a:spLocks noGrp="1"/>
          </p:cNvSpPr>
          <p:nvPr>
            <p:ph type="sldNum" sz="quarter" idx="12"/>
          </p:nvPr>
        </p:nvSpPr>
        <p:spPr/>
        <p:txBody>
          <a:bodyPr/>
          <a:lstStyle/>
          <a:p>
            <a:fld id="{B5346379-99B8-4D47-8EAF-938C34B28DAA}" type="slidenum">
              <a:rPr lang="es-CO" smtClean="0"/>
              <a:t>25</a:t>
            </a:fld>
            <a:endParaRPr lang="es-CO"/>
          </a:p>
        </p:txBody>
      </p:sp>
    </p:spTree>
    <p:extLst>
      <p:ext uri="{BB962C8B-B14F-4D97-AF65-F5344CB8AC3E}">
        <p14:creationId xmlns:p14="http://schemas.microsoft.com/office/powerpoint/2010/main" val="233301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BCFECC-20AA-5018-DEA5-09DBA369F6D2}"/>
              </a:ext>
            </a:extLst>
          </p:cNvPr>
          <p:cNvSpPr>
            <a:spLocks noGrp="1"/>
          </p:cNvSpPr>
          <p:nvPr>
            <p:ph type="title"/>
          </p:nvPr>
        </p:nvSpPr>
        <p:spPr>
          <a:xfrm>
            <a:off x="913775" y="618517"/>
            <a:ext cx="10364451" cy="1066801"/>
          </a:xfrm>
        </p:spPr>
        <p:txBody>
          <a:bodyPr/>
          <a:lstStyle/>
          <a:p>
            <a:r>
              <a:rPr kumimoji="0" lang="es-CO" sz="2400" b="0" i="0" u="none" strike="noStrike" kern="1200" cap="all" spc="0" normalizeH="0" baseline="0" noProof="0" dirty="0">
                <a:ln>
                  <a:noFill/>
                </a:ln>
                <a:solidFill>
                  <a:srgbClr val="0070C0"/>
                </a:solidFill>
                <a:effectLst/>
                <a:uLnTx/>
                <a:uFillTx/>
                <a:latin typeface="+mn-lt"/>
                <a:ea typeface="+mj-ea"/>
                <a:cs typeface="+mj-cs"/>
              </a:rPr>
              <a:t>S </a:t>
            </a:r>
            <a:r>
              <a:rPr kumimoji="0" lang="es-CO" sz="2400" b="0" i="0" u="none" strike="noStrike" kern="1200" cap="all" spc="0" normalizeH="0" baseline="0" noProof="0" dirty="0">
                <a:ln>
                  <a:noFill/>
                </a:ln>
                <a:solidFill>
                  <a:srgbClr val="C00000"/>
                </a:solidFill>
                <a:effectLst/>
                <a:uLnTx/>
                <a:uFillTx/>
                <a:latin typeface="+mn-lt"/>
                <a:ea typeface="+mj-ea"/>
                <a:cs typeface="+mj-cs"/>
              </a:rPr>
              <a:t>A </a:t>
            </a:r>
            <a:r>
              <a:rPr kumimoji="0" lang="es-CO" sz="2400" b="0" i="0" u="none" strike="noStrike" kern="1200" cap="all" spc="0" normalizeH="0" baseline="0" noProof="0" dirty="0">
                <a:ln>
                  <a:noFill/>
                </a:ln>
                <a:solidFill>
                  <a:srgbClr val="92D050"/>
                </a:solidFill>
                <a:effectLst/>
                <a:uLnTx/>
                <a:uFillTx/>
                <a:latin typeface="+mn-lt"/>
                <a:ea typeface="+mj-ea"/>
                <a:cs typeface="+mj-cs"/>
              </a:rPr>
              <a:t>B </a:t>
            </a:r>
            <a:r>
              <a:rPr kumimoji="0" lang="es-CO" sz="2400" b="0" i="0" u="none" strike="noStrike" kern="1200" cap="all" spc="0" normalizeH="0" baseline="0" noProof="0" dirty="0">
                <a:ln>
                  <a:noFill/>
                </a:ln>
                <a:solidFill>
                  <a:prstClr val="black"/>
                </a:solidFill>
                <a:effectLst/>
                <a:uLnTx/>
                <a:uFillTx/>
                <a:latin typeface="+mn-lt"/>
                <a:ea typeface="+mj-ea"/>
                <a:cs typeface="+mj-cs"/>
              </a:rPr>
              <a:t>E </a:t>
            </a:r>
            <a:r>
              <a:rPr kumimoji="0" lang="es-CO" sz="2400" b="0" i="0" u="none" strike="noStrike" kern="1200" cap="all" spc="0" normalizeH="0" baseline="0" noProof="0" dirty="0">
                <a:ln>
                  <a:noFill/>
                </a:ln>
                <a:solidFill>
                  <a:srgbClr val="FFC000"/>
                </a:solidFill>
                <a:effectLst/>
                <a:uLnTx/>
                <a:uFillTx/>
                <a:latin typeface="+mn-lt"/>
                <a:ea typeface="+mj-ea"/>
                <a:cs typeface="+mj-cs"/>
              </a:rPr>
              <a:t>R  </a:t>
            </a:r>
            <a:r>
              <a:rPr kumimoji="0" lang="es-CO" sz="2400" b="0" i="0" u="none" strike="noStrike" kern="1200" cap="all" spc="0" normalizeH="0" baseline="0" noProof="0" dirty="0">
                <a:ln>
                  <a:noFill/>
                </a:ln>
                <a:solidFill>
                  <a:srgbClr val="A35DD1">
                    <a:lumMod val="75000"/>
                  </a:srgbClr>
                </a:solidFill>
                <a:effectLst/>
                <a:uLnTx/>
                <a:uFillTx/>
                <a:latin typeface="+mn-lt"/>
                <a:ea typeface="+mj-ea"/>
                <a:cs typeface="+mj-cs"/>
              </a:rPr>
              <a:t>E </a:t>
            </a:r>
            <a:r>
              <a:rPr kumimoji="0" lang="es-CO" sz="2400" b="0" i="0" u="none" strike="noStrike" kern="1200" cap="all" spc="0" normalizeH="0" baseline="0" noProof="0" dirty="0">
                <a:ln>
                  <a:noFill/>
                </a:ln>
                <a:solidFill>
                  <a:srgbClr val="FF6600"/>
                </a:solidFill>
                <a:effectLst/>
                <a:uLnTx/>
                <a:uFillTx/>
                <a:latin typeface="+mn-lt"/>
                <a:ea typeface="+mj-ea"/>
                <a:cs typeface="+mj-cs"/>
              </a:rPr>
              <a:t>S </a:t>
            </a:r>
            <a:r>
              <a:rPr kumimoji="0" lang="es-CO" sz="2400" b="0" i="0" u="none" strike="noStrike" kern="1200" cap="all" spc="0" normalizeH="0" baseline="0" noProof="0" dirty="0">
                <a:ln>
                  <a:noFill/>
                </a:ln>
                <a:solidFill>
                  <a:srgbClr val="FF0000"/>
                </a:solidFill>
                <a:effectLst/>
                <a:uLnTx/>
                <a:uFillTx/>
                <a:latin typeface="+mn-lt"/>
                <a:ea typeface="+mj-ea"/>
                <a:cs typeface="+mj-cs"/>
              </a:rPr>
              <a:t>C </a:t>
            </a:r>
            <a:r>
              <a:rPr kumimoji="0" lang="es-CO" sz="2400" b="0" i="0" u="none" strike="noStrike" kern="1200" cap="all" spc="0" normalizeH="0" baseline="0" noProof="0" dirty="0">
                <a:ln>
                  <a:noFill/>
                </a:ln>
                <a:solidFill>
                  <a:srgbClr val="86C157">
                    <a:lumMod val="50000"/>
                  </a:srgbClr>
                </a:solidFill>
                <a:effectLst/>
                <a:uLnTx/>
                <a:uFillTx/>
                <a:latin typeface="+mn-lt"/>
                <a:ea typeface="+mj-ea"/>
                <a:cs typeface="+mj-cs"/>
              </a:rPr>
              <a:t>U </a:t>
            </a:r>
            <a:r>
              <a:rPr kumimoji="0" lang="es-CO" sz="2400" b="0" i="0" u="none" strike="noStrike" kern="1200" cap="all" spc="0" normalizeH="0" baseline="0" noProof="0" dirty="0">
                <a:ln>
                  <a:noFill/>
                </a:ln>
                <a:solidFill>
                  <a:srgbClr val="2FA3EE">
                    <a:lumMod val="75000"/>
                  </a:srgbClr>
                </a:solidFill>
                <a:effectLst/>
                <a:uLnTx/>
                <a:uFillTx/>
                <a:latin typeface="+mn-lt"/>
                <a:ea typeface="+mj-ea"/>
                <a:cs typeface="+mj-cs"/>
              </a:rPr>
              <a:t>C </a:t>
            </a:r>
            <a:r>
              <a:rPr kumimoji="0" lang="es-CO" sz="2400" b="0" i="0" u="none" strike="noStrike" kern="1200" cap="all" spc="0" normalizeH="0" baseline="0" noProof="0" dirty="0">
                <a:ln>
                  <a:noFill/>
                </a:ln>
                <a:solidFill>
                  <a:srgbClr val="002060"/>
                </a:solidFill>
                <a:effectLst/>
                <a:uLnTx/>
                <a:uFillTx/>
                <a:latin typeface="+mn-lt"/>
                <a:ea typeface="+mj-ea"/>
                <a:cs typeface="+mj-cs"/>
              </a:rPr>
              <a:t>H </a:t>
            </a:r>
            <a:r>
              <a:rPr kumimoji="0" lang="es-CO" sz="2400" b="0" i="0" u="none" strike="noStrike" kern="1200" cap="all" spc="0" normalizeH="0" baseline="0" noProof="0" dirty="0">
                <a:ln>
                  <a:noFill/>
                </a:ln>
                <a:solidFill>
                  <a:srgbClr val="D99C3F"/>
                </a:solidFill>
                <a:effectLst/>
                <a:uLnTx/>
                <a:uFillTx/>
                <a:latin typeface="+mn-lt"/>
                <a:ea typeface="+mj-ea"/>
                <a:cs typeface="+mj-cs"/>
              </a:rPr>
              <a:t>A </a:t>
            </a:r>
            <a:r>
              <a:rPr kumimoji="0" lang="es-CO" sz="2400" b="0" i="0" u="none" strike="noStrike" kern="1200" cap="all" spc="0" normalizeH="0" baseline="0" noProof="0" dirty="0">
                <a:ln>
                  <a:noFill/>
                </a:ln>
                <a:solidFill>
                  <a:srgbClr val="990000"/>
                </a:solidFill>
                <a:effectLst/>
                <a:uLnTx/>
                <a:uFillTx/>
                <a:latin typeface="+mn-lt"/>
                <a:ea typeface="+mj-ea"/>
                <a:cs typeface="+mj-cs"/>
              </a:rPr>
              <a:t>R</a:t>
            </a:r>
            <a:endParaRPr lang="es-CO" dirty="0">
              <a:latin typeface="+mn-lt"/>
            </a:endParaRPr>
          </a:p>
        </p:txBody>
      </p:sp>
      <p:sp>
        <p:nvSpPr>
          <p:cNvPr id="3" name="Marcador de contenido 2">
            <a:extLst>
              <a:ext uri="{FF2B5EF4-FFF2-40B4-BE49-F238E27FC236}">
                <a16:creationId xmlns:a16="http://schemas.microsoft.com/office/drawing/2014/main" id="{32F111DD-E35B-B125-7970-D4A83D462934}"/>
              </a:ext>
            </a:extLst>
          </p:cNvPr>
          <p:cNvSpPr>
            <a:spLocks noGrp="1"/>
          </p:cNvSpPr>
          <p:nvPr>
            <p:ph sz="quarter" idx="13"/>
          </p:nvPr>
        </p:nvSpPr>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a:t>
            </a:r>
            <a:r>
              <a:rPr lang="es-CO" sz="1200" dirty="0">
                <a:solidFill>
                  <a:srgbClr val="3366CC"/>
                </a:solidFill>
              </a:rPr>
              <a:t>niños</a:t>
            </a:r>
            <a:r>
              <a:rPr kumimoji="0" lang="es-CO" sz="1200" b="0" i="0" u="none" strike="noStrike" kern="1200" cap="all" spc="0" normalizeH="0" baseline="0" noProof="0" dirty="0">
                <a:ln>
                  <a:noFill/>
                </a:ln>
                <a:solidFill>
                  <a:srgbClr val="3366CC"/>
                </a:solidFill>
                <a:effectLst/>
                <a:uLnTx/>
                <a:uFillTx/>
                <a:ea typeface="+mn-ea"/>
                <a:cs typeface="+mn-cs"/>
              </a:rPr>
              <a:t> DE BÁSICA secundaria</a:t>
            </a:r>
          </a:p>
          <a:p>
            <a:r>
              <a:rPr kumimoji="0" lang="es-ES" sz="1200" b="1" i="0" u="none" strike="noStrike" kern="1200" cap="none" spc="0" normalizeH="0" baseline="0" noProof="0" dirty="0">
                <a:ln>
                  <a:noFill/>
                </a:ln>
                <a:solidFill>
                  <a:prstClr val="black"/>
                </a:solidFill>
                <a:effectLst/>
                <a:uLnTx/>
                <a:uFillTx/>
                <a:ea typeface="+mn-ea"/>
                <a:cs typeface="+mn-cs"/>
              </a:rPr>
              <a:t>Es sinónimo de respetar al escuchar con atención y en silencio para entender quien les habla, en su familia, vecindad, calle, institución educativa y comunidad en general, inclusive la naturaleza viva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cuaderno, </a:t>
            </a:r>
            <a:r>
              <a:rPr kumimoji="0" lang="es-ES" sz="1200" b="1" i="0" u="none" strike="noStrike" kern="1200" cap="none" spc="0" normalizeH="0" baseline="0" noProof="0" dirty="0" err="1">
                <a:ln>
                  <a:noFill/>
                </a:ln>
                <a:solidFill>
                  <a:prstClr val="black"/>
                </a:solidFill>
                <a:effectLst/>
                <a:uLnTx/>
                <a:uFillTx/>
                <a:ea typeface="+mn-ea"/>
                <a:cs typeface="+mn-cs"/>
              </a:rPr>
              <a:t>videobeam</a:t>
            </a:r>
            <a:endParaRPr kumimoji="0" lang="es-ES" sz="12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120 minutos</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 Al finalizar se hace un recuento sobre lo aprendido, determinando por qué deben saber escuchar</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C18A6E74-3647-8350-CCC3-EA15B7658A73}"/>
              </a:ext>
            </a:extLst>
          </p:cNvPr>
          <p:cNvSpPr>
            <a:spLocks noGrp="1"/>
          </p:cNvSpPr>
          <p:nvPr>
            <p:ph sz="quarter" idx="14"/>
          </p:nvPr>
        </p:nvSpPr>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niños de SEXTO Y SEPTIMO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las niñas y niños en forma de circulo junto a sus padres de familia y/o acudientes y familia institucional y bajo la orientación del docente realicen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los jóvenes con sus padres y/o acudientes, escuchan y observan en silencio a la o el docente sobre divertidos juegos para saber escuchar</a:t>
            </a:r>
          </a:p>
          <a:p>
            <a:r>
              <a:rPr kumimoji="0" lang="es-CO" sz="1200" b="1" i="0" u="none" strike="noStrike" kern="1200" cap="none" spc="0" normalizeH="0" baseline="0" noProof="0" dirty="0">
                <a:ln>
                  <a:noFill/>
                </a:ln>
                <a:solidFill>
                  <a:prstClr val="black"/>
                </a:solidFill>
                <a:effectLst/>
                <a:uLnTx/>
                <a:uFillTx/>
                <a:ea typeface="+mn-ea"/>
                <a:cs typeface="+mn-cs"/>
              </a:rPr>
              <a:t>Estimad(a) docente esta es la dirección</a:t>
            </a:r>
            <a:r>
              <a:rPr lang="es-CO" sz="1200" dirty="0">
                <a:solidFill>
                  <a:prstClr val="black"/>
                </a:solidFill>
                <a:cs typeface="Times New Roman" panose="02020603050405020304" pitchFamily="18" charset="0"/>
              </a:rPr>
              <a:t>: </a:t>
            </a:r>
            <a:r>
              <a:rPr lang="es-CO" sz="1200" cap="none" dirty="0">
                <a:solidFill>
                  <a:prstClr val="black"/>
                </a:solidFill>
                <a:cs typeface="Times New Roman" panose="02020603050405020304" pitchFamily="18" charset="0"/>
                <a:hlinkClick r:id="rId2"/>
              </a:rPr>
              <a:t>http://eres</a:t>
            </a:r>
            <a:r>
              <a:rPr lang="es-CO" sz="1200" cap="none" dirty="0">
                <a:solidFill>
                  <a:prstClr val="black"/>
                </a:solidFill>
                <a:cs typeface="Times New Roman" panose="02020603050405020304" pitchFamily="18" charset="0"/>
              </a:rPr>
              <a:t> mama.com</a:t>
            </a:r>
          </a:p>
          <a:p>
            <a:r>
              <a:rPr lang="es-CO" sz="1200" b="1" cap="none" dirty="0">
                <a:solidFill>
                  <a:prstClr val="black"/>
                </a:solidFill>
                <a:cs typeface="Times New Roman" panose="02020603050405020304" pitchFamily="18" charset="0"/>
              </a:rPr>
              <a:t>Los niños definen entonces en que consiste saber escuchar</a:t>
            </a:r>
            <a:endParaRPr lang="es-CO" sz="1200" b="1" dirty="0"/>
          </a:p>
        </p:txBody>
      </p:sp>
      <p:pic>
        <p:nvPicPr>
          <p:cNvPr id="6" name="Imagen 5">
            <a:extLst>
              <a:ext uri="{FF2B5EF4-FFF2-40B4-BE49-F238E27FC236}">
                <a16:creationId xmlns:a16="http://schemas.microsoft.com/office/drawing/2014/main" id="{28792910-69D1-810B-4BD6-D9755AFE7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82890" cy="1066800"/>
          </a:xfrm>
          <a:prstGeom prst="rect">
            <a:avLst/>
          </a:prstGeom>
        </p:spPr>
      </p:pic>
      <p:sp>
        <p:nvSpPr>
          <p:cNvPr id="5" name="Marcador de número de diapositiva 4">
            <a:extLst>
              <a:ext uri="{FF2B5EF4-FFF2-40B4-BE49-F238E27FC236}">
                <a16:creationId xmlns:a16="http://schemas.microsoft.com/office/drawing/2014/main" id="{B56FDDF2-4126-E89E-1AD9-5D39AD4F1402}"/>
              </a:ext>
            </a:extLst>
          </p:cNvPr>
          <p:cNvSpPr>
            <a:spLocks noGrp="1"/>
          </p:cNvSpPr>
          <p:nvPr>
            <p:ph type="sldNum" sz="quarter" idx="12"/>
          </p:nvPr>
        </p:nvSpPr>
        <p:spPr/>
        <p:txBody>
          <a:bodyPr/>
          <a:lstStyle/>
          <a:p>
            <a:fld id="{B5346379-99B8-4D47-8EAF-938C34B28DAA}" type="slidenum">
              <a:rPr lang="es-CO" smtClean="0"/>
              <a:t>26</a:t>
            </a:fld>
            <a:endParaRPr lang="es-CO"/>
          </a:p>
        </p:txBody>
      </p:sp>
    </p:spTree>
    <p:extLst>
      <p:ext uri="{BB962C8B-B14F-4D97-AF65-F5344CB8AC3E}">
        <p14:creationId xmlns:p14="http://schemas.microsoft.com/office/powerpoint/2010/main" val="24793280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442994-8C17-6F97-7638-DDE2A40EA26D}"/>
              </a:ext>
            </a:extLst>
          </p:cNvPr>
          <p:cNvSpPr>
            <a:spLocks noGrp="1"/>
          </p:cNvSpPr>
          <p:nvPr>
            <p:ph type="title"/>
          </p:nvPr>
        </p:nvSpPr>
        <p:spPr>
          <a:xfrm>
            <a:off x="913775" y="618517"/>
            <a:ext cx="10364451" cy="1172961"/>
          </a:xfrm>
        </p:spPr>
        <p:txBody>
          <a:bodyPr/>
          <a:lstStyle/>
          <a:p>
            <a:r>
              <a:rPr kumimoji="0" lang="es-CO" sz="2400" b="0" i="0" u="none" strike="noStrike" kern="1200" cap="all" spc="0" normalizeH="0" baseline="0" noProof="0" dirty="0">
                <a:ln>
                  <a:noFill/>
                </a:ln>
                <a:solidFill>
                  <a:srgbClr val="0070C0"/>
                </a:solidFill>
                <a:effectLst/>
                <a:uLnTx/>
                <a:uFillTx/>
                <a:latin typeface="+mn-lt"/>
                <a:ea typeface="+mj-ea"/>
                <a:cs typeface="+mj-cs"/>
              </a:rPr>
              <a:t>S </a:t>
            </a:r>
            <a:r>
              <a:rPr kumimoji="0" lang="es-CO" sz="2400" b="0" i="0" u="none" strike="noStrike" kern="1200" cap="all" spc="0" normalizeH="0" baseline="0" noProof="0" dirty="0">
                <a:ln>
                  <a:noFill/>
                </a:ln>
                <a:solidFill>
                  <a:srgbClr val="C00000"/>
                </a:solidFill>
                <a:effectLst/>
                <a:uLnTx/>
                <a:uFillTx/>
                <a:latin typeface="+mn-lt"/>
                <a:ea typeface="+mj-ea"/>
                <a:cs typeface="+mj-cs"/>
              </a:rPr>
              <a:t>A </a:t>
            </a:r>
            <a:r>
              <a:rPr kumimoji="0" lang="es-CO" sz="2400" b="0" i="0" u="none" strike="noStrike" kern="1200" cap="all" spc="0" normalizeH="0" baseline="0" noProof="0" dirty="0">
                <a:ln>
                  <a:noFill/>
                </a:ln>
                <a:solidFill>
                  <a:srgbClr val="92D050"/>
                </a:solidFill>
                <a:effectLst/>
                <a:uLnTx/>
                <a:uFillTx/>
                <a:latin typeface="+mn-lt"/>
                <a:ea typeface="+mj-ea"/>
                <a:cs typeface="+mj-cs"/>
              </a:rPr>
              <a:t>B </a:t>
            </a:r>
            <a:r>
              <a:rPr kumimoji="0" lang="es-CO" sz="2400" b="0" i="0" u="none" strike="noStrike" kern="1200" cap="all" spc="0" normalizeH="0" baseline="0" noProof="0" dirty="0">
                <a:ln>
                  <a:noFill/>
                </a:ln>
                <a:solidFill>
                  <a:prstClr val="black"/>
                </a:solidFill>
                <a:effectLst/>
                <a:uLnTx/>
                <a:uFillTx/>
                <a:latin typeface="+mn-lt"/>
                <a:ea typeface="+mj-ea"/>
                <a:cs typeface="+mj-cs"/>
              </a:rPr>
              <a:t>E </a:t>
            </a:r>
            <a:r>
              <a:rPr kumimoji="0" lang="es-CO" sz="2400" b="0" i="0" u="none" strike="noStrike" kern="1200" cap="all" spc="0" normalizeH="0" baseline="0" noProof="0" dirty="0">
                <a:ln>
                  <a:noFill/>
                </a:ln>
                <a:solidFill>
                  <a:srgbClr val="FFC000"/>
                </a:solidFill>
                <a:effectLst/>
                <a:uLnTx/>
                <a:uFillTx/>
                <a:latin typeface="+mn-lt"/>
                <a:ea typeface="+mj-ea"/>
                <a:cs typeface="+mj-cs"/>
              </a:rPr>
              <a:t>R  </a:t>
            </a:r>
            <a:r>
              <a:rPr kumimoji="0" lang="es-CO" sz="2400" b="0" i="0" u="none" strike="noStrike" kern="1200" cap="all" spc="0" normalizeH="0" baseline="0" noProof="0" dirty="0">
                <a:ln>
                  <a:noFill/>
                </a:ln>
                <a:solidFill>
                  <a:srgbClr val="A35DD1">
                    <a:lumMod val="75000"/>
                  </a:srgbClr>
                </a:solidFill>
                <a:effectLst/>
                <a:uLnTx/>
                <a:uFillTx/>
                <a:latin typeface="+mn-lt"/>
                <a:ea typeface="+mj-ea"/>
                <a:cs typeface="+mj-cs"/>
              </a:rPr>
              <a:t>E </a:t>
            </a:r>
            <a:r>
              <a:rPr kumimoji="0" lang="es-CO" sz="2400" b="0" i="0" u="none" strike="noStrike" kern="1200" cap="all" spc="0" normalizeH="0" baseline="0" noProof="0" dirty="0">
                <a:ln>
                  <a:noFill/>
                </a:ln>
                <a:solidFill>
                  <a:srgbClr val="FF6600"/>
                </a:solidFill>
                <a:effectLst/>
                <a:uLnTx/>
                <a:uFillTx/>
                <a:latin typeface="+mn-lt"/>
                <a:ea typeface="+mj-ea"/>
                <a:cs typeface="+mj-cs"/>
              </a:rPr>
              <a:t>S </a:t>
            </a:r>
            <a:r>
              <a:rPr kumimoji="0" lang="es-CO" sz="2400" b="0" i="0" u="none" strike="noStrike" kern="1200" cap="all" spc="0" normalizeH="0" baseline="0" noProof="0" dirty="0">
                <a:ln>
                  <a:noFill/>
                </a:ln>
                <a:solidFill>
                  <a:srgbClr val="FF0000"/>
                </a:solidFill>
                <a:effectLst/>
                <a:uLnTx/>
                <a:uFillTx/>
                <a:latin typeface="+mn-lt"/>
                <a:ea typeface="+mj-ea"/>
                <a:cs typeface="+mj-cs"/>
              </a:rPr>
              <a:t>C </a:t>
            </a:r>
            <a:r>
              <a:rPr kumimoji="0" lang="es-CO" sz="2400" b="0" i="0" u="none" strike="noStrike" kern="1200" cap="all" spc="0" normalizeH="0" baseline="0" noProof="0" dirty="0">
                <a:ln>
                  <a:noFill/>
                </a:ln>
                <a:solidFill>
                  <a:srgbClr val="86C157">
                    <a:lumMod val="50000"/>
                  </a:srgbClr>
                </a:solidFill>
                <a:effectLst/>
                <a:uLnTx/>
                <a:uFillTx/>
                <a:latin typeface="+mn-lt"/>
                <a:ea typeface="+mj-ea"/>
                <a:cs typeface="+mj-cs"/>
              </a:rPr>
              <a:t>U </a:t>
            </a:r>
            <a:r>
              <a:rPr kumimoji="0" lang="es-CO" sz="2400" b="0" i="0" u="none" strike="noStrike" kern="1200" cap="all" spc="0" normalizeH="0" baseline="0" noProof="0" dirty="0">
                <a:ln>
                  <a:noFill/>
                </a:ln>
                <a:solidFill>
                  <a:srgbClr val="2FA3EE">
                    <a:lumMod val="75000"/>
                  </a:srgbClr>
                </a:solidFill>
                <a:effectLst/>
                <a:uLnTx/>
                <a:uFillTx/>
                <a:latin typeface="+mn-lt"/>
                <a:ea typeface="+mj-ea"/>
                <a:cs typeface="+mj-cs"/>
              </a:rPr>
              <a:t>C </a:t>
            </a:r>
            <a:r>
              <a:rPr kumimoji="0" lang="es-CO" sz="2400" b="0" i="0" u="none" strike="noStrike" kern="1200" cap="all" spc="0" normalizeH="0" baseline="0" noProof="0" dirty="0">
                <a:ln>
                  <a:noFill/>
                </a:ln>
                <a:solidFill>
                  <a:srgbClr val="002060"/>
                </a:solidFill>
                <a:effectLst/>
                <a:uLnTx/>
                <a:uFillTx/>
                <a:latin typeface="+mn-lt"/>
                <a:ea typeface="+mj-ea"/>
                <a:cs typeface="+mj-cs"/>
              </a:rPr>
              <a:t>H </a:t>
            </a:r>
            <a:r>
              <a:rPr kumimoji="0" lang="es-CO" sz="2400" b="0" i="0" u="none" strike="noStrike" kern="1200" cap="all" spc="0" normalizeH="0" baseline="0" noProof="0" dirty="0">
                <a:ln>
                  <a:noFill/>
                </a:ln>
                <a:solidFill>
                  <a:srgbClr val="D99C3F"/>
                </a:solidFill>
                <a:effectLst/>
                <a:uLnTx/>
                <a:uFillTx/>
                <a:latin typeface="+mn-lt"/>
                <a:ea typeface="+mj-ea"/>
                <a:cs typeface="+mj-cs"/>
              </a:rPr>
              <a:t>A </a:t>
            </a:r>
            <a:r>
              <a:rPr kumimoji="0" lang="es-CO" sz="2400" b="0" i="0" u="none" strike="noStrike" kern="1200" cap="all" spc="0" normalizeH="0" baseline="0" noProof="0" dirty="0">
                <a:ln>
                  <a:noFill/>
                </a:ln>
                <a:solidFill>
                  <a:srgbClr val="990000"/>
                </a:solidFill>
                <a:effectLst/>
                <a:uLnTx/>
                <a:uFillTx/>
                <a:latin typeface="+mn-lt"/>
                <a:ea typeface="+mj-ea"/>
                <a:cs typeface="+mj-cs"/>
              </a:rPr>
              <a:t>R</a:t>
            </a:r>
            <a:endParaRPr lang="es-CO" dirty="0">
              <a:latin typeface="+mn-lt"/>
            </a:endParaRPr>
          </a:p>
        </p:txBody>
      </p:sp>
      <p:sp>
        <p:nvSpPr>
          <p:cNvPr id="3" name="Marcador de contenido 2">
            <a:extLst>
              <a:ext uri="{FF2B5EF4-FFF2-40B4-BE49-F238E27FC236}">
                <a16:creationId xmlns:a16="http://schemas.microsoft.com/office/drawing/2014/main" id="{EB9E9E44-0012-EEE8-EF04-64B433DF2860}"/>
              </a:ext>
            </a:extLst>
          </p:cNvPr>
          <p:cNvSpPr>
            <a:spLocks noGrp="1"/>
          </p:cNvSpPr>
          <p:nvPr>
            <p:ph sz="quarter" idx="13"/>
          </p:nvPr>
        </p:nvSpPr>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jÓvenes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Es captar, atender en silencio, mensajes orales  de su familia, vecindad, calle, institución educativa y comunidad en general, inclusive la naturaleza viva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juegos didáctico</a:t>
            </a:r>
            <a:r>
              <a:rPr lang="es-ES" sz="1200" b="1" cap="none" dirty="0">
                <a:solidFill>
                  <a:prstClr val="black"/>
                </a:solidFill>
              </a:rPr>
              <a:t>s</a:t>
            </a:r>
            <a:endParaRPr kumimoji="0" lang="es-ES" sz="12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120 minutos</a:t>
            </a:r>
            <a:endParaRPr kumimoji="0" lang="es-ES" sz="1200" b="0" i="0" u="none" strike="noStrike" kern="1200" cap="none" spc="0" normalizeH="0" baseline="0" noProof="0" dirty="0">
              <a:ln>
                <a:noFill/>
              </a:ln>
              <a:solidFill>
                <a:srgbClr val="FF6600"/>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 Al finalizar se hace un recuento sobre lo aprendido, determinando por qué es importante saber escuchar</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621C9C91-7512-0446-F836-79CE94576100}"/>
              </a:ext>
            </a:extLst>
          </p:cNvPr>
          <p:cNvSpPr>
            <a:spLocks noGrp="1"/>
          </p:cNvSpPr>
          <p:nvPr>
            <p:ph sz="quarter" idx="14"/>
          </p:nvPr>
        </p:nvSpPr>
        <p:spPr/>
        <p:txBody>
          <a:bodyPr>
            <a:normAutofit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a:t>
            </a:r>
            <a:r>
              <a:rPr lang="es-ES" sz="1200" dirty="0">
                <a:solidFill>
                  <a:srgbClr val="FFC000"/>
                </a:solidFill>
              </a:rPr>
              <a:t>JÓVENES </a:t>
            </a:r>
            <a:r>
              <a:rPr kumimoji="0" lang="es-ES" sz="1200" b="0" i="0" u="none" strike="noStrike" kern="1200" cap="all" spc="0" normalizeH="0" baseline="0" noProof="0" dirty="0">
                <a:ln>
                  <a:noFill/>
                </a:ln>
                <a:solidFill>
                  <a:srgbClr val="FFC000"/>
                </a:solidFill>
                <a:effectLst/>
                <a:uLnTx/>
                <a:uFillTx/>
                <a:ea typeface="+mn-ea"/>
                <a:cs typeface="+mn-cs"/>
              </a:rPr>
              <a:t>de OCTAVO Y NOVENO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jóvenes en forma de circulo en compañía de sus padres de familia y/o acudientes y familia institucional y bajo la orientación del docente realicen una pausa activa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Los jóvenes con sus padres y/o acudientes, escuchan y observan en silencio a la o el docente sobre divertidos juegos para aprender a  saber escuchar  como: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200" b="1" cap="none" dirty="0">
                <a:solidFill>
                  <a:prstClr val="black"/>
                </a:solidFill>
              </a:rPr>
              <a:t>Juego de parque, domino, lotería, siglo.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Así mismo el o la docente presenta dinámicas divertidas para seguir aprendiendo a saber escuchar.</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Estimad(a) docente esta es la dirección</a:t>
            </a:r>
            <a:r>
              <a:rPr kumimoji="0" lang="es-CO" sz="1200" b="0" i="0" u="none" strike="noStrike" kern="1200" cap="all" spc="0" normalizeH="0" baseline="0" noProof="0" dirty="0">
                <a:ln>
                  <a:noFill/>
                </a:ln>
                <a:solidFill>
                  <a:prstClr val="black"/>
                </a:solidFill>
                <a:effectLst/>
                <a:uLnTx/>
                <a:uFillTx/>
                <a:ea typeface="+mn-ea"/>
                <a:cs typeface="Times New Roman" panose="02020603050405020304" pitchFamily="18" charset="0"/>
              </a:rPr>
              <a:t>: </a:t>
            </a:r>
            <a:r>
              <a:rPr kumimoji="0" lang="es-CO" sz="1200" b="0" i="0" u="none" strike="noStrike" kern="1200" cap="none" spc="0" normalizeH="0" baseline="0" noProof="0" dirty="0">
                <a:ln>
                  <a:noFill/>
                </a:ln>
                <a:solidFill>
                  <a:prstClr val="black"/>
                </a:solidFill>
                <a:effectLst/>
                <a:uLnTx/>
                <a:uFillTx/>
                <a:ea typeface="+mn-ea"/>
                <a:cs typeface="Times New Roman" panose="02020603050405020304" pitchFamily="18" charset="0"/>
                <a:hlinkClick r:id="rId2"/>
              </a:rPr>
              <a:t>http://eres</a:t>
            </a:r>
            <a:r>
              <a:rPr kumimoji="0" lang="es-CO" sz="1200" b="0" i="0" u="none" strike="noStrike" kern="1200" cap="none" spc="0" normalizeH="0" baseline="0" noProof="0" dirty="0">
                <a:ln>
                  <a:noFill/>
                </a:ln>
                <a:solidFill>
                  <a:prstClr val="black"/>
                </a:solidFill>
                <a:effectLst/>
                <a:uLnTx/>
                <a:uFillTx/>
                <a:ea typeface="+mn-ea"/>
                <a:cs typeface="Times New Roman" panose="02020603050405020304" pitchFamily="18" charset="0"/>
              </a:rPr>
              <a:t> mama.com</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12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Times New Roman" panose="02020603050405020304" pitchFamily="18" charset="0"/>
            </a:endParaRPr>
          </a:p>
          <a:p>
            <a:endParaRPr lang="es-CO" dirty="0"/>
          </a:p>
        </p:txBody>
      </p:sp>
      <p:pic>
        <p:nvPicPr>
          <p:cNvPr id="6" name="Imagen 5" descr="Texto&#10;&#10;Descripción generada automáticamente">
            <a:extLst>
              <a:ext uri="{FF2B5EF4-FFF2-40B4-BE49-F238E27FC236}">
                <a16:creationId xmlns:a16="http://schemas.microsoft.com/office/drawing/2014/main" id="{58A98299-681E-95F1-E2EF-6963368E6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82890" cy="1066799"/>
          </a:xfrm>
          <a:prstGeom prst="rect">
            <a:avLst/>
          </a:prstGeom>
        </p:spPr>
      </p:pic>
      <p:sp>
        <p:nvSpPr>
          <p:cNvPr id="5" name="Marcador de número de diapositiva 4">
            <a:extLst>
              <a:ext uri="{FF2B5EF4-FFF2-40B4-BE49-F238E27FC236}">
                <a16:creationId xmlns:a16="http://schemas.microsoft.com/office/drawing/2014/main" id="{1278566B-ED61-6AA7-2A8D-C806D9BF0A1E}"/>
              </a:ext>
            </a:extLst>
          </p:cNvPr>
          <p:cNvSpPr>
            <a:spLocks noGrp="1"/>
          </p:cNvSpPr>
          <p:nvPr>
            <p:ph type="sldNum" sz="quarter" idx="12"/>
          </p:nvPr>
        </p:nvSpPr>
        <p:spPr/>
        <p:txBody>
          <a:bodyPr/>
          <a:lstStyle/>
          <a:p>
            <a:fld id="{B5346379-99B8-4D47-8EAF-938C34B28DAA}" type="slidenum">
              <a:rPr lang="es-CO" smtClean="0"/>
              <a:t>27</a:t>
            </a:fld>
            <a:endParaRPr lang="es-CO"/>
          </a:p>
        </p:txBody>
      </p:sp>
    </p:spTree>
    <p:extLst>
      <p:ext uri="{BB962C8B-B14F-4D97-AF65-F5344CB8AC3E}">
        <p14:creationId xmlns:p14="http://schemas.microsoft.com/office/powerpoint/2010/main" val="6786896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8E52F-A46B-83BA-2E60-8C6C3CD7A020}"/>
              </a:ext>
            </a:extLst>
          </p:cNvPr>
          <p:cNvSpPr>
            <a:spLocks noGrp="1"/>
          </p:cNvSpPr>
          <p:nvPr>
            <p:ph type="title"/>
          </p:nvPr>
        </p:nvSpPr>
        <p:spPr>
          <a:xfrm>
            <a:off x="913775" y="618517"/>
            <a:ext cx="10364451" cy="1116977"/>
          </a:xfrm>
        </p:spPr>
        <p:txBody>
          <a:bodyPr/>
          <a:lstStyle/>
          <a:p>
            <a:r>
              <a:rPr kumimoji="0" lang="es-CO" sz="2400" b="0" i="0" u="none" strike="noStrike" kern="1200" cap="all" spc="0" normalizeH="0" baseline="0" noProof="0" dirty="0">
                <a:ln>
                  <a:noFill/>
                </a:ln>
                <a:solidFill>
                  <a:srgbClr val="0070C0"/>
                </a:solidFill>
                <a:effectLst/>
                <a:uLnTx/>
                <a:uFillTx/>
                <a:latin typeface="+mn-lt"/>
                <a:ea typeface="+mj-ea"/>
                <a:cs typeface="+mj-cs"/>
              </a:rPr>
              <a:t>S </a:t>
            </a:r>
            <a:r>
              <a:rPr kumimoji="0" lang="es-CO" sz="2400" b="0" i="0" u="none" strike="noStrike" kern="1200" cap="all" spc="0" normalizeH="0" baseline="0" noProof="0" dirty="0">
                <a:ln>
                  <a:noFill/>
                </a:ln>
                <a:solidFill>
                  <a:srgbClr val="C00000"/>
                </a:solidFill>
                <a:effectLst/>
                <a:uLnTx/>
                <a:uFillTx/>
                <a:latin typeface="+mn-lt"/>
                <a:ea typeface="+mj-ea"/>
                <a:cs typeface="+mj-cs"/>
              </a:rPr>
              <a:t>A </a:t>
            </a:r>
            <a:r>
              <a:rPr kumimoji="0" lang="es-CO" sz="2400" b="0" i="0" u="none" strike="noStrike" kern="1200" cap="all" spc="0" normalizeH="0" baseline="0" noProof="0" dirty="0">
                <a:ln>
                  <a:noFill/>
                </a:ln>
                <a:solidFill>
                  <a:srgbClr val="92D050"/>
                </a:solidFill>
                <a:effectLst/>
                <a:uLnTx/>
                <a:uFillTx/>
                <a:latin typeface="+mn-lt"/>
                <a:ea typeface="+mj-ea"/>
                <a:cs typeface="+mj-cs"/>
              </a:rPr>
              <a:t>B </a:t>
            </a:r>
            <a:r>
              <a:rPr kumimoji="0" lang="es-CO" sz="2400" b="0" i="0" u="none" strike="noStrike" kern="1200" cap="all" spc="0" normalizeH="0" baseline="0" noProof="0" dirty="0">
                <a:ln>
                  <a:noFill/>
                </a:ln>
                <a:solidFill>
                  <a:prstClr val="black"/>
                </a:solidFill>
                <a:effectLst/>
                <a:uLnTx/>
                <a:uFillTx/>
                <a:latin typeface="+mn-lt"/>
                <a:ea typeface="+mj-ea"/>
                <a:cs typeface="+mj-cs"/>
              </a:rPr>
              <a:t>E </a:t>
            </a:r>
            <a:r>
              <a:rPr kumimoji="0" lang="es-CO" sz="2400" b="0" i="0" u="none" strike="noStrike" kern="1200" cap="all" spc="0" normalizeH="0" baseline="0" noProof="0" dirty="0">
                <a:ln>
                  <a:noFill/>
                </a:ln>
                <a:solidFill>
                  <a:srgbClr val="FFC000"/>
                </a:solidFill>
                <a:effectLst/>
                <a:uLnTx/>
                <a:uFillTx/>
                <a:latin typeface="+mn-lt"/>
                <a:ea typeface="+mj-ea"/>
                <a:cs typeface="+mj-cs"/>
              </a:rPr>
              <a:t>R  </a:t>
            </a:r>
            <a:r>
              <a:rPr kumimoji="0" lang="es-CO" sz="2400" b="0" i="0" u="none" strike="noStrike" kern="1200" cap="all" spc="0" normalizeH="0" baseline="0" noProof="0" dirty="0">
                <a:ln>
                  <a:noFill/>
                </a:ln>
                <a:solidFill>
                  <a:srgbClr val="A35DD1">
                    <a:lumMod val="75000"/>
                  </a:srgbClr>
                </a:solidFill>
                <a:effectLst/>
                <a:uLnTx/>
                <a:uFillTx/>
                <a:latin typeface="+mn-lt"/>
                <a:ea typeface="+mj-ea"/>
                <a:cs typeface="+mj-cs"/>
              </a:rPr>
              <a:t>E </a:t>
            </a:r>
            <a:r>
              <a:rPr kumimoji="0" lang="es-CO" sz="2400" b="0" i="0" u="none" strike="noStrike" kern="1200" cap="all" spc="0" normalizeH="0" baseline="0" noProof="0" dirty="0">
                <a:ln>
                  <a:noFill/>
                </a:ln>
                <a:solidFill>
                  <a:srgbClr val="FF6600"/>
                </a:solidFill>
                <a:effectLst/>
                <a:uLnTx/>
                <a:uFillTx/>
                <a:latin typeface="+mn-lt"/>
                <a:ea typeface="+mj-ea"/>
                <a:cs typeface="+mj-cs"/>
              </a:rPr>
              <a:t>S </a:t>
            </a:r>
            <a:r>
              <a:rPr kumimoji="0" lang="es-CO" sz="2400" b="0" i="0" u="none" strike="noStrike" kern="1200" cap="all" spc="0" normalizeH="0" baseline="0" noProof="0" dirty="0">
                <a:ln>
                  <a:noFill/>
                </a:ln>
                <a:solidFill>
                  <a:srgbClr val="FF0000"/>
                </a:solidFill>
                <a:effectLst/>
                <a:uLnTx/>
                <a:uFillTx/>
                <a:latin typeface="+mn-lt"/>
                <a:ea typeface="+mj-ea"/>
                <a:cs typeface="+mj-cs"/>
              </a:rPr>
              <a:t>C </a:t>
            </a:r>
            <a:r>
              <a:rPr kumimoji="0" lang="es-CO" sz="2400" b="0" i="0" u="none" strike="noStrike" kern="1200" cap="all" spc="0" normalizeH="0" baseline="0" noProof="0" dirty="0">
                <a:ln>
                  <a:noFill/>
                </a:ln>
                <a:solidFill>
                  <a:srgbClr val="86C157">
                    <a:lumMod val="50000"/>
                  </a:srgbClr>
                </a:solidFill>
                <a:effectLst/>
                <a:uLnTx/>
                <a:uFillTx/>
                <a:latin typeface="+mn-lt"/>
                <a:ea typeface="+mj-ea"/>
                <a:cs typeface="+mj-cs"/>
              </a:rPr>
              <a:t>U </a:t>
            </a:r>
            <a:r>
              <a:rPr kumimoji="0" lang="es-CO" sz="2400" b="0" i="0" u="none" strike="noStrike" kern="1200" cap="all" spc="0" normalizeH="0" baseline="0" noProof="0" dirty="0">
                <a:ln>
                  <a:noFill/>
                </a:ln>
                <a:solidFill>
                  <a:srgbClr val="2FA3EE">
                    <a:lumMod val="75000"/>
                  </a:srgbClr>
                </a:solidFill>
                <a:effectLst/>
                <a:uLnTx/>
                <a:uFillTx/>
                <a:latin typeface="+mn-lt"/>
                <a:ea typeface="+mj-ea"/>
                <a:cs typeface="+mj-cs"/>
              </a:rPr>
              <a:t>C </a:t>
            </a:r>
            <a:r>
              <a:rPr kumimoji="0" lang="es-CO" sz="2400" b="0" i="0" u="none" strike="noStrike" kern="1200" cap="all" spc="0" normalizeH="0" baseline="0" noProof="0" dirty="0">
                <a:ln>
                  <a:noFill/>
                </a:ln>
                <a:solidFill>
                  <a:srgbClr val="002060"/>
                </a:solidFill>
                <a:effectLst/>
                <a:uLnTx/>
                <a:uFillTx/>
                <a:latin typeface="+mn-lt"/>
                <a:ea typeface="+mj-ea"/>
                <a:cs typeface="+mj-cs"/>
              </a:rPr>
              <a:t>H </a:t>
            </a:r>
            <a:r>
              <a:rPr kumimoji="0" lang="es-CO" sz="2400" b="0" i="0" u="none" strike="noStrike" kern="1200" cap="all" spc="0" normalizeH="0" baseline="0" noProof="0" dirty="0">
                <a:ln>
                  <a:noFill/>
                </a:ln>
                <a:solidFill>
                  <a:srgbClr val="D99C3F"/>
                </a:solidFill>
                <a:effectLst/>
                <a:uLnTx/>
                <a:uFillTx/>
                <a:latin typeface="+mn-lt"/>
                <a:ea typeface="+mj-ea"/>
                <a:cs typeface="+mj-cs"/>
              </a:rPr>
              <a:t>A </a:t>
            </a:r>
            <a:r>
              <a:rPr kumimoji="0" lang="es-CO" sz="2400" b="0" i="0" u="none" strike="noStrike" kern="1200" cap="all" spc="0" normalizeH="0" baseline="0" noProof="0" dirty="0">
                <a:ln>
                  <a:noFill/>
                </a:ln>
                <a:solidFill>
                  <a:srgbClr val="990000"/>
                </a:solidFill>
                <a:effectLst/>
                <a:uLnTx/>
                <a:uFillTx/>
                <a:latin typeface="+mn-lt"/>
                <a:ea typeface="+mj-ea"/>
                <a:cs typeface="+mj-cs"/>
              </a:rPr>
              <a:t>R</a:t>
            </a:r>
            <a:endParaRPr lang="es-CO" dirty="0">
              <a:latin typeface="+mn-lt"/>
            </a:endParaRPr>
          </a:p>
        </p:txBody>
      </p:sp>
      <p:sp>
        <p:nvSpPr>
          <p:cNvPr id="3" name="Marcador de contenido 2">
            <a:extLst>
              <a:ext uri="{FF2B5EF4-FFF2-40B4-BE49-F238E27FC236}">
                <a16:creationId xmlns:a16="http://schemas.microsoft.com/office/drawing/2014/main" id="{EA418A34-A75F-3773-785E-F2FC935E8852}"/>
              </a:ext>
            </a:extLst>
          </p:cNvPr>
          <p:cNvSpPr>
            <a:spLocks noGrp="1"/>
          </p:cNvSpPr>
          <p:nvPr>
            <p:ph sz="quarter" idx="13"/>
          </p:nvPr>
        </p:nvSpPr>
        <p:spPr>
          <a:xfrm>
            <a:off x="913774" y="2136710"/>
            <a:ext cx="5106026" cy="3654489"/>
          </a:xfrm>
        </p:spPr>
        <p:txBody>
          <a:bodyPr>
            <a:normAutofit fontScale="925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0" i="0" u="none" strike="noStrike" kern="1200" cap="all" spc="0" normalizeH="0" baseline="0" noProof="0" dirty="0">
                <a:ln>
                  <a:noFill/>
                </a:ln>
                <a:solidFill>
                  <a:srgbClr val="3366CC"/>
                </a:solidFill>
                <a:effectLst/>
                <a:uLnTx/>
                <a:uFillTx/>
              </a:rPr>
              <a:t>DEFINICIÓN PARA jóvenes DE BÁSICA secundaria </a:t>
            </a:r>
          </a:p>
          <a:p>
            <a:r>
              <a:rPr lang="es-ES" sz="1300" b="1" i="0" cap="none" dirty="0">
                <a:effectLst/>
              </a:rPr>
              <a:t>Aceptar críticas, opiniones opuestas a las de uno mismo, reconociendo que no se es experto en un tema. en definitiva. Además, </a:t>
            </a:r>
            <a:r>
              <a:rPr lang="es-ES" sz="1300" b="1" cap="none" dirty="0"/>
              <a:t>si no escucha, no entiende, si no entiende , no comprende por lo tanto no posee argumentos para discutir sabiamente. S</a:t>
            </a:r>
            <a:r>
              <a:rPr lang="es-ES" sz="1300" b="1" i="0" cap="none" dirty="0">
                <a:effectLst/>
              </a:rPr>
              <a:t>aber escuchar es un proceso de humildad que nos configura en la figura de un líder en tu comunidad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1" i="0" u="none" strike="noStrike" kern="1200" cap="none" spc="0" normalizeH="0" baseline="0" noProof="0" dirty="0">
                <a:ln>
                  <a:noFill/>
                </a:ln>
                <a:solidFill>
                  <a:prstClr val="black"/>
                </a:solidFill>
                <a:effectLst/>
                <a:uLnTx/>
                <a:uFillTx/>
              </a:rPr>
              <a:t>Uniforme de educación física, </a:t>
            </a:r>
            <a:r>
              <a:rPr lang="es-ES" sz="1300" b="1" cap="none" dirty="0" err="1">
                <a:solidFill>
                  <a:prstClr val="black"/>
                </a:solidFill>
              </a:rPr>
              <a:t>icopor</a:t>
            </a:r>
            <a:r>
              <a:rPr kumimoji="0" lang="es-ES" sz="1300" b="1" i="0" u="none" strike="noStrike" kern="1200" cap="none" spc="0" normalizeH="0" baseline="0" noProof="0" dirty="0">
                <a:ln>
                  <a:noFill/>
                </a:ln>
                <a:solidFill>
                  <a:prstClr val="black"/>
                </a:solidFill>
                <a:effectLst/>
                <a:uLnTx/>
                <a:uFillTx/>
              </a:rPr>
              <a:t> en forma de cuadrados (30), temperas, pinceles, un rollo de cinta de papel mediano, lápiz negro, regla de 30 cm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1" i="0" u="none" strike="noStrike" kern="1200" cap="none" spc="0" normalizeH="0" baseline="0" noProof="0" dirty="0">
                <a:ln>
                  <a:noFill/>
                </a:ln>
                <a:solidFill>
                  <a:prstClr val="black"/>
                </a:solidFill>
                <a:effectLst/>
                <a:uLnTx/>
                <a:uFillTx/>
              </a:rPr>
              <a:t>Tiempo probable: 240 minutos</a:t>
            </a:r>
            <a:endParaRPr kumimoji="0" lang="es-ES" sz="1300" b="0" i="0" u="none" strike="noStrike" kern="1200" cap="none" spc="0" normalizeH="0" baseline="0" noProof="0" dirty="0">
              <a:ln>
                <a:noFill/>
              </a:ln>
              <a:solidFill>
                <a:srgbClr val="FF6600"/>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1" i="0" u="none" strike="noStrike" kern="1200" cap="none" spc="0" normalizeH="0" baseline="0" noProof="0" dirty="0">
                <a:ln>
                  <a:noFill/>
                </a:ln>
                <a:solidFill>
                  <a:prstClr val="black"/>
                </a:solidFill>
                <a:effectLst/>
                <a:uLnTx/>
                <a:uFillTx/>
              </a:rPr>
              <a:t>Al finalizar los alumnos presentan, sustentan sus fábulas  determinando por qué es esencial practicar el valor saber escuchar</a:t>
            </a:r>
            <a:endParaRPr kumimoji="0" lang="es-CO" sz="1300" b="0" i="0" u="none" strike="noStrike" kern="1200" cap="all" spc="0" normalizeH="0" baseline="0" noProof="0" dirty="0">
              <a:ln>
                <a:noFill/>
              </a:ln>
              <a:solidFill>
                <a:prstClr val="black"/>
              </a:solidFill>
              <a:effectLst/>
              <a:uLnTx/>
              <a:uFillTx/>
            </a:endParaRPr>
          </a:p>
          <a:p>
            <a:endParaRPr lang="es-ES" sz="1600" b="1" i="0" cap="none" dirty="0">
              <a:effectLst/>
              <a:latin typeface="Bradley Hand ITC" panose="03070402050302030203" pitchFamily="66" charset="0"/>
            </a:endParaRPr>
          </a:p>
          <a:p>
            <a:endParaRPr lang="es-CO" sz="1600" b="1" cap="none" dirty="0">
              <a:latin typeface="Bradley Hand ITC" panose="03070402050302030203" pitchFamily="66" charset="0"/>
            </a:endParaRPr>
          </a:p>
        </p:txBody>
      </p:sp>
      <p:sp>
        <p:nvSpPr>
          <p:cNvPr id="4" name="Marcador de contenido 3">
            <a:extLst>
              <a:ext uri="{FF2B5EF4-FFF2-40B4-BE49-F238E27FC236}">
                <a16:creationId xmlns:a16="http://schemas.microsoft.com/office/drawing/2014/main" id="{5A2CDB22-12DD-0E4D-EB4B-3FEBC13012B9}"/>
              </a:ext>
            </a:extLst>
          </p:cNvPr>
          <p:cNvSpPr>
            <a:spLocks noGrp="1"/>
          </p:cNvSpPr>
          <p:nvPr>
            <p:ph sz="quarter" idx="14"/>
          </p:nvPr>
        </p:nvSpPr>
        <p:spPr>
          <a:xfrm>
            <a:off x="6172200" y="2015412"/>
            <a:ext cx="5105400" cy="3775787"/>
          </a:xfrm>
        </p:spPr>
        <p:txBody>
          <a:bodyPr>
            <a:normAutofit fontScale="6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900" b="0" i="0" u="none" strike="noStrike" kern="1200" cap="all" spc="0" normalizeH="0" baseline="0" noProof="0" dirty="0">
                <a:ln>
                  <a:noFill/>
                </a:ln>
                <a:solidFill>
                  <a:srgbClr val="FFC000"/>
                </a:solidFill>
                <a:effectLst/>
                <a:uLnTx/>
                <a:uFillTx/>
                <a:ea typeface="+mn-ea"/>
                <a:cs typeface="+mn-cs"/>
              </a:rPr>
              <a:t>Inicio dirigido a </a:t>
            </a:r>
            <a:r>
              <a:rPr lang="es-ES" sz="1900" dirty="0">
                <a:solidFill>
                  <a:srgbClr val="FFC000"/>
                </a:solidFill>
              </a:rPr>
              <a:t>Jóvenes</a:t>
            </a:r>
            <a:r>
              <a:rPr kumimoji="0" lang="es-ES" sz="1900" b="0" i="0" u="none" strike="noStrike" kern="1200" cap="all" spc="0" normalizeH="0" baseline="0" noProof="0" dirty="0">
                <a:ln>
                  <a:noFill/>
                </a:ln>
                <a:solidFill>
                  <a:srgbClr val="FFC000"/>
                </a:solidFill>
                <a:effectLst/>
                <a:uLnTx/>
                <a:uFillTx/>
                <a:ea typeface="+mn-ea"/>
                <a:cs typeface="+mn-cs"/>
              </a:rPr>
              <a:t> de  DÉCIMO y UNDÉCIMO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900" b="1" i="0" u="none" strike="noStrike" kern="1200" cap="none" spc="0" normalizeH="0" baseline="0" noProof="0" dirty="0">
                <a:ln>
                  <a:noFill/>
                </a:ln>
                <a:solidFill>
                  <a:prstClr val="black"/>
                </a:solidFill>
                <a:effectLst/>
                <a:uLnTx/>
                <a:uFillTx/>
                <a:ea typeface="+mn-ea"/>
                <a:cs typeface="+mn-cs"/>
              </a:rPr>
              <a:t>Se reúne a  los jóvenes junto a sus padres y/o acudientes y familia institucional en círculos y bajo la orientación del docente realicen una pausa activa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9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900" b="1" i="0" u="none" strike="noStrike" kern="1200" cap="none" spc="0" normalizeH="0" baseline="0" noProof="0" dirty="0">
                <a:ln>
                  <a:noFill/>
                </a:ln>
                <a:solidFill>
                  <a:prstClr val="black"/>
                </a:solidFill>
                <a:effectLst/>
                <a:uLnTx/>
                <a:uFillTx/>
                <a:ea typeface="+mn-ea"/>
                <a:cs typeface="+mn-cs"/>
              </a:rPr>
              <a:t> el docente enuncia en que consiste la 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900" b="1" cap="none" dirty="0">
                <a:solidFill>
                  <a:prstClr val="black"/>
                </a:solidFill>
              </a:rPr>
              <a:t>Bajo la orientación de este docente, los estudiantes con sus padres y /o acudientes diseñan 30 cuadrados en </a:t>
            </a:r>
            <a:r>
              <a:rPr lang="es-CO" sz="1900" b="1" cap="none" dirty="0" err="1">
                <a:solidFill>
                  <a:prstClr val="black"/>
                </a:solidFill>
              </a:rPr>
              <a:t>icopor</a:t>
            </a:r>
            <a:r>
              <a:rPr lang="es-CO" sz="1900" b="1" cap="none" dirty="0">
                <a:solidFill>
                  <a:prstClr val="black"/>
                </a:solidFill>
              </a:rPr>
              <a:t> de igual tamaño, los numeran del 1 al 30, utilizando temperas del mismo color, pinceles, colocando retazos de cinta de papel al respaldo de cada cuadro, al respaldo de cada cuadro dibujan un símbolo que representen saber escuchar, después pegan sobre el tablero de clase</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900" b="1" i="0" u="none" strike="noStrike" kern="1200" cap="none" spc="0" normalizeH="0" baseline="0" noProof="0" dirty="0">
                <a:ln>
                  <a:noFill/>
                </a:ln>
                <a:solidFill>
                  <a:prstClr val="black"/>
                </a:solidFill>
                <a:effectLst/>
                <a:uLnTx/>
                <a:uFillTx/>
                <a:ea typeface="+mn-ea"/>
                <a:cs typeface="+mn-cs"/>
              </a:rPr>
              <a:t>Todos a jugar! Pasando de a dos estudiantes al tablero, adivinando que al voltear dos cuadrado, tengan el mismo símbolo , quien mas acierta ganara un premio.</a:t>
            </a:r>
          </a:p>
          <a:p>
            <a:endParaRPr lang="es-CO" dirty="0"/>
          </a:p>
        </p:txBody>
      </p:sp>
      <p:pic>
        <p:nvPicPr>
          <p:cNvPr id="6" name="Imagen 5" descr="Diagrama&#10;&#10;Descripción generada automáticamente">
            <a:extLst>
              <a:ext uri="{FF2B5EF4-FFF2-40B4-BE49-F238E27FC236}">
                <a16:creationId xmlns:a16="http://schemas.microsoft.com/office/drawing/2014/main" id="{A5BCC002-0BBD-BA63-4A53-E6AE62561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929"/>
            <a:ext cx="1187355" cy="990872"/>
          </a:xfrm>
          <a:prstGeom prst="rect">
            <a:avLst/>
          </a:prstGeom>
        </p:spPr>
      </p:pic>
      <p:sp>
        <p:nvSpPr>
          <p:cNvPr id="5" name="Marcador de número de diapositiva 4">
            <a:extLst>
              <a:ext uri="{FF2B5EF4-FFF2-40B4-BE49-F238E27FC236}">
                <a16:creationId xmlns:a16="http://schemas.microsoft.com/office/drawing/2014/main" id="{15EC8EF3-6F30-59F8-F2FD-EE6D4DBE7E9C}"/>
              </a:ext>
            </a:extLst>
          </p:cNvPr>
          <p:cNvSpPr>
            <a:spLocks noGrp="1"/>
          </p:cNvSpPr>
          <p:nvPr>
            <p:ph type="sldNum" sz="quarter" idx="12"/>
          </p:nvPr>
        </p:nvSpPr>
        <p:spPr/>
        <p:txBody>
          <a:bodyPr/>
          <a:lstStyle/>
          <a:p>
            <a:fld id="{B5346379-99B8-4D47-8EAF-938C34B28DAA}" type="slidenum">
              <a:rPr lang="es-CO" smtClean="0"/>
              <a:t>28</a:t>
            </a:fld>
            <a:endParaRPr lang="es-CO"/>
          </a:p>
        </p:txBody>
      </p:sp>
    </p:spTree>
    <p:extLst>
      <p:ext uri="{BB962C8B-B14F-4D97-AF65-F5344CB8AC3E}">
        <p14:creationId xmlns:p14="http://schemas.microsoft.com/office/powerpoint/2010/main" val="2152581380"/>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C659655-4CE0-9D6C-1FFC-3C49893C5259}"/>
              </a:ext>
            </a:extLst>
          </p:cNvPr>
          <p:cNvSpPr>
            <a:spLocks noGrp="1"/>
          </p:cNvSpPr>
          <p:nvPr>
            <p:ph sz="quarter" idx="13"/>
          </p:nvPr>
        </p:nvSpPr>
        <p:spPr>
          <a:xfrm>
            <a:off x="913774" y="1903445"/>
            <a:ext cx="10363826" cy="2659224"/>
          </a:xfrm>
        </p:spPr>
        <p:txBody>
          <a:bodyPr/>
          <a:lstStyle/>
          <a:p>
            <a:pPr algn="ctr"/>
            <a:endParaRPr lang="es-CO" dirty="0">
              <a:latin typeface="Bradley Hand ITC" panose="03070402050302030203" pitchFamily="66" charset="0"/>
            </a:endParaRPr>
          </a:p>
          <a:p>
            <a:pPr algn="ctr"/>
            <a:endParaRPr lang="es-CO" dirty="0">
              <a:latin typeface="Bradley Hand ITC" panose="03070402050302030203" pitchFamily="66" charset="0"/>
            </a:endParaRPr>
          </a:p>
          <a:p>
            <a:pPr marL="0" indent="0" algn="ctr">
              <a:buNone/>
            </a:pPr>
            <a:r>
              <a:rPr lang="es-CO" b="1" dirty="0"/>
              <a:t>“ELUDIR LAS RESPONSABILIDADES ES FÁCIL. LO DIFÍCIL ES ELUDIR LAS CONSECUENCIAS”</a:t>
            </a:r>
          </a:p>
          <a:p>
            <a:pPr marL="0" indent="0" algn="ctr">
              <a:buNone/>
            </a:pPr>
            <a:r>
              <a:rPr lang="es-CO" b="1" cap="none" dirty="0"/>
              <a:t>Thomas </a:t>
            </a:r>
            <a:r>
              <a:rPr lang="es-CO" b="1" cap="none" dirty="0" err="1"/>
              <a:t>Sowell</a:t>
            </a:r>
            <a:endParaRPr lang="es-CO" b="1" cap="none" dirty="0"/>
          </a:p>
        </p:txBody>
      </p:sp>
      <p:pic>
        <p:nvPicPr>
          <p:cNvPr id="4" name="Gráfico 1">
            <a:extLst>
              <a:ext uri="{FF2B5EF4-FFF2-40B4-BE49-F238E27FC236}">
                <a16:creationId xmlns:a16="http://schemas.microsoft.com/office/drawing/2014/main" id="{E4FB1A14-8996-E734-9524-744EAB15A2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92424" cy="1377219"/>
          </a:xfrm>
          <a:prstGeom prst="rect">
            <a:avLst/>
          </a:prstGeom>
        </p:spPr>
      </p:pic>
      <p:sp>
        <p:nvSpPr>
          <p:cNvPr id="2" name="Marcador de número de diapositiva 1">
            <a:extLst>
              <a:ext uri="{FF2B5EF4-FFF2-40B4-BE49-F238E27FC236}">
                <a16:creationId xmlns:a16="http://schemas.microsoft.com/office/drawing/2014/main" id="{8E7054FB-5CA6-686E-CB28-3C3FEF936E03}"/>
              </a:ext>
            </a:extLst>
          </p:cNvPr>
          <p:cNvSpPr>
            <a:spLocks noGrp="1"/>
          </p:cNvSpPr>
          <p:nvPr>
            <p:ph type="sldNum" sz="quarter" idx="12"/>
          </p:nvPr>
        </p:nvSpPr>
        <p:spPr/>
        <p:txBody>
          <a:bodyPr/>
          <a:lstStyle/>
          <a:p>
            <a:fld id="{B5346379-99B8-4D47-8EAF-938C34B28DAA}" type="slidenum">
              <a:rPr lang="es-CO" smtClean="0"/>
              <a:t>29</a:t>
            </a:fld>
            <a:endParaRPr lang="es-CO"/>
          </a:p>
        </p:txBody>
      </p:sp>
    </p:spTree>
    <p:extLst>
      <p:ext uri="{BB962C8B-B14F-4D97-AF65-F5344CB8AC3E}">
        <p14:creationId xmlns:p14="http://schemas.microsoft.com/office/powerpoint/2010/main" val="959981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15DFB0-0A6E-8DEF-1CD5-CB5C33E43E95}"/>
              </a:ext>
            </a:extLst>
          </p:cNvPr>
          <p:cNvSpPr>
            <a:spLocks noGrp="1"/>
          </p:cNvSpPr>
          <p:nvPr>
            <p:ph type="title"/>
          </p:nvPr>
        </p:nvSpPr>
        <p:spPr>
          <a:xfrm>
            <a:off x="913775" y="1142311"/>
            <a:ext cx="10364451" cy="1224781"/>
          </a:xfrm>
        </p:spPr>
        <p:txBody>
          <a:bodyPr>
            <a:normAutofit/>
          </a:bodyPr>
          <a:lstStyle/>
          <a:p>
            <a:r>
              <a:rPr lang="es-CO" sz="2400" b="1" dirty="0">
                <a:latin typeface="+mn-lt"/>
              </a:rPr>
              <a:t>AGRADECIMIENTOS</a:t>
            </a:r>
          </a:p>
        </p:txBody>
      </p:sp>
      <p:sp>
        <p:nvSpPr>
          <p:cNvPr id="4" name="Marcador de contenido 3">
            <a:extLst>
              <a:ext uri="{FF2B5EF4-FFF2-40B4-BE49-F238E27FC236}">
                <a16:creationId xmlns:a16="http://schemas.microsoft.com/office/drawing/2014/main" id="{7E1CA69F-E592-3957-A833-CFE914A5A48E}"/>
              </a:ext>
            </a:extLst>
          </p:cNvPr>
          <p:cNvSpPr>
            <a:spLocks noGrp="1"/>
          </p:cNvSpPr>
          <p:nvPr>
            <p:ph sz="quarter" idx="14"/>
          </p:nvPr>
        </p:nvSpPr>
        <p:spPr>
          <a:xfrm>
            <a:off x="6186473" y="2291582"/>
            <a:ext cx="5105400" cy="3031045"/>
          </a:xfrm>
        </p:spPr>
        <p:txBody>
          <a:bodyPr>
            <a:normAutofit lnSpcReduction="10000"/>
          </a:bodyPr>
          <a:lstStyle/>
          <a:p>
            <a:pPr marL="0" indent="0">
              <a:lnSpc>
                <a:spcPct val="100000"/>
              </a:lnSpc>
              <a:buNone/>
            </a:pPr>
            <a:r>
              <a:rPr lang="es-CO" sz="1600" b="1" dirty="0"/>
              <a:t>a dios  </a:t>
            </a:r>
            <a:r>
              <a:rPr lang="es-CO" sz="1600" b="1" cap="none" dirty="0"/>
              <a:t>por</a:t>
            </a:r>
            <a:r>
              <a:rPr lang="es-CO" sz="1600" b="1" dirty="0"/>
              <a:t> </a:t>
            </a:r>
            <a:r>
              <a:rPr lang="es-CO" sz="1600" b="1" cap="none" dirty="0"/>
              <a:t>ofrecernos su  lucidez mental en la concreción de esta Cartilla Pedagógica</a:t>
            </a:r>
          </a:p>
          <a:p>
            <a:pPr marL="0" indent="0">
              <a:lnSpc>
                <a:spcPct val="100000"/>
              </a:lnSpc>
              <a:buNone/>
            </a:pPr>
            <a:r>
              <a:rPr lang="es-CO" sz="1600" b="1" cap="none" dirty="0"/>
              <a:t>a la Institución </a:t>
            </a:r>
            <a:r>
              <a:rPr lang="es-CO" sz="1600" b="1" cap="none" dirty="0" err="1"/>
              <a:t>Etnoeducativa</a:t>
            </a:r>
            <a:r>
              <a:rPr lang="es-CO" sz="1600" b="1" cap="none" dirty="0"/>
              <a:t> Rafael Uribe </a:t>
            </a:r>
            <a:r>
              <a:rPr lang="es-CO" sz="1600" b="1" cap="none" dirty="0" err="1"/>
              <a:t>Uribe</a:t>
            </a:r>
            <a:r>
              <a:rPr lang="es-CO" sz="1600" b="1" cap="none" dirty="0"/>
              <a:t> </a:t>
            </a:r>
          </a:p>
          <a:p>
            <a:pPr marL="0" indent="0">
              <a:lnSpc>
                <a:spcPct val="100000"/>
              </a:lnSpc>
              <a:buNone/>
            </a:pPr>
            <a:r>
              <a:rPr lang="es-CO" sz="1600" b="1" cap="none" dirty="0"/>
              <a:t>desde el Honorable Consejo Directivo 2025-2026 liderado por Don Jacob Rocha Cassiani , Rector, por el apoyo invaluable para su Publicación y Divulgación</a:t>
            </a:r>
          </a:p>
          <a:p>
            <a:pPr marL="0" indent="0">
              <a:lnSpc>
                <a:spcPct val="100000"/>
              </a:lnSpc>
              <a:buNone/>
            </a:pPr>
            <a:r>
              <a:rPr lang="es-CO" sz="1600" b="1" cap="none" dirty="0"/>
              <a:t>a los Docentes de Aula, Padres de Familia, Estudiantes, Administrativos, Personal de Servicios Generales por su  participación activa e irrestricta haciendo real este cuadernillo que será usado por esta familia institucional   con permanencia.</a:t>
            </a:r>
          </a:p>
          <a:p>
            <a:pPr marL="0" indent="0">
              <a:lnSpc>
                <a:spcPct val="100000"/>
              </a:lnSpc>
              <a:buNone/>
            </a:pPr>
            <a:endParaRPr lang="es-CO" sz="1600" b="1" dirty="0">
              <a:latin typeface="Bradley Hand ITC" panose="03070402050302030203" pitchFamily="66" charset="0"/>
            </a:endParaRPr>
          </a:p>
        </p:txBody>
      </p:sp>
      <p:pic>
        <p:nvPicPr>
          <p:cNvPr id="8" name="Imagen 7">
            <a:extLst>
              <a:ext uri="{FF2B5EF4-FFF2-40B4-BE49-F238E27FC236}">
                <a16:creationId xmlns:a16="http://schemas.microsoft.com/office/drawing/2014/main" id="{A97A6589-E410-FD4A-6CEC-158645C1B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8425" cy="1224781"/>
          </a:xfrm>
          <a:prstGeom prst="rect">
            <a:avLst/>
          </a:prstGeom>
        </p:spPr>
      </p:pic>
      <p:sp>
        <p:nvSpPr>
          <p:cNvPr id="3" name="Marcador de número de diapositiva 2">
            <a:extLst>
              <a:ext uri="{FF2B5EF4-FFF2-40B4-BE49-F238E27FC236}">
                <a16:creationId xmlns:a16="http://schemas.microsoft.com/office/drawing/2014/main" id="{3C83FF2E-7A0E-88C5-BDF6-25CE0428C02A}"/>
              </a:ext>
            </a:extLst>
          </p:cNvPr>
          <p:cNvSpPr>
            <a:spLocks noGrp="1"/>
          </p:cNvSpPr>
          <p:nvPr>
            <p:ph type="sldNum" sz="quarter" idx="12"/>
          </p:nvPr>
        </p:nvSpPr>
        <p:spPr/>
        <p:txBody>
          <a:bodyPr/>
          <a:lstStyle/>
          <a:p>
            <a:fld id="{B5346379-99B8-4D47-8EAF-938C34B28DAA}" type="slidenum">
              <a:rPr lang="es-CO" smtClean="0"/>
              <a:t>3</a:t>
            </a:fld>
            <a:endParaRPr lang="es-CO"/>
          </a:p>
        </p:txBody>
      </p:sp>
    </p:spTree>
    <p:extLst>
      <p:ext uri="{BB962C8B-B14F-4D97-AF65-F5344CB8AC3E}">
        <p14:creationId xmlns:p14="http://schemas.microsoft.com/office/powerpoint/2010/main" val="1616956799"/>
      </p:ext>
    </p:extLst>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745CC4-FCDD-00D2-8810-2C3459AFCA84}"/>
              </a:ext>
            </a:extLst>
          </p:cNvPr>
          <p:cNvSpPr>
            <a:spLocks noGrp="1"/>
          </p:cNvSpPr>
          <p:nvPr>
            <p:ph type="title"/>
          </p:nvPr>
        </p:nvSpPr>
        <p:spPr>
          <a:xfrm>
            <a:off x="913775" y="618517"/>
            <a:ext cx="10364451" cy="1154299"/>
          </a:xfrm>
        </p:spPr>
        <p:txBody>
          <a:bodyPr>
            <a:normAutofit/>
          </a:bodyPr>
          <a:lstStyle/>
          <a:p>
            <a:r>
              <a:rPr kumimoji="0" lang="es-ES" sz="2400" b="0" i="0" u="none" strike="noStrike" kern="1200" cap="all" spc="0" normalizeH="0" baseline="0" noProof="0" dirty="0">
                <a:ln>
                  <a:noFill/>
                </a:ln>
                <a:solidFill>
                  <a:prstClr val="black"/>
                </a:solidFill>
                <a:effectLst/>
                <a:uLnTx/>
                <a:uFillTx/>
                <a:latin typeface="+mn-lt"/>
                <a:ea typeface="+mj-ea"/>
                <a:cs typeface="+mj-cs"/>
              </a:rPr>
              <a:t>L </a:t>
            </a:r>
            <a:r>
              <a:rPr kumimoji="0" lang="es-ES" sz="2400" b="0" i="0" u="none" strike="noStrike" kern="1200" cap="all" spc="0" normalizeH="0" baseline="0" noProof="0" dirty="0">
                <a:ln>
                  <a:noFill/>
                </a:ln>
                <a:solidFill>
                  <a:srgbClr val="002060"/>
                </a:solidFill>
                <a:effectLst/>
                <a:uLnTx/>
                <a:uFillTx/>
                <a:latin typeface="+mn-lt"/>
                <a:ea typeface="+mj-ea"/>
                <a:cs typeface="+mj-cs"/>
              </a:rPr>
              <a:t>A  </a:t>
            </a:r>
            <a:r>
              <a:rPr lang="es-ES" sz="2400" dirty="0">
                <a:solidFill>
                  <a:srgbClr val="FF0000"/>
                </a:solidFill>
                <a:latin typeface="+mn-lt"/>
              </a:rPr>
              <a:t>R </a:t>
            </a:r>
            <a:r>
              <a:rPr lang="es-ES" sz="2400" dirty="0">
                <a:solidFill>
                  <a:schemeClr val="tx2"/>
                </a:solidFill>
                <a:latin typeface="+mn-lt"/>
              </a:rPr>
              <a:t>e </a:t>
            </a:r>
            <a:r>
              <a:rPr lang="es-ES" sz="2400" dirty="0">
                <a:solidFill>
                  <a:schemeClr val="accent4"/>
                </a:solidFill>
                <a:latin typeface="+mn-lt"/>
              </a:rPr>
              <a:t>s </a:t>
            </a:r>
            <a:r>
              <a:rPr lang="es-ES" sz="2400" dirty="0">
                <a:solidFill>
                  <a:schemeClr val="accent6"/>
                </a:solidFill>
                <a:latin typeface="+mn-lt"/>
              </a:rPr>
              <a:t>p </a:t>
            </a:r>
            <a:r>
              <a:rPr lang="es-ES" sz="2400" dirty="0">
                <a:solidFill>
                  <a:srgbClr val="FFFF00"/>
                </a:solidFill>
                <a:latin typeface="+mn-lt"/>
              </a:rPr>
              <a:t>o </a:t>
            </a:r>
            <a:r>
              <a:rPr lang="es-ES" sz="2400" dirty="0">
                <a:solidFill>
                  <a:srgbClr val="92D050"/>
                </a:solidFill>
                <a:latin typeface="+mn-lt"/>
              </a:rPr>
              <a:t>n </a:t>
            </a:r>
            <a:r>
              <a:rPr lang="es-ES" sz="2400" dirty="0">
                <a:solidFill>
                  <a:srgbClr val="002060"/>
                </a:solidFill>
                <a:latin typeface="+mn-lt"/>
              </a:rPr>
              <a:t>s </a:t>
            </a:r>
            <a:r>
              <a:rPr lang="es-ES" sz="2400" dirty="0">
                <a:solidFill>
                  <a:schemeClr val="accent3">
                    <a:lumMod val="50000"/>
                  </a:schemeClr>
                </a:solidFill>
                <a:latin typeface="+mn-lt"/>
              </a:rPr>
              <a:t>a </a:t>
            </a:r>
            <a:r>
              <a:rPr lang="es-ES" sz="2400" dirty="0">
                <a:solidFill>
                  <a:srgbClr val="FF0000"/>
                </a:solidFill>
                <a:latin typeface="+mn-lt"/>
              </a:rPr>
              <a:t>b </a:t>
            </a:r>
            <a:r>
              <a:rPr lang="es-ES" sz="2400" dirty="0">
                <a:solidFill>
                  <a:srgbClr val="3366CC"/>
                </a:solidFill>
                <a:latin typeface="+mn-lt"/>
              </a:rPr>
              <a:t>i </a:t>
            </a:r>
            <a:r>
              <a:rPr lang="es-ES" sz="2400" dirty="0">
                <a:solidFill>
                  <a:schemeClr val="accent5">
                    <a:lumMod val="75000"/>
                  </a:schemeClr>
                </a:solidFill>
                <a:latin typeface="+mn-lt"/>
              </a:rPr>
              <a:t>l </a:t>
            </a:r>
            <a:r>
              <a:rPr lang="es-ES" sz="2400" dirty="0">
                <a:latin typeface="+mn-lt"/>
              </a:rPr>
              <a:t>i </a:t>
            </a:r>
            <a:r>
              <a:rPr lang="es-ES" sz="2400" dirty="0">
                <a:solidFill>
                  <a:schemeClr val="bg1">
                    <a:lumMod val="50000"/>
                  </a:schemeClr>
                </a:solidFill>
                <a:latin typeface="+mn-lt"/>
              </a:rPr>
              <a:t>d</a:t>
            </a:r>
            <a:r>
              <a:rPr lang="es-ES" sz="2400" dirty="0">
                <a:solidFill>
                  <a:srgbClr val="00B050"/>
                </a:solidFill>
                <a:latin typeface="+mn-lt"/>
              </a:rPr>
              <a:t> a </a:t>
            </a:r>
            <a:r>
              <a:rPr lang="es-ES" sz="2400" dirty="0">
                <a:solidFill>
                  <a:srgbClr val="FF6600"/>
                </a:solidFill>
                <a:latin typeface="+mn-lt"/>
              </a:rPr>
              <a:t>d</a:t>
            </a:r>
            <a:endParaRPr lang="es-CO" sz="2400" dirty="0">
              <a:solidFill>
                <a:srgbClr val="FF0000"/>
              </a:solidFill>
              <a:latin typeface="+mn-lt"/>
            </a:endParaRPr>
          </a:p>
        </p:txBody>
      </p:sp>
      <p:sp>
        <p:nvSpPr>
          <p:cNvPr id="3" name="Marcador de contenido 2">
            <a:extLst>
              <a:ext uri="{FF2B5EF4-FFF2-40B4-BE49-F238E27FC236}">
                <a16:creationId xmlns:a16="http://schemas.microsoft.com/office/drawing/2014/main" id="{8A21A06E-E841-3CB6-1C07-755DBFD65000}"/>
              </a:ext>
            </a:extLst>
          </p:cNvPr>
          <p:cNvSpPr>
            <a:spLocks noGrp="1"/>
          </p:cNvSpPr>
          <p:nvPr>
            <p:ph sz="quarter" idx="13"/>
          </p:nvPr>
        </p:nvSpPr>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FF0000"/>
                </a:solidFill>
                <a:effectLst/>
                <a:uLnTx/>
                <a:uFillTx/>
                <a:ea typeface="+mn-ea"/>
                <a:cs typeface="+mn-cs"/>
              </a:rPr>
              <a:t>DEFINICIÓn para niños de pre jardín y jardín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Es levantarse a la hora indicada, quitarse la pijama,  asearse, cambiarse, desayunar, regar las flores, arreglar las servilletas y llegar a tiempo al prejardín o jardín</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regadera, pijama, potera pequeña con flores, servilletas y </a:t>
            </a:r>
            <a:r>
              <a:rPr kumimoji="0" lang="es-ES" sz="1200" b="1" i="0" u="none" strike="noStrike" kern="1200" cap="none" spc="0" normalizeH="0" baseline="0" noProof="0" dirty="0" err="1">
                <a:ln>
                  <a:noFill/>
                </a:ln>
                <a:solidFill>
                  <a:prstClr val="black"/>
                </a:solidFill>
                <a:effectLst/>
                <a:uLnTx/>
                <a:uFillTx/>
                <a:ea typeface="+mn-ea"/>
                <a:cs typeface="+mn-cs"/>
              </a:rPr>
              <a:t>servilletera</a:t>
            </a:r>
            <a:endParaRPr kumimoji="0" lang="es-ES" sz="12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25 a 30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p>
          <a:p>
            <a:endParaRPr lang="es-CO" dirty="0"/>
          </a:p>
        </p:txBody>
      </p:sp>
      <p:sp>
        <p:nvSpPr>
          <p:cNvPr id="4" name="Marcador de contenido 3">
            <a:extLst>
              <a:ext uri="{FF2B5EF4-FFF2-40B4-BE49-F238E27FC236}">
                <a16:creationId xmlns:a16="http://schemas.microsoft.com/office/drawing/2014/main" id="{8B2008E8-1B62-5C80-1351-7885011B6383}"/>
              </a:ext>
            </a:extLst>
          </p:cNvPr>
          <p:cNvSpPr>
            <a:spLocks noGrp="1"/>
          </p:cNvSpPr>
          <p:nvPr>
            <p:ph sz="quarter" idx="14"/>
          </p:nvPr>
        </p:nvSpPr>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rPr>
              <a:t>Inicio dirigido a niños de prejardín y jardín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rPr>
              <a:t>Se reúne a las niñas y niños en compañía de sus padres y/o acudientes y familia institucional en ronda, bajo la orientación del docente realizan ejercicios físicos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rPr>
              <a:t>los niños con sus padres y/o acudientes, escuchan con atención a la o el docente sobre como deben ser responsable: </a:t>
            </a:r>
            <a:r>
              <a:rPr lang="es-ES" sz="1300" b="1" cap="none" dirty="0"/>
              <a:t>colabora con el adulto en ordenar y guardar sus zapatos y chancletas, su pijama, regar las flores y hacer algunas tareas concretas como poner y recoger las servilletas,</a:t>
            </a:r>
            <a:endParaRPr kumimoji="0" lang="es-CO" sz="13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rPr>
              <a:t>Después, observan y escuchan el siguiente video canción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rPr>
              <a:t>Estimad(a) docente esta es la dirección </a:t>
            </a:r>
            <a:r>
              <a:rPr lang="es-CO" sz="1300" u="sng" cap="none" dirty="0">
                <a:solidFill>
                  <a:srgbClr val="0563C1"/>
                </a:solidFill>
                <a:effectLst/>
                <a:ea typeface="Calibri" panose="020F0502020204030204" pitchFamily="34" charset="0"/>
                <a:cs typeface="Times New Roman" panose="02020603050405020304" pitchFamily="18" charset="0"/>
                <a:hlinkClick r:id="rId2"/>
              </a:rPr>
              <a:t>https://www.youtube.com/watch?v=xoqyigslobo</a:t>
            </a:r>
            <a:endParaRPr kumimoji="0" lang="es-CO" sz="13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rPr>
              <a:t>Y los niños harán lo mismo tanto del video canción como lo orientado por el o la docente al comienzo de la actividad</a:t>
            </a:r>
          </a:p>
          <a:p>
            <a:endParaRPr lang="es-CO" dirty="0"/>
          </a:p>
        </p:txBody>
      </p:sp>
      <p:pic>
        <p:nvPicPr>
          <p:cNvPr id="6" name="Imagen 5" descr="Logotipo, nombre de la empresa&#10;&#10;Descripción generada automáticamente">
            <a:extLst>
              <a:ext uri="{FF2B5EF4-FFF2-40B4-BE49-F238E27FC236}">
                <a16:creationId xmlns:a16="http://schemas.microsoft.com/office/drawing/2014/main" id="{41DDD899-C612-BC63-0FE8-1B80A8F66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41945" cy="1066800"/>
          </a:xfrm>
          <a:prstGeom prst="rect">
            <a:avLst/>
          </a:prstGeom>
        </p:spPr>
      </p:pic>
      <p:sp>
        <p:nvSpPr>
          <p:cNvPr id="5" name="Marcador de número de diapositiva 4">
            <a:extLst>
              <a:ext uri="{FF2B5EF4-FFF2-40B4-BE49-F238E27FC236}">
                <a16:creationId xmlns:a16="http://schemas.microsoft.com/office/drawing/2014/main" id="{E4E12A89-0E83-830A-1AFE-050B1EBF7C00}"/>
              </a:ext>
            </a:extLst>
          </p:cNvPr>
          <p:cNvSpPr>
            <a:spLocks noGrp="1"/>
          </p:cNvSpPr>
          <p:nvPr>
            <p:ph type="sldNum" sz="quarter" idx="12"/>
          </p:nvPr>
        </p:nvSpPr>
        <p:spPr/>
        <p:txBody>
          <a:bodyPr/>
          <a:lstStyle/>
          <a:p>
            <a:fld id="{B5346379-99B8-4D47-8EAF-938C34B28DAA}" type="slidenum">
              <a:rPr lang="es-CO" smtClean="0"/>
              <a:t>30</a:t>
            </a:fld>
            <a:endParaRPr lang="es-CO"/>
          </a:p>
        </p:txBody>
      </p:sp>
    </p:spTree>
    <p:extLst>
      <p:ext uri="{BB962C8B-B14F-4D97-AF65-F5344CB8AC3E}">
        <p14:creationId xmlns:p14="http://schemas.microsoft.com/office/powerpoint/2010/main" val="3712688375"/>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8CFCA2-94E8-F229-FB98-78E0E85C7A88}"/>
              </a:ext>
            </a:extLst>
          </p:cNvPr>
          <p:cNvSpPr>
            <a:spLocks noGrp="1"/>
          </p:cNvSpPr>
          <p:nvPr>
            <p:ph type="title"/>
          </p:nvPr>
        </p:nvSpPr>
        <p:spPr>
          <a:xfrm>
            <a:off x="913775" y="627797"/>
            <a:ext cx="10364451" cy="832978"/>
          </a:xfrm>
        </p:spPr>
        <p:txBody>
          <a:bodyPr/>
          <a:lstStyle/>
          <a:p>
            <a:r>
              <a:rPr kumimoji="0" lang="es-ES" sz="2400" b="0" i="0" u="none" strike="noStrike" kern="1200" cap="all" spc="0" normalizeH="0" baseline="0" noProof="0" dirty="0">
                <a:ln>
                  <a:noFill/>
                </a:ln>
                <a:effectLst/>
                <a:uLnTx/>
                <a:uFillTx/>
                <a:latin typeface="+mn-lt"/>
                <a:ea typeface="+mj-ea"/>
                <a:cs typeface="+mj-cs"/>
              </a:rPr>
              <a:t>L </a:t>
            </a:r>
            <a:r>
              <a:rPr kumimoji="0" lang="es-ES" sz="2400" b="0" i="0" u="none" strike="noStrike" kern="1200" cap="all" spc="0" normalizeH="0" baseline="0" noProof="0" dirty="0">
                <a:ln>
                  <a:noFill/>
                </a:ln>
                <a:solidFill>
                  <a:srgbClr val="002060"/>
                </a:solidFill>
                <a:effectLst/>
                <a:uLnTx/>
                <a:uFillTx/>
                <a:latin typeface="+mn-lt"/>
                <a:ea typeface="+mj-ea"/>
                <a:cs typeface="+mj-cs"/>
              </a:rPr>
              <a:t>A  </a:t>
            </a:r>
            <a:r>
              <a:rPr kumimoji="0" lang="es-ES" sz="2400" b="0" i="0" u="none" strike="noStrike" kern="1200" cap="all" spc="0" normalizeH="0" baseline="0" noProof="0" dirty="0">
                <a:ln>
                  <a:noFill/>
                </a:ln>
                <a:solidFill>
                  <a:srgbClr val="FF0000"/>
                </a:solidFill>
                <a:effectLst/>
                <a:uLnTx/>
                <a:uFillTx/>
                <a:latin typeface="+mn-lt"/>
                <a:ea typeface="+mj-ea"/>
                <a:cs typeface="+mj-cs"/>
              </a:rPr>
              <a:t>R </a:t>
            </a:r>
            <a:r>
              <a:rPr kumimoji="0" lang="es-ES" sz="2400" b="0" i="0" u="none" strike="noStrike" kern="1200" cap="all" spc="0" normalizeH="0" baseline="0" noProof="0" dirty="0">
                <a:ln>
                  <a:noFill/>
                </a:ln>
                <a:solidFill>
                  <a:srgbClr val="355071"/>
                </a:solidFill>
                <a:effectLst/>
                <a:uLnTx/>
                <a:uFillTx/>
                <a:latin typeface="+mn-lt"/>
                <a:ea typeface="+mj-ea"/>
                <a:cs typeface="+mj-cs"/>
              </a:rPr>
              <a:t>e </a:t>
            </a:r>
            <a:r>
              <a:rPr kumimoji="0" lang="es-ES" sz="2400" b="0" i="0" u="none" strike="noStrike" kern="1200" cap="all" spc="0" normalizeH="0" baseline="0" noProof="0" dirty="0">
                <a:ln>
                  <a:noFill/>
                </a:ln>
                <a:solidFill>
                  <a:srgbClr val="D99C3F"/>
                </a:solidFill>
                <a:effectLst/>
                <a:uLnTx/>
                <a:uFillTx/>
                <a:latin typeface="+mn-lt"/>
                <a:ea typeface="+mj-ea"/>
                <a:cs typeface="+mj-cs"/>
              </a:rPr>
              <a:t>s </a:t>
            </a:r>
            <a:r>
              <a:rPr kumimoji="0" lang="es-ES" sz="2400" b="0" i="0" u="none" strike="noStrike" kern="1200" cap="all" spc="0" normalizeH="0" baseline="0" noProof="0" dirty="0">
                <a:ln>
                  <a:noFill/>
                </a:ln>
                <a:solidFill>
                  <a:srgbClr val="A35DD1"/>
                </a:solidFill>
                <a:effectLst/>
                <a:uLnTx/>
                <a:uFillTx/>
                <a:latin typeface="+mn-lt"/>
                <a:ea typeface="+mj-ea"/>
                <a:cs typeface="+mj-cs"/>
              </a:rPr>
              <a:t>p </a:t>
            </a:r>
            <a:r>
              <a:rPr kumimoji="0" lang="es-ES" sz="2400" b="0" i="0" u="none" strike="noStrike" kern="1200" cap="all" spc="0" normalizeH="0" baseline="0" noProof="0" dirty="0">
                <a:ln>
                  <a:noFill/>
                </a:ln>
                <a:solidFill>
                  <a:srgbClr val="FFFF00"/>
                </a:solidFill>
                <a:effectLst/>
                <a:uLnTx/>
                <a:uFillTx/>
                <a:latin typeface="+mn-lt"/>
                <a:ea typeface="+mj-ea"/>
                <a:cs typeface="+mj-cs"/>
              </a:rPr>
              <a:t>o </a:t>
            </a:r>
            <a:r>
              <a:rPr kumimoji="0" lang="es-ES" sz="2400" b="0" i="0" u="none" strike="noStrike" kern="1200" cap="all" spc="0" normalizeH="0" baseline="0" noProof="0" dirty="0">
                <a:ln>
                  <a:noFill/>
                </a:ln>
                <a:solidFill>
                  <a:srgbClr val="92D050"/>
                </a:solidFill>
                <a:effectLst/>
                <a:uLnTx/>
                <a:uFillTx/>
                <a:latin typeface="+mn-lt"/>
                <a:ea typeface="+mj-ea"/>
                <a:cs typeface="+mj-cs"/>
              </a:rPr>
              <a:t>n </a:t>
            </a:r>
            <a:r>
              <a:rPr kumimoji="0" lang="es-ES" sz="2400" b="0" i="0" u="none" strike="noStrike" kern="1200" cap="all" spc="0" normalizeH="0" baseline="0" noProof="0" dirty="0">
                <a:ln>
                  <a:noFill/>
                </a:ln>
                <a:solidFill>
                  <a:srgbClr val="002060"/>
                </a:solidFill>
                <a:effectLst/>
                <a:uLnTx/>
                <a:uFillTx/>
                <a:latin typeface="+mn-lt"/>
                <a:ea typeface="+mj-ea"/>
                <a:cs typeface="+mj-cs"/>
              </a:rPr>
              <a:t>s </a:t>
            </a:r>
            <a:r>
              <a:rPr kumimoji="0" lang="es-ES" sz="2400" b="0" i="0" u="none" strike="noStrike" kern="1200" cap="all" spc="0" normalizeH="0" baseline="0" noProof="0" dirty="0">
                <a:ln>
                  <a:noFill/>
                </a:ln>
                <a:solidFill>
                  <a:srgbClr val="86C157">
                    <a:lumMod val="50000"/>
                  </a:srgbClr>
                </a:solidFill>
                <a:effectLst/>
                <a:uLnTx/>
                <a:uFillTx/>
                <a:latin typeface="+mn-lt"/>
                <a:ea typeface="+mj-ea"/>
                <a:cs typeface="+mj-cs"/>
              </a:rPr>
              <a:t>a </a:t>
            </a:r>
            <a:r>
              <a:rPr kumimoji="0" lang="es-ES" sz="2400" b="0" i="0" u="none" strike="noStrike" kern="1200" cap="all" spc="0" normalizeH="0" baseline="0" noProof="0" dirty="0">
                <a:ln>
                  <a:noFill/>
                </a:ln>
                <a:solidFill>
                  <a:srgbClr val="FF0000"/>
                </a:solidFill>
                <a:effectLst/>
                <a:uLnTx/>
                <a:uFillTx/>
                <a:latin typeface="+mn-lt"/>
                <a:ea typeface="+mj-ea"/>
                <a:cs typeface="+mj-cs"/>
              </a:rPr>
              <a:t>b </a:t>
            </a:r>
            <a:r>
              <a:rPr kumimoji="0" lang="es-ES" sz="2400" b="0" i="0" u="none" strike="noStrike" kern="1200" cap="all" spc="0" normalizeH="0" baseline="0" noProof="0" dirty="0">
                <a:ln>
                  <a:noFill/>
                </a:ln>
                <a:solidFill>
                  <a:srgbClr val="3366CC"/>
                </a:solidFill>
                <a:effectLst/>
                <a:uLnTx/>
                <a:uFillTx/>
                <a:latin typeface="+mn-lt"/>
                <a:ea typeface="+mj-ea"/>
                <a:cs typeface="+mj-cs"/>
              </a:rPr>
              <a:t>i </a:t>
            </a:r>
            <a:r>
              <a:rPr kumimoji="0" lang="es-ES" sz="2400" b="0" i="0" u="none" strike="noStrike" kern="1200" cap="all" spc="0" normalizeH="0" baseline="0" noProof="0" dirty="0">
                <a:ln>
                  <a:noFill/>
                </a:ln>
                <a:solidFill>
                  <a:srgbClr val="CE6633">
                    <a:lumMod val="75000"/>
                  </a:srgbClr>
                </a:solidFill>
                <a:effectLst/>
                <a:uLnTx/>
                <a:uFillTx/>
                <a:latin typeface="+mn-lt"/>
                <a:ea typeface="+mj-ea"/>
                <a:cs typeface="+mj-cs"/>
              </a:rPr>
              <a:t>l </a:t>
            </a:r>
            <a:r>
              <a:rPr kumimoji="0" lang="es-ES" sz="2400" b="0" i="0" u="none" strike="noStrike" kern="1200" cap="all" spc="0" normalizeH="0" baseline="0" noProof="0" dirty="0">
                <a:ln>
                  <a:noFill/>
                </a:ln>
                <a:solidFill>
                  <a:prstClr val="black"/>
                </a:solidFill>
                <a:effectLst/>
                <a:uLnTx/>
                <a:uFillTx/>
                <a:latin typeface="+mn-lt"/>
                <a:ea typeface="+mj-ea"/>
                <a:cs typeface="+mj-cs"/>
              </a:rPr>
              <a:t>i </a:t>
            </a:r>
            <a:r>
              <a:rPr kumimoji="0" lang="es-ES" sz="2400" b="0" i="0" u="none" strike="noStrike" kern="1200" cap="all" spc="0" normalizeH="0" baseline="0" noProof="0" dirty="0">
                <a:ln>
                  <a:noFill/>
                </a:ln>
                <a:solidFill>
                  <a:prstClr val="white">
                    <a:lumMod val="50000"/>
                  </a:prstClr>
                </a:solidFill>
                <a:effectLst/>
                <a:uLnTx/>
                <a:uFillTx/>
                <a:latin typeface="+mn-lt"/>
                <a:ea typeface="+mj-ea"/>
                <a:cs typeface="+mj-cs"/>
              </a:rPr>
              <a:t>d</a:t>
            </a:r>
            <a:r>
              <a:rPr kumimoji="0" lang="es-ES" sz="2400" b="0" i="0" u="none" strike="noStrike" kern="1200" cap="all" spc="0" normalizeH="0" baseline="0" noProof="0" dirty="0">
                <a:ln>
                  <a:noFill/>
                </a:ln>
                <a:solidFill>
                  <a:srgbClr val="00B050"/>
                </a:solidFill>
                <a:effectLst/>
                <a:uLnTx/>
                <a:uFillTx/>
                <a:latin typeface="+mn-lt"/>
                <a:ea typeface="+mj-ea"/>
                <a:cs typeface="+mj-cs"/>
              </a:rPr>
              <a:t> a </a:t>
            </a:r>
            <a:r>
              <a:rPr kumimoji="0" lang="es-ES" sz="2400" b="0" i="0" u="none" strike="noStrike" kern="1200" cap="all" spc="0" normalizeH="0" baseline="0" noProof="0" dirty="0">
                <a:ln>
                  <a:noFill/>
                </a:ln>
                <a:solidFill>
                  <a:srgbClr val="FF6600"/>
                </a:solidFill>
                <a:effectLst/>
                <a:uLnTx/>
                <a:uFillTx/>
                <a:latin typeface="+mn-lt"/>
                <a:ea typeface="+mj-ea"/>
                <a:cs typeface="+mj-cs"/>
              </a:rPr>
              <a:t>d</a:t>
            </a:r>
            <a:endParaRPr lang="es-CO" dirty="0">
              <a:latin typeface="+mn-lt"/>
            </a:endParaRPr>
          </a:p>
        </p:txBody>
      </p:sp>
      <p:sp>
        <p:nvSpPr>
          <p:cNvPr id="3" name="Marcador de contenido 2">
            <a:extLst>
              <a:ext uri="{FF2B5EF4-FFF2-40B4-BE49-F238E27FC236}">
                <a16:creationId xmlns:a16="http://schemas.microsoft.com/office/drawing/2014/main" id="{A67F25D3-9E14-4646-02EF-93A198022B3F}"/>
              </a:ext>
            </a:extLst>
          </p:cNvPr>
          <p:cNvSpPr>
            <a:spLocks noGrp="1"/>
          </p:cNvSpPr>
          <p:nvPr>
            <p:ph sz="quarter" idx="13"/>
          </p:nvPr>
        </p:nvSpPr>
        <p:spPr>
          <a:xfrm>
            <a:off x="913774" y="2155372"/>
            <a:ext cx="5106026" cy="3931530"/>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Es ser puntual, cumplir con los compromisos en la casa,</a:t>
            </a:r>
            <a:r>
              <a:rPr lang="es-ES" sz="1200" b="1" cap="none" dirty="0"/>
              <a:t> en la </a:t>
            </a:r>
            <a:r>
              <a:rPr lang="es-ES" sz="1200" b="1" cap="none" dirty="0" err="1"/>
              <a:t>Vencidad</a:t>
            </a:r>
            <a:r>
              <a:rPr lang="es-ES" sz="1200" b="1" cap="none" dirty="0"/>
              <a:t>,</a:t>
            </a:r>
            <a:r>
              <a:rPr kumimoji="0" lang="es-ES" sz="1200" b="1" i="0" u="none" strike="noStrike" kern="1200" cap="none" spc="0" normalizeH="0" baseline="0" noProof="0" dirty="0">
                <a:ln>
                  <a:noFill/>
                </a:ln>
                <a:solidFill>
                  <a:prstClr val="black"/>
                </a:solidFill>
                <a:effectLst/>
                <a:uLnTx/>
                <a:uFillTx/>
              </a:rPr>
              <a:t> la Escuela y comunidad en general</a:t>
            </a:r>
            <a:endParaRPr kumimoji="0" lang="es-ES" sz="1200" b="1" i="0" u="none" strike="noStrike" kern="1200" cap="none" spc="0" normalizeH="0" baseline="0" noProof="0" dirty="0">
              <a:ln>
                <a:noFill/>
              </a:ln>
              <a:solidFill>
                <a:srgbClr val="202124"/>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cuaderno,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vestuario, utilería.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a:t>
            </a:r>
            <a:r>
              <a:rPr lang="es-ES" sz="1200" b="1" cap="none" dirty="0">
                <a:solidFill>
                  <a:prstClr val="black"/>
                </a:solidFill>
              </a:rPr>
              <a:t> probable: </a:t>
            </a:r>
            <a:r>
              <a:rPr kumimoji="0" lang="es-ES" sz="1200" b="1" i="0" u="none" strike="noStrike" kern="1200" cap="none" spc="0" normalizeH="0" baseline="0" noProof="0" dirty="0">
                <a:ln>
                  <a:noFill/>
                </a:ln>
                <a:solidFill>
                  <a:prstClr val="black"/>
                </a:solidFill>
                <a:effectLst/>
                <a:uLnTx/>
                <a:uFillTx/>
                <a:ea typeface="+mn-ea"/>
                <a:cs typeface="+mn-cs"/>
              </a:rPr>
              <a:t>30 a 35 minutos</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  Al finalizar se hace un recuento sobre lo aprendido, determinando por qué deben ser responsables</a:t>
            </a:r>
          </a:p>
          <a:p>
            <a:endParaRPr lang="es-CO" dirty="0"/>
          </a:p>
        </p:txBody>
      </p:sp>
      <p:sp>
        <p:nvSpPr>
          <p:cNvPr id="4" name="Marcador de contenido 3">
            <a:extLst>
              <a:ext uri="{FF2B5EF4-FFF2-40B4-BE49-F238E27FC236}">
                <a16:creationId xmlns:a16="http://schemas.microsoft.com/office/drawing/2014/main" id="{997174FA-10B4-1007-72C5-74B9164EB996}"/>
              </a:ext>
            </a:extLst>
          </p:cNvPr>
          <p:cNvSpPr>
            <a:spLocks noGrp="1"/>
          </p:cNvSpPr>
          <p:nvPr>
            <p:ph sz="quarter" idx="14"/>
          </p:nvPr>
        </p:nvSpPr>
        <p:spPr>
          <a:xfrm>
            <a:off x="6172200" y="1716833"/>
            <a:ext cx="5105400" cy="4275509"/>
          </a:xfrm>
        </p:spPr>
        <p:txBody>
          <a:bodyPr>
            <a:normAutofit fontScale="2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4800" b="0" i="0" u="none" strike="noStrike" kern="1200" cap="all" spc="0" normalizeH="0" baseline="0" noProof="0" dirty="0">
                <a:ln>
                  <a:noFill/>
                </a:ln>
                <a:solidFill>
                  <a:srgbClr val="FFC000"/>
                </a:solidFill>
                <a:effectLst/>
                <a:uLnTx/>
                <a:uFillTx/>
                <a:ea typeface="+mn-ea"/>
                <a:cs typeface="+mn-cs"/>
              </a:rPr>
              <a:t>Inicio dirigido 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prstClr val="black"/>
                </a:solidFill>
                <a:effectLst/>
                <a:uLnTx/>
                <a:uFillTx/>
              </a:rPr>
              <a:t>Se reúne a las niñas y niños junto a sus padres y/o acudientes y familia institucional en ronda,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srgbClr val="A35DD1"/>
                </a:solidFill>
                <a:effectLst/>
                <a:uLnTx/>
                <a:uFillTx/>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prstClr val="black"/>
                </a:solidFill>
                <a:effectLst/>
                <a:uLnTx/>
                <a:uFillTx/>
              </a:rPr>
              <a:t>los niños con sus padres y/o acudientes, escuchan con atención a la o el docente sobre como deben ser responsable: </a:t>
            </a:r>
            <a:r>
              <a:rPr kumimoji="0" lang="es-ES" sz="4800" b="1" i="0" u="none" strike="noStrike" kern="1200" cap="none" spc="0" normalizeH="0" baseline="0" noProof="0" dirty="0">
                <a:ln>
                  <a:noFill/>
                </a:ln>
                <a:solidFill>
                  <a:prstClr val="black"/>
                </a:solidFill>
                <a:effectLst/>
                <a:uLnTx/>
                <a:uFillTx/>
              </a:rPr>
              <a:t>limpiar el polvo, recoger la mesa, preparar su ropa para vestirse, buscar lo que necesita para una actividad concreta ayudar y cumplir encargos y recados, cruzar la calle sin pasar por lugares peligrosos En la Escuela: Llegar temprano, hacerlas tareas, mantener limpio su pupitre como el aula de clases, arrojar la basura en la caneca y Comunidad en general: Participa en jornadas deportivas, paseos, bingos, fiestas, sintiéndose atraído por valores morales y humanos.</a:t>
            </a:r>
            <a:endParaRPr kumimoji="0" lang="es-CO" sz="48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prstClr val="black"/>
                </a:solidFill>
                <a:effectLst/>
                <a:uLnTx/>
                <a:uFillTx/>
              </a:rPr>
              <a:t>Estimad(a) docente esta es la dirección </a:t>
            </a:r>
            <a:r>
              <a:rPr lang="es-CO" sz="4800" u="sng" cap="none" dirty="0">
                <a:solidFill>
                  <a:srgbClr val="0563C1"/>
                </a:solidFill>
                <a:effectLst/>
                <a:ea typeface="Calibri" panose="020F0502020204030204" pitchFamily="34" charset="0"/>
                <a:cs typeface="Times New Roman" panose="02020603050405020304" pitchFamily="18" charset="0"/>
                <a:hlinkClick r:id="rId2"/>
              </a:rPr>
              <a:t>https://www.youtube.com/watch?v=c6j0yd-7ugw</a:t>
            </a:r>
            <a:r>
              <a:rPr lang="es-CO" sz="4800" cap="none" dirty="0">
                <a:effectLst/>
                <a:ea typeface="Calibri" panose="020F0502020204030204" pitchFamily="34" charset="0"/>
                <a:cs typeface="Times New Roman" panose="02020603050405020304" pitchFamily="18" charset="0"/>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4800" u="sng" cap="none" dirty="0">
                <a:solidFill>
                  <a:srgbClr val="0563C1"/>
                </a:solidFill>
                <a:effectLst/>
                <a:ea typeface="Calibri" panose="020F0502020204030204" pitchFamily="34" charset="0"/>
                <a:cs typeface="Times New Roman" panose="02020603050405020304" pitchFamily="18" charset="0"/>
                <a:hlinkClick r:id="rId3"/>
              </a:rPr>
              <a:t>https://www.youtube.com/watch?v=jvf36fkkbri</a:t>
            </a:r>
            <a:endParaRPr kumimoji="0" lang="es-CO" sz="48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prstClr val="black"/>
                </a:solidFill>
                <a:effectLst/>
                <a:uLnTx/>
                <a:uFillTx/>
              </a:rPr>
              <a:t>Y los niños harán lo mismo tanto del video canción como lo orientado por el o la docente al comienzo de la actividad mediante minidramas.</a:t>
            </a:r>
          </a:p>
          <a:p>
            <a:endParaRPr lang="es-CO" dirty="0"/>
          </a:p>
        </p:txBody>
      </p:sp>
      <p:pic>
        <p:nvPicPr>
          <p:cNvPr id="6" name="Imagen 5" descr="Texto&#10;&#10;Descripción generada automáticamente">
            <a:extLst>
              <a:ext uri="{FF2B5EF4-FFF2-40B4-BE49-F238E27FC236}">
                <a16:creationId xmlns:a16="http://schemas.microsoft.com/office/drawing/2014/main" id="{B7E475A3-258E-ADE8-86C0-9E60FC32B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187355" cy="1009934"/>
          </a:xfrm>
          <a:prstGeom prst="rect">
            <a:avLst/>
          </a:prstGeom>
        </p:spPr>
      </p:pic>
      <p:sp>
        <p:nvSpPr>
          <p:cNvPr id="5" name="Marcador de número de diapositiva 4">
            <a:extLst>
              <a:ext uri="{FF2B5EF4-FFF2-40B4-BE49-F238E27FC236}">
                <a16:creationId xmlns:a16="http://schemas.microsoft.com/office/drawing/2014/main" id="{2646F898-68ED-BA4C-B7F1-FD96B85D9510}"/>
              </a:ext>
            </a:extLst>
          </p:cNvPr>
          <p:cNvSpPr>
            <a:spLocks noGrp="1"/>
          </p:cNvSpPr>
          <p:nvPr>
            <p:ph type="sldNum" sz="quarter" idx="12"/>
          </p:nvPr>
        </p:nvSpPr>
        <p:spPr/>
        <p:txBody>
          <a:bodyPr/>
          <a:lstStyle/>
          <a:p>
            <a:fld id="{B5346379-99B8-4D47-8EAF-938C34B28DAA}" type="slidenum">
              <a:rPr lang="es-CO" smtClean="0"/>
              <a:t>31</a:t>
            </a:fld>
            <a:endParaRPr lang="es-CO"/>
          </a:p>
        </p:txBody>
      </p:sp>
    </p:spTree>
    <p:extLst>
      <p:ext uri="{BB962C8B-B14F-4D97-AF65-F5344CB8AC3E}">
        <p14:creationId xmlns:p14="http://schemas.microsoft.com/office/powerpoint/2010/main" val="384347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B21BAC-9DED-B992-A9A8-17C097538A0C}"/>
              </a:ext>
            </a:extLst>
          </p:cNvPr>
          <p:cNvSpPr>
            <a:spLocks noGrp="1"/>
          </p:cNvSpPr>
          <p:nvPr>
            <p:ph type="title"/>
          </p:nvPr>
        </p:nvSpPr>
        <p:spPr>
          <a:xfrm>
            <a:off x="913775" y="618517"/>
            <a:ext cx="10364451" cy="978271"/>
          </a:xfrm>
        </p:spPr>
        <p:txBody>
          <a:bodyPr/>
          <a:lstStyle/>
          <a:p>
            <a:r>
              <a:rPr kumimoji="0" lang="es-ES" sz="2400" b="0" i="0" u="none" strike="noStrike" kern="1200" cap="all" spc="0" normalizeH="0" baseline="0" noProof="0" dirty="0">
                <a:ln>
                  <a:noFill/>
                </a:ln>
                <a:solidFill>
                  <a:prstClr val="black"/>
                </a:solidFill>
                <a:effectLst/>
                <a:uLnTx/>
                <a:uFillTx/>
                <a:latin typeface="+mn-lt"/>
                <a:ea typeface="+mj-ea"/>
                <a:cs typeface="+mj-cs"/>
              </a:rPr>
              <a:t>L </a:t>
            </a:r>
            <a:r>
              <a:rPr kumimoji="0" lang="es-ES" sz="2400" b="0" i="0" u="none" strike="noStrike" kern="1200" cap="all" spc="0" normalizeH="0" baseline="0" noProof="0" dirty="0">
                <a:ln>
                  <a:noFill/>
                </a:ln>
                <a:solidFill>
                  <a:srgbClr val="002060"/>
                </a:solidFill>
                <a:effectLst/>
                <a:uLnTx/>
                <a:uFillTx/>
                <a:latin typeface="+mn-lt"/>
                <a:ea typeface="+mj-ea"/>
                <a:cs typeface="+mj-cs"/>
              </a:rPr>
              <a:t>A  </a:t>
            </a:r>
            <a:r>
              <a:rPr kumimoji="0" lang="es-ES" sz="2400" b="0" i="0" u="none" strike="noStrike" kern="1200" cap="all" spc="0" normalizeH="0" baseline="0" noProof="0" dirty="0">
                <a:ln>
                  <a:noFill/>
                </a:ln>
                <a:solidFill>
                  <a:srgbClr val="FF0000"/>
                </a:solidFill>
                <a:effectLst/>
                <a:uLnTx/>
                <a:uFillTx/>
                <a:latin typeface="+mn-lt"/>
                <a:ea typeface="+mj-ea"/>
                <a:cs typeface="+mj-cs"/>
              </a:rPr>
              <a:t>R </a:t>
            </a:r>
            <a:r>
              <a:rPr kumimoji="0" lang="es-ES" sz="2400" b="0" i="0" u="none" strike="noStrike" kern="1200" cap="all" spc="0" normalizeH="0" baseline="0" noProof="0" dirty="0">
                <a:ln>
                  <a:noFill/>
                </a:ln>
                <a:solidFill>
                  <a:srgbClr val="355071"/>
                </a:solidFill>
                <a:effectLst/>
                <a:uLnTx/>
                <a:uFillTx/>
                <a:latin typeface="+mn-lt"/>
                <a:ea typeface="+mj-ea"/>
                <a:cs typeface="+mj-cs"/>
              </a:rPr>
              <a:t>e </a:t>
            </a:r>
            <a:r>
              <a:rPr kumimoji="0" lang="es-ES" sz="2400" b="0" i="0" u="none" strike="noStrike" kern="1200" cap="all" spc="0" normalizeH="0" baseline="0" noProof="0" dirty="0">
                <a:ln>
                  <a:noFill/>
                </a:ln>
                <a:solidFill>
                  <a:srgbClr val="D99C3F"/>
                </a:solidFill>
                <a:effectLst/>
                <a:uLnTx/>
                <a:uFillTx/>
                <a:latin typeface="+mn-lt"/>
                <a:ea typeface="+mj-ea"/>
                <a:cs typeface="+mj-cs"/>
              </a:rPr>
              <a:t>s </a:t>
            </a:r>
            <a:r>
              <a:rPr kumimoji="0" lang="es-ES" sz="2400" b="0" i="0" u="none" strike="noStrike" kern="1200" cap="all" spc="0" normalizeH="0" baseline="0" noProof="0" dirty="0">
                <a:ln>
                  <a:noFill/>
                </a:ln>
                <a:solidFill>
                  <a:srgbClr val="A35DD1"/>
                </a:solidFill>
                <a:effectLst/>
                <a:uLnTx/>
                <a:uFillTx/>
                <a:latin typeface="+mn-lt"/>
                <a:ea typeface="+mj-ea"/>
                <a:cs typeface="+mj-cs"/>
              </a:rPr>
              <a:t>p </a:t>
            </a:r>
            <a:r>
              <a:rPr kumimoji="0" lang="es-ES" sz="2400" b="0" i="0" u="none" strike="noStrike" kern="1200" cap="all" spc="0" normalizeH="0" baseline="0" noProof="0" dirty="0">
                <a:ln>
                  <a:noFill/>
                </a:ln>
                <a:solidFill>
                  <a:srgbClr val="FFFF00"/>
                </a:solidFill>
                <a:effectLst/>
                <a:uLnTx/>
                <a:uFillTx/>
                <a:latin typeface="+mn-lt"/>
                <a:ea typeface="+mj-ea"/>
                <a:cs typeface="+mj-cs"/>
              </a:rPr>
              <a:t>o </a:t>
            </a:r>
            <a:r>
              <a:rPr kumimoji="0" lang="es-ES" sz="2400" b="0" i="0" u="none" strike="noStrike" kern="1200" cap="all" spc="0" normalizeH="0" baseline="0" noProof="0" dirty="0">
                <a:ln>
                  <a:noFill/>
                </a:ln>
                <a:solidFill>
                  <a:srgbClr val="92D050"/>
                </a:solidFill>
                <a:effectLst/>
                <a:uLnTx/>
                <a:uFillTx/>
                <a:latin typeface="+mn-lt"/>
                <a:ea typeface="+mj-ea"/>
                <a:cs typeface="+mj-cs"/>
              </a:rPr>
              <a:t>n </a:t>
            </a:r>
            <a:r>
              <a:rPr kumimoji="0" lang="es-ES" sz="2400" b="0" i="0" u="none" strike="noStrike" kern="1200" cap="all" spc="0" normalizeH="0" baseline="0" noProof="0" dirty="0">
                <a:ln>
                  <a:noFill/>
                </a:ln>
                <a:solidFill>
                  <a:srgbClr val="002060"/>
                </a:solidFill>
                <a:effectLst/>
                <a:uLnTx/>
                <a:uFillTx/>
                <a:latin typeface="+mn-lt"/>
                <a:ea typeface="+mj-ea"/>
                <a:cs typeface="+mj-cs"/>
              </a:rPr>
              <a:t>s </a:t>
            </a:r>
            <a:r>
              <a:rPr kumimoji="0" lang="es-ES" sz="2400" b="0" i="0" u="none" strike="noStrike" kern="1200" cap="all" spc="0" normalizeH="0" baseline="0" noProof="0" dirty="0">
                <a:ln>
                  <a:noFill/>
                </a:ln>
                <a:solidFill>
                  <a:srgbClr val="86C157">
                    <a:lumMod val="50000"/>
                  </a:srgbClr>
                </a:solidFill>
                <a:effectLst/>
                <a:uLnTx/>
                <a:uFillTx/>
                <a:latin typeface="+mn-lt"/>
                <a:ea typeface="+mj-ea"/>
                <a:cs typeface="+mj-cs"/>
              </a:rPr>
              <a:t>a </a:t>
            </a:r>
            <a:r>
              <a:rPr kumimoji="0" lang="es-ES" sz="2400" b="0" i="0" u="none" strike="noStrike" kern="1200" cap="all" spc="0" normalizeH="0" baseline="0" noProof="0" dirty="0">
                <a:ln>
                  <a:noFill/>
                </a:ln>
                <a:solidFill>
                  <a:srgbClr val="FF0000"/>
                </a:solidFill>
                <a:effectLst/>
                <a:uLnTx/>
                <a:uFillTx/>
                <a:latin typeface="+mn-lt"/>
                <a:ea typeface="+mj-ea"/>
                <a:cs typeface="+mj-cs"/>
              </a:rPr>
              <a:t>b </a:t>
            </a:r>
            <a:r>
              <a:rPr kumimoji="0" lang="es-ES" sz="2400" b="0" i="0" u="none" strike="noStrike" kern="1200" cap="all" spc="0" normalizeH="0" baseline="0" noProof="0" dirty="0">
                <a:ln>
                  <a:noFill/>
                </a:ln>
                <a:solidFill>
                  <a:srgbClr val="3366CC"/>
                </a:solidFill>
                <a:effectLst/>
                <a:uLnTx/>
                <a:uFillTx/>
                <a:latin typeface="+mn-lt"/>
                <a:ea typeface="+mj-ea"/>
                <a:cs typeface="+mj-cs"/>
              </a:rPr>
              <a:t>i </a:t>
            </a:r>
            <a:r>
              <a:rPr kumimoji="0" lang="es-ES" sz="2400" b="0" i="0" u="none" strike="noStrike" kern="1200" cap="all" spc="0" normalizeH="0" baseline="0" noProof="0" dirty="0">
                <a:ln>
                  <a:noFill/>
                </a:ln>
                <a:solidFill>
                  <a:srgbClr val="CE6633">
                    <a:lumMod val="75000"/>
                  </a:srgbClr>
                </a:solidFill>
                <a:effectLst/>
                <a:uLnTx/>
                <a:uFillTx/>
                <a:latin typeface="+mn-lt"/>
                <a:ea typeface="+mj-ea"/>
                <a:cs typeface="+mj-cs"/>
              </a:rPr>
              <a:t>l </a:t>
            </a:r>
            <a:r>
              <a:rPr kumimoji="0" lang="es-ES" sz="2400" b="0" i="0" u="none" strike="noStrike" kern="1200" cap="all" spc="0" normalizeH="0" baseline="0" noProof="0" dirty="0">
                <a:ln>
                  <a:noFill/>
                </a:ln>
                <a:solidFill>
                  <a:prstClr val="black"/>
                </a:solidFill>
                <a:effectLst/>
                <a:uLnTx/>
                <a:uFillTx/>
                <a:latin typeface="+mn-lt"/>
                <a:ea typeface="+mj-ea"/>
                <a:cs typeface="+mj-cs"/>
              </a:rPr>
              <a:t>i </a:t>
            </a:r>
            <a:r>
              <a:rPr kumimoji="0" lang="es-ES" sz="2400" b="0" i="0" u="none" strike="noStrike" kern="1200" cap="all" spc="0" normalizeH="0" baseline="0" noProof="0" dirty="0">
                <a:ln>
                  <a:noFill/>
                </a:ln>
                <a:solidFill>
                  <a:prstClr val="white">
                    <a:lumMod val="50000"/>
                  </a:prstClr>
                </a:solidFill>
                <a:effectLst/>
                <a:uLnTx/>
                <a:uFillTx/>
                <a:latin typeface="+mn-lt"/>
                <a:ea typeface="+mj-ea"/>
                <a:cs typeface="+mj-cs"/>
              </a:rPr>
              <a:t>d</a:t>
            </a:r>
            <a:r>
              <a:rPr kumimoji="0" lang="es-ES" sz="2400" b="0" i="0" u="none" strike="noStrike" kern="1200" cap="all" spc="0" normalizeH="0" baseline="0" noProof="0" dirty="0">
                <a:ln>
                  <a:noFill/>
                </a:ln>
                <a:solidFill>
                  <a:srgbClr val="00B050"/>
                </a:solidFill>
                <a:effectLst/>
                <a:uLnTx/>
                <a:uFillTx/>
                <a:latin typeface="+mn-lt"/>
                <a:ea typeface="+mj-ea"/>
                <a:cs typeface="+mj-cs"/>
              </a:rPr>
              <a:t> a </a:t>
            </a:r>
            <a:r>
              <a:rPr kumimoji="0" lang="es-ES" sz="2400" b="0" i="0" u="none" strike="noStrike" kern="1200" cap="all" spc="0" normalizeH="0" baseline="0" noProof="0" dirty="0">
                <a:ln>
                  <a:noFill/>
                </a:ln>
                <a:solidFill>
                  <a:srgbClr val="FF6600"/>
                </a:solidFill>
                <a:effectLst/>
                <a:uLnTx/>
                <a:uFillTx/>
                <a:latin typeface="+mn-lt"/>
                <a:ea typeface="+mj-ea"/>
                <a:cs typeface="+mj-cs"/>
              </a:rPr>
              <a:t>d</a:t>
            </a:r>
            <a:endParaRPr lang="es-CO" dirty="0">
              <a:latin typeface="+mn-lt"/>
            </a:endParaRPr>
          </a:p>
        </p:txBody>
      </p:sp>
      <p:sp>
        <p:nvSpPr>
          <p:cNvPr id="3" name="Marcador de contenido 2">
            <a:extLst>
              <a:ext uri="{FF2B5EF4-FFF2-40B4-BE49-F238E27FC236}">
                <a16:creationId xmlns:a16="http://schemas.microsoft.com/office/drawing/2014/main" id="{5298C833-C704-526E-3D0F-5247F36C5ABE}"/>
              </a:ext>
            </a:extLst>
          </p:cNvPr>
          <p:cNvSpPr>
            <a:spLocks noGrp="1"/>
          </p:cNvSpPr>
          <p:nvPr>
            <p:ph sz="quarter" idx="13"/>
          </p:nvPr>
        </p:nvSpPr>
        <p:spPr>
          <a:xfrm>
            <a:off x="913774" y="1847462"/>
            <a:ext cx="5106026" cy="3943738"/>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a:t>
            </a:r>
            <a:r>
              <a:rPr lang="es-CO" sz="1200" dirty="0">
                <a:solidFill>
                  <a:srgbClr val="3366CC"/>
                </a:solidFill>
              </a:rPr>
              <a:t>niños</a:t>
            </a:r>
            <a:r>
              <a:rPr kumimoji="0" lang="es-CO" sz="1200" b="0" i="0" u="none" strike="noStrike" kern="1200" cap="all" spc="0" normalizeH="0" baseline="0" noProof="0" dirty="0">
                <a:ln>
                  <a:noFill/>
                </a:ln>
                <a:solidFill>
                  <a:srgbClr val="3366CC"/>
                </a:solidFill>
                <a:effectLst/>
                <a:uLnTx/>
                <a:uFillTx/>
                <a:ea typeface="+mn-ea"/>
                <a:cs typeface="+mn-cs"/>
              </a:rPr>
              <a:t>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Es cumplir con la palabra dada, puntuales con la familia, el barrio, la institución educativa y comunidad en general</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cuaderno,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pelotas, bastones, </a:t>
            </a:r>
            <a:r>
              <a:rPr kumimoji="0" lang="es-ES" sz="1200" b="1" i="0" u="none" strike="noStrike" kern="1200" cap="none" spc="0" normalizeH="0" baseline="0" noProof="0" dirty="0" err="1">
                <a:ln>
                  <a:noFill/>
                </a:ln>
                <a:solidFill>
                  <a:prstClr val="black"/>
                </a:solidFill>
                <a:effectLst/>
                <a:uLnTx/>
                <a:uFillTx/>
                <a:ea typeface="+mn-ea"/>
                <a:cs typeface="+mn-cs"/>
              </a:rPr>
              <a:t>panolas</a:t>
            </a:r>
            <a:r>
              <a:rPr kumimoji="0" lang="es-ES" sz="1200" b="1" i="0" u="none" strike="noStrike" kern="1200" cap="none" spc="0" normalizeH="0" baseline="0" noProof="0" dirty="0">
                <a:ln>
                  <a:noFill/>
                </a:ln>
                <a:solidFill>
                  <a:prstClr val="black"/>
                </a:solidFill>
                <a:effectLst/>
                <a:uLnTx/>
                <a:uFillTx/>
                <a:ea typeface="+mn-ea"/>
                <a:cs typeface="+mn-cs"/>
              </a:rPr>
              <a:t>, globos, palos para globos, colchoneta.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120 minutos</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  Al finalizar se hace un recuento sobre lo aprendido, determinando por qué  es importante ser responsables</a:t>
            </a:r>
          </a:p>
          <a:p>
            <a:endParaRPr lang="es-CO" dirty="0"/>
          </a:p>
        </p:txBody>
      </p:sp>
      <p:sp>
        <p:nvSpPr>
          <p:cNvPr id="4" name="Marcador de contenido 3">
            <a:extLst>
              <a:ext uri="{FF2B5EF4-FFF2-40B4-BE49-F238E27FC236}">
                <a16:creationId xmlns:a16="http://schemas.microsoft.com/office/drawing/2014/main" id="{51E11708-B976-90EF-1050-F8B3BDAABB69}"/>
              </a:ext>
            </a:extLst>
          </p:cNvPr>
          <p:cNvSpPr>
            <a:spLocks noGrp="1"/>
          </p:cNvSpPr>
          <p:nvPr>
            <p:ph sz="quarter" idx="14"/>
          </p:nvPr>
        </p:nvSpPr>
        <p:spPr>
          <a:xfrm>
            <a:off x="6172200" y="1774210"/>
            <a:ext cx="5105400" cy="4465274"/>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SEXTO Y SEPTIMO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las niñas y niños acompañados de sus padres y/o acudientes y familia institucional en ronda, bajo la orientación del docente realizan ejercicios de relajamiento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las niñas y niños junto a sus padres y/o acudientes, escuchan con atención a la o el docente sobre como deben ser responsable, recordándoles que sus</a:t>
            </a:r>
            <a:r>
              <a:rPr lang="es-ES" sz="1300" b="1" cap="none" dirty="0"/>
              <a:t> amigos, compañeros de clase comienza a ser decisivos en su conducta  por el comportamiento que observa en estos, es leal al grupo a quienes  imita en la forma de vestir, en los juegos, las aficiones, trata de cumplir sus obligaciones y se hace más flexible en sus juicios. su comportamiento es mejor fuera del entorno familiar. valorar lo bueno o malo de sus acciones, puede pensar en las consecuencias,  y desea obrar por propia iniciativa, aunque se equivoque.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Estimad(a) docente esta es la dirección </a:t>
            </a:r>
            <a:r>
              <a:rPr kumimoji="0" lang="es-CO" sz="1300" b="1" i="0" u="none" strike="noStrike" kern="1200" cap="none" spc="0" normalizeH="0" baseline="0" noProof="0" dirty="0">
                <a:ln>
                  <a:noFill/>
                </a:ln>
                <a:solidFill>
                  <a:prstClr val="black"/>
                </a:solidFill>
                <a:effectLst/>
                <a:uLnTx/>
                <a:uFillTx/>
                <a:ea typeface="+mn-ea"/>
                <a:cs typeface="+mn-cs"/>
                <a:hlinkClick r:id="rId2"/>
              </a:rPr>
              <a:t>https://www.monografías.com</a:t>
            </a:r>
            <a:r>
              <a:rPr kumimoji="0" lang="es-CO" sz="1300" b="1" i="0" u="none" strike="noStrike" kern="1200" cap="none" spc="0" normalizeH="0" baseline="0" noProof="0" dirty="0">
                <a:ln>
                  <a:noFill/>
                </a:ln>
                <a:solidFill>
                  <a:prstClr val="black"/>
                </a:solidFill>
                <a:effectLst/>
                <a:uLnTx/>
                <a:uFillTx/>
                <a:ea typeface="+mn-ea"/>
                <a:cs typeface="+mn-cs"/>
              </a:rPr>
              <a:t> “Juegos recreativos para contribuir a la formación del valor de la Responsabilidad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Y los jóvenes participan activamente de estos juegos. Se premia a los mejores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lang="es-CO" sz="1300" b="1" cap="none" dirty="0">
              <a:latin typeface="Bradley Hand ITC" panose="03070402050302030203" pitchFamily="66" charset="0"/>
            </a:endParaRPr>
          </a:p>
        </p:txBody>
      </p:sp>
      <p:pic>
        <p:nvPicPr>
          <p:cNvPr id="6" name="Imagen 5" descr="Diagrama&#10;&#10;Descripción generada automáticamente">
            <a:extLst>
              <a:ext uri="{FF2B5EF4-FFF2-40B4-BE49-F238E27FC236}">
                <a16:creationId xmlns:a16="http://schemas.microsoft.com/office/drawing/2014/main" id="{64879CDA-0B83-8633-84CD-71E38F6EF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530"/>
            <a:ext cx="1201002" cy="978271"/>
          </a:xfrm>
          <a:prstGeom prst="rect">
            <a:avLst/>
          </a:prstGeom>
        </p:spPr>
      </p:pic>
      <p:sp>
        <p:nvSpPr>
          <p:cNvPr id="5" name="Marcador de número de diapositiva 4">
            <a:extLst>
              <a:ext uri="{FF2B5EF4-FFF2-40B4-BE49-F238E27FC236}">
                <a16:creationId xmlns:a16="http://schemas.microsoft.com/office/drawing/2014/main" id="{A7AC7DD7-BBB1-75DC-4991-4CABB3FEFF7C}"/>
              </a:ext>
            </a:extLst>
          </p:cNvPr>
          <p:cNvSpPr>
            <a:spLocks noGrp="1"/>
          </p:cNvSpPr>
          <p:nvPr>
            <p:ph type="sldNum" sz="quarter" idx="12"/>
          </p:nvPr>
        </p:nvSpPr>
        <p:spPr/>
        <p:txBody>
          <a:bodyPr/>
          <a:lstStyle/>
          <a:p>
            <a:fld id="{B5346379-99B8-4D47-8EAF-938C34B28DAA}" type="slidenum">
              <a:rPr lang="es-CO" smtClean="0"/>
              <a:t>32</a:t>
            </a:fld>
            <a:endParaRPr lang="es-CO"/>
          </a:p>
        </p:txBody>
      </p:sp>
    </p:spTree>
    <p:extLst>
      <p:ext uri="{BB962C8B-B14F-4D97-AF65-F5344CB8AC3E}">
        <p14:creationId xmlns:p14="http://schemas.microsoft.com/office/powerpoint/2010/main" val="3541053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9231CB-D48B-D8AE-3A1B-0CE415135B64}"/>
              </a:ext>
            </a:extLst>
          </p:cNvPr>
          <p:cNvSpPr>
            <a:spLocks noGrp="1"/>
          </p:cNvSpPr>
          <p:nvPr>
            <p:ph type="title"/>
          </p:nvPr>
        </p:nvSpPr>
        <p:spPr>
          <a:xfrm>
            <a:off x="913775" y="618518"/>
            <a:ext cx="10364451" cy="1066801"/>
          </a:xfrm>
        </p:spPr>
        <p:txBody>
          <a:bodyPr/>
          <a:lstStyle/>
          <a:p>
            <a:r>
              <a:rPr kumimoji="0" lang="es-ES" sz="2400" b="0" i="0" u="none" strike="noStrike" kern="1200" cap="all" spc="0" normalizeH="0" baseline="0" noProof="0" dirty="0">
                <a:ln>
                  <a:noFill/>
                </a:ln>
                <a:solidFill>
                  <a:prstClr val="black"/>
                </a:solidFill>
                <a:effectLst/>
                <a:uLnTx/>
                <a:uFillTx/>
                <a:latin typeface="+mn-lt"/>
                <a:ea typeface="+mj-ea"/>
                <a:cs typeface="+mj-cs"/>
              </a:rPr>
              <a:t>L </a:t>
            </a:r>
            <a:r>
              <a:rPr kumimoji="0" lang="es-ES" sz="2400" b="0" i="0" u="none" strike="noStrike" kern="1200" cap="all" spc="0" normalizeH="0" baseline="0" noProof="0" dirty="0">
                <a:ln>
                  <a:noFill/>
                </a:ln>
                <a:solidFill>
                  <a:srgbClr val="002060"/>
                </a:solidFill>
                <a:effectLst/>
                <a:uLnTx/>
                <a:uFillTx/>
                <a:latin typeface="+mn-lt"/>
                <a:ea typeface="+mj-ea"/>
                <a:cs typeface="+mj-cs"/>
              </a:rPr>
              <a:t>A  </a:t>
            </a:r>
            <a:r>
              <a:rPr kumimoji="0" lang="es-ES" sz="2400" b="0" i="0" u="none" strike="noStrike" kern="1200" cap="all" spc="0" normalizeH="0" baseline="0" noProof="0" dirty="0">
                <a:ln>
                  <a:noFill/>
                </a:ln>
                <a:solidFill>
                  <a:srgbClr val="FF0000"/>
                </a:solidFill>
                <a:effectLst/>
                <a:uLnTx/>
                <a:uFillTx/>
                <a:latin typeface="+mn-lt"/>
                <a:ea typeface="+mj-ea"/>
                <a:cs typeface="+mj-cs"/>
              </a:rPr>
              <a:t>R </a:t>
            </a:r>
            <a:r>
              <a:rPr kumimoji="0" lang="es-ES" sz="2400" b="0" i="0" u="none" strike="noStrike" kern="1200" cap="all" spc="0" normalizeH="0" baseline="0" noProof="0" dirty="0">
                <a:ln>
                  <a:noFill/>
                </a:ln>
                <a:solidFill>
                  <a:srgbClr val="355071"/>
                </a:solidFill>
                <a:effectLst/>
                <a:uLnTx/>
                <a:uFillTx/>
                <a:latin typeface="+mn-lt"/>
                <a:ea typeface="+mj-ea"/>
                <a:cs typeface="+mj-cs"/>
              </a:rPr>
              <a:t>e </a:t>
            </a:r>
            <a:r>
              <a:rPr kumimoji="0" lang="es-ES" sz="2400" b="0" i="0" u="none" strike="noStrike" kern="1200" cap="all" spc="0" normalizeH="0" baseline="0" noProof="0" dirty="0">
                <a:ln>
                  <a:noFill/>
                </a:ln>
                <a:solidFill>
                  <a:srgbClr val="D99C3F"/>
                </a:solidFill>
                <a:effectLst/>
                <a:uLnTx/>
                <a:uFillTx/>
                <a:latin typeface="+mn-lt"/>
                <a:ea typeface="+mj-ea"/>
                <a:cs typeface="+mj-cs"/>
              </a:rPr>
              <a:t>s </a:t>
            </a:r>
            <a:r>
              <a:rPr kumimoji="0" lang="es-ES" sz="2400" b="0" i="0" u="none" strike="noStrike" kern="1200" cap="all" spc="0" normalizeH="0" baseline="0" noProof="0" dirty="0">
                <a:ln>
                  <a:noFill/>
                </a:ln>
                <a:solidFill>
                  <a:srgbClr val="A35DD1"/>
                </a:solidFill>
                <a:effectLst/>
                <a:uLnTx/>
                <a:uFillTx/>
                <a:latin typeface="+mn-lt"/>
                <a:ea typeface="+mj-ea"/>
                <a:cs typeface="+mj-cs"/>
              </a:rPr>
              <a:t>p </a:t>
            </a:r>
            <a:r>
              <a:rPr kumimoji="0" lang="es-ES" sz="2400" b="0" i="0" u="none" strike="noStrike" kern="1200" cap="all" spc="0" normalizeH="0" baseline="0" noProof="0" dirty="0">
                <a:ln>
                  <a:noFill/>
                </a:ln>
                <a:solidFill>
                  <a:srgbClr val="FFFF00"/>
                </a:solidFill>
                <a:effectLst/>
                <a:uLnTx/>
                <a:uFillTx/>
                <a:latin typeface="+mn-lt"/>
                <a:ea typeface="+mj-ea"/>
                <a:cs typeface="+mj-cs"/>
              </a:rPr>
              <a:t>o </a:t>
            </a:r>
            <a:r>
              <a:rPr kumimoji="0" lang="es-ES" sz="2400" b="0" i="0" u="none" strike="noStrike" kern="1200" cap="all" spc="0" normalizeH="0" baseline="0" noProof="0" dirty="0">
                <a:ln>
                  <a:noFill/>
                </a:ln>
                <a:solidFill>
                  <a:srgbClr val="92D050"/>
                </a:solidFill>
                <a:effectLst/>
                <a:uLnTx/>
                <a:uFillTx/>
                <a:latin typeface="+mn-lt"/>
                <a:ea typeface="+mj-ea"/>
                <a:cs typeface="+mj-cs"/>
              </a:rPr>
              <a:t>n </a:t>
            </a:r>
            <a:r>
              <a:rPr kumimoji="0" lang="es-ES" sz="2400" b="0" i="0" u="none" strike="noStrike" kern="1200" cap="all" spc="0" normalizeH="0" baseline="0" noProof="0" dirty="0">
                <a:ln>
                  <a:noFill/>
                </a:ln>
                <a:solidFill>
                  <a:srgbClr val="002060"/>
                </a:solidFill>
                <a:effectLst/>
                <a:uLnTx/>
                <a:uFillTx/>
                <a:latin typeface="+mn-lt"/>
                <a:ea typeface="+mj-ea"/>
                <a:cs typeface="+mj-cs"/>
              </a:rPr>
              <a:t>s </a:t>
            </a:r>
            <a:r>
              <a:rPr kumimoji="0" lang="es-ES" sz="2400" b="0" i="0" u="none" strike="noStrike" kern="1200" cap="all" spc="0" normalizeH="0" baseline="0" noProof="0" dirty="0">
                <a:ln>
                  <a:noFill/>
                </a:ln>
                <a:solidFill>
                  <a:srgbClr val="86C157">
                    <a:lumMod val="50000"/>
                  </a:srgbClr>
                </a:solidFill>
                <a:effectLst/>
                <a:uLnTx/>
                <a:uFillTx/>
                <a:latin typeface="+mn-lt"/>
                <a:ea typeface="+mj-ea"/>
                <a:cs typeface="+mj-cs"/>
              </a:rPr>
              <a:t>a </a:t>
            </a:r>
            <a:r>
              <a:rPr kumimoji="0" lang="es-ES" sz="2400" b="0" i="0" u="none" strike="noStrike" kern="1200" cap="all" spc="0" normalizeH="0" baseline="0" noProof="0" dirty="0">
                <a:ln>
                  <a:noFill/>
                </a:ln>
                <a:solidFill>
                  <a:srgbClr val="FF0000"/>
                </a:solidFill>
                <a:effectLst/>
                <a:uLnTx/>
                <a:uFillTx/>
                <a:latin typeface="+mn-lt"/>
                <a:ea typeface="+mj-ea"/>
                <a:cs typeface="+mj-cs"/>
              </a:rPr>
              <a:t>b </a:t>
            </a:r>
            <a:r>
              <a:rPr kumimoji="0" lang="es-ES" sz="2400" b="0" i="0" u="none" strike="noStrike" kern="1200" cap="all" spc="0" normalizeH="0" baseline="0" noProof="0" dirty="0">
                <a:ln>
                  <a:noFill/>
                </a:ln>
                <a:solidFill>
                  <a:srgbClr val="3366CC"/>
                </a:solidFill>
                <a:effectLst/>
                <a:uLnTx/>
                <a:uFillTx/>
                <a:latin typeface="+mn-lt"/>
                <a:ea typeface="+mj-ea"/>
                <a:cs typeface="+mj-cs"/>
              </a:rPr>
              <a:t>i </a:t>
            </a:r>
            <a:r>
              <a:rPr kumimoji="0" lang="es-ES" sz="2400" b="0" i="0" u="none" strike="noStrike" kern="1200" cap="all" spc="0" normalizeH="0" baseline="0" noProof="0" dirty="0">
                <a:ln>
                  <a:noFill/>
                </a:ln>
                <a:solidFill>
                  <a:srgbClr val="CE6633">
                    <a:lumMod val="75000"/>
                  </a:srgbClr>
                </a:solidFill>
                <a:effectLst/>
                <a:uLnTx/>
                <a:uFillTx/>
                <a:latin typeface="+mn-lt"/>
                <a:ea typeface="+mj-ea"/>
                <a:cs typeface="+mj-cs"/>
              </a:rPr>
              <a:t>l </a:t>
            </a:r>
            <a:r>
              <a:rPr kumimoji="0" lang="es-ES" sz="2400" b="0" i="0" u="none" strike="noStrike" kern="1200" cap="all" spc="0" normalizeH="0" baseline="0" noProof="0" dirty="0">
                <a:ln>
                  <a:noFill/>
                </a:ln>
                <a:solidFill>
                  <a:prstClr val="black"/>
                </a:solidFill>
                <a:effectLst/>
                <a:uLnTx/>
                <a:uFillTx/>
                <a:latin typeface="+mn-lt"/>
                <a:ea typeface="+mj-ea"/>
                <a:cs typeface="+mj-cs"/>
              </a:rPr>
              <a:t>i </a:t>
            </a:r>
            <a:r>
              <a:rPr kumimoji="0" lang="es-ES" sz="2400" b="0" i="0" u="none" strike="noStrike" kern="1200" cap="all" spc="0" normalizeH="0" baseline="0" noProof="0" dirty="0">
                <a:ln>
                  <a:noFill/>
                </a:ln>
                <a:solidFill>
                  <a:prstClr val="white">
                    <a:lumMod val="50000"/>
                  </a:prstClr>
                </a:solidFill>
                <a:effectLst/>
                <a:uLnTx/>
                <a:uFillTx/>
                <a:latin typeface="+mn-lt"/>
                <a:ea typeface="+mj-ea"/>
                <a:cs typeface="+mj-cs"/>
              </a:rPr>
              <a:t>d</a:t>
            </a:r>
            <a:r>
              <a:rPr kumimoji="0" lang="es-ES" sz="2400" b="0" i="0" u="none" strike="noStrike" kern="1200" cap="all" spc="0" normalizeH="0" baseline="0" noProof="0" dirty="0">
                <a:ln>
                  <a:noFill/>
                </a:ln>
                <a:solidFill>
                  <a:srgbClr val="00B050"/>
                </a:solidFill>
                <a:effectLst/>
                <a:uLnTx/>
                <a:uFillTx/>
                <a:latin typeface="+mn-lt"/>
                <a:ea typeface="+mj-ea"/>
                <a:cs typeface="+mj-cs"/>
              </a:rPr>
              <a:t> a </a:t>
            </a:r>
            <a:r>
              <a:rPr kumimoji="0" lang="es-ES" sz="2400" b="0" i="0" u="none" strike="noStrike" kern="1200" cap="all" spc="0" normalizeH="0" baseline="0" noProof="0" dirty="0">
                <a:ln>
                  <a:noFill/>
                </a:ln>
                <a:solidFill>
                  <a:srgbClr val="FF6600"/>
                </a:solidFill>
                <a:effectLst/>
                <a:uLnTx/>
                <a:uFillTx/>
                <a:latin typeface="+mn-lt"/>
                <a:ea typeface="+mj-ea"/>
                <a:cs typeface="+mj-cs"/>
              </a:rPr>
              <a:t>d</a:t>
            </a:r>
            <a:endParaRPr lang="es-CO" dirty="0">
              <a:latin typeface="+mn-lt"/>
            </a:endParaRPr>
          </a:p>
        </p:txBody>
      </p:sp>
      <p:sp>
        <p:nvSpPr>
          <p:cNvPr id="3" name="Marcador de contenido 2">
            <a:extLst>
              <a:ext uri="{FF2B5EF4-FFF2-40B4-BE49-F238E27FC236}">
                <a16:creationId xmlns:a16="http://schemas.microsoft.com/office/drawing/2014/main" id="{3A8042BD-EDFF-F7A4-480F-10A22EFB0BCA}"/>
              </a:ext>
            </a:extLst>
          </p:cNvPr>
          <p:cNvSpPr>
            <a:spLocks noGrp="1"/>
          </p:cNvSpPr>
          <p:nvPr>
            <p:ph sz="quarter" idx="13"/>
          </p:nvPr>
        </p:nvSpPr>
        <p:spPr>
          <a:xfrm>
            <a:off x="913774" y="2367092"/>
            <a:ext cx="5106026" cy="3424107"/>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jóvenes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effectLst/>
                <a:uLnTx/>
                <a:uFillTx/>
                <a:ea typeface="+mn-ea"/>
                <a:cs typeface="+mn-cs"/>
              </a:rPr>
              <a:t>Es </a:t>
            </a:r>
            <a:r>
              <a:rPr kumimoji="0" lang="es-ES" sz="1200" b="1" u="none" strike="noStrike" kern="1200" cap="none" spc="0" normalizeH="0" baseline="0" noProof="0" dirty="0">
                <a:ln>
                  <a:noFill/>
                </a:ln>
                <a:uLnTx/>
                <a:uFillTx/>
                <a:ea typeface="+mn-ea"/>
                <a:cs typeface="+mn-cs"/>
              </a:rPr>
              <a:t>aceptar</a:t>
            </a:r>
            <a:r>
              <a:rPr lang="es-ES" sz="1200" b="1" i="0" cap="none" dirty="0">
                <a:effectLst/>
              </a:rPr>
              <a:t> las consecuencias de las propias decisiones, respondiendo por ellas ante los demás, sea en </a:t>
            </a:r>
            <a:r>
              <a:rPr kumimoji="0" lang="es-ES" sz="1200" b="1" i="0" u="none" strike="noStrike" kern="1200" cap="none" spc="0" normalizeH="0" baseline="0" noProof="0" dirty="0">
                <a:ln>
                  <a:noFill/>
                </a:ln>
                <a:solidFill>
                  <a:prstClr val="black"/>
                </a:solidFill>
                <a:effectLst/>
                <a:uLnTx/>
                <a:uFillTx/>
                <a:ea typeface="+mn-ea"/>
                <a:cs typeface="+mn-cs"/>
              </a:rPr>
              <a:t> la familia, el barrio, la institución educativa y comunidad en general</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cuaderno,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a:t>
            </a:r>
            <a:r>
              <a:rPr lang="es-ES" sz="1200" b="1" cap="none" dirty="0">
                <a:solidFill>
                  <a:prstClr val="black"/>
                </a:solidFill>
              </a:rPr>
              <a:t> probable: </a:t>
            </a:r>
            <a:r>
              <a:rPr kumimoji="0" lang="es-ES" sz="1200" b="1" i="0" u="none" strike="noStrike" kern="1200" cap="none" spc="0" normalizeH="0" baseline="0" noProof="0" dirty="0">
                <a:ln>
                  <a:noFill/>
                </a:ln>
                <a:solidFill>
                  <a:prstClr val="black"/>
                </a:solidFill>
                <a:effectLst/>
                <a:uLnTx/>
                <a:uFillTx/>
                <a:ea typeface="+mn-ea"/>
                <a:cs typeface="+mn-cs"/>
              </a:rPr>
              <a:t>120 minutos</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  Al finalizar se hace un recuento sobre lo aprendido, determinando por qué  es importante ser responsables</a:t>
            </a:r>
          </a:p>
          <a:p>
            <a:endParaRPr lang="es-CO" dirty="0"/>
          </a:p>
        </p:txBody>
      </p:sp>
      <p:sp>
        <p:nvSpPr>
          <p:cNvPr id="4" name="Marcador de contenido 3">
            <a:extLst>
              <a:ext uri="{FF2B5EF4-FFF2-40B4-BE49-F238E27FC236}">
                <a16:creationId xmlns:a16="http://schemas.microsoft.com/office/drawing/2014/main" id="{163E396A-76F5-49B3-D888-08109B43B38C}"/>
              </a:ext>
            </a:extLst>
          </p:cNvPr>
          <p:cNvSpPr>
            <a:spLocks noGrp="1"/>
          </p:cNvSpPr>
          <p:nvPr>
            <p:ph sz="quarter" idx="14"/>
          </p:nvPr>
        </p:nvSpPr>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a:t>
            </a:r>
            <a:r>
              <a:rPr lang="es-ES" sz="1200" dirty="0">
                <a:solidFill>
                  <a:srgbClr val="FFC000"/>
                </a:solidFill>
              </a:rPr>
              <a:t>JÓVENES</a:t>
            </a:r>
            <a:r>
              <a:rPr kumimoji="0" lang="es-ES" sz="1200" b="0" i="0" u="none" strike="noStrike" kern="1200" cap="all" spc="0" normalizeH="0" baseline="0" noProof="0" dirty="0">
                <a:ln>
                  <a:noFill/>
                </a:ln>
                <a:solidFill>
                  <a:srgbClr val="FFC000"/>
                </a:solidFill>
                <a:effectLst/>
                <a:uLnTx/>
                <a:uFillTx/>
                <a:ea typeface="+mn-ea"/>
                <a:cs typeface="+mn-cs"/>
              </a:rPr>
              <a:t> de OCTAVO Y NOVENO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los jóvenes en compañía de sus padres y/o acudientes y familia institucional en ronda, bajo la orientación del docente,  realizan una pausa activa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Los jóvenes con sus padres y/o acudientes, escuchan con atención a la o el docente  da explicaciones detalladas </a:t>
            </a:r>
            <a:r>
              <a:rPr kumimoji="0" lang="es-CO" sz="1200" b="1" i="0" u="none" strike="noStrike" kern="1200" cap="none" spc="0" normalizeH="0" baseline="0" noProof="0" dirty="0" err="1">
                <a:ln>
                  <a:noFill/>
                </a:ln>
                <a:solidFill>
                  <a:prstClr val="black"/>
                </a:solidFill>
                <a:effectLst/>
                <a:uLnTx/>
                <a:uFillTx/>
                <a:ea typeface="+mn-ea"/>
                <a:cs typeface="+mn-cs"/>
              </a:rPr>
              <a:t>sobr</a:t>
            </a:r>
            <a:r>
              <a:rPr lang="es-CO" sz="1200" b="1" cap="none" dirty="0">
                <a:solidFill>
                  <a:prstClr val="black"/>
                </a:solidFill>
              </a:rPr>
              <a:t>e </a:t>
            </a:r>
            <a:r>
              <a:rPr kumimoji="0" lang="es-CO" sz="1200" b="1" i="0" u="none" strike="noStrike" kern="1200" cap="none" spc="0" normalizeH="0" baseline="0" noProof="0" dirty="0">
                <a:ln>
                  <a:noFill/>
                </a:ln>
                <a:solidFill>
                  <a:prstClr val="black"/>
                </a:solidFill>
                <a:effectLst/>
                <a:uLnTx/>
                <a:uFillTx/>
                <a:ea typeface="+mn-ea"/>
                <a:cs typeface="+mn-cs"/>
              </a:rPr>
              <a:t>como se aprende a ser responsable mediante divertidos juegos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Estimad(a) docente esta es la dirección https://efdeportes.com</a:t>
            </a:r>
            <a:endParaRPr kumimoji="0" lang="es-CO" sz="1200" b="1" i="0" u="none" strike="noStrike" kern="1200" cap="none" spc="0" normalizeH="0" baseline="0" noProof="0" dirty="0">
              <a:ln>
                <a:noFill/>
              </a:ln>
              <a:solidFill>
                <a:srgbClr val="A35DD1"/>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Y los estudiantes participan activamente de estos juegos. Se premia a los mejores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endParaRPr lang="es-CO" dirty="0"/>
          </a:p>
        </p:txBody>
      </p:sp>
      <p:pic>
        <p:nvPicPr>
          <p:cNvPr id="6" name="Imagen 5" descr="Logotipo, nombre de la empresa&#10;&#10;Descripción generada automáticamente">
            <a:extLst>
              <a:ext uri="{FF2B5EF4-FFF2-40B4-BE49-F238E27FC236}">
                <a16:creationId xmlns:a16="http://schemas.microsoft.com/office/drawing/2014/main" id="{EFB191D7-33E2-DBE1-B123-ECDF2B8E8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41946" cy="1066801"/>
          </a:xfrm>
          <a:prstGeom prst="rect">
            <a:avLst/>
          </a:prstGeom>
        </p:spPr>
      </p:pic>
      <p:sp>
        <p:nvSpPr>
          <p:cNvPr id="5" name="Marcador de número de diapositiva 4">
            <a:extLst>
              <a:ext uri="{FF2B5EF4-FFF2-40B4-BE49-F238E27FC236}">
                <a16:creationId xmlns:a16="http://schemas.microsoft.com/office/drawing/2014/main" id="{FB728EC3-E969-664F-5DCB-7162CD521552}"/>
              </a:ext>
            </a:extLst>
          </p:cNvPr>
          <p:cNvSpPr>
            <a:spLocks noGrp="1"/>
          </p:cNvSpPr>
          <p:nvPr>
            <p:ph type="sldNum" sz="quarter" idx="12"/>
          </p:nvPr>
        </p:nvSpPr>
        <p:spPr/>
        <p:txBody>
          <a:bodyPr/>
          <a:lstStyle/>
          <a:p>
            <a:fld id="{B5346379-99B8-4D47-8EAF-938C34B28DAA}" type="slidenum">
              <a:rPr lang="es-CO" smtClean="0"/>
              <a:t>33</a:t>
            </a:fld>
            <a:endParaRPr lang="es-CO"/>
          </a:p>
        </p:txBody>
      </p:sp>
    </p:spTree>
    <p:extLst>
      <p:ext uri="{BB962C8B-B14F-4D97-AF65-F5344CB8AC3E}">
        <p14:creationId xmlns:p14="http://schemas.microsoft.com/office/powerpoint/2010/main" val="709631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441B78-C394-AF3E-C798-6BCCCECCA28B}"/>
              </a:ext>
            </a:extLst>
          </p:cNvPr>
          <p:cNvSpPr>
            <a:spLocks noGrp="1"/>
          </p:cNvSpPr>
          <p:nvPr>
            <p:ph type="title"/>
          </p:nvPr>
        </p:nvSpPr>
        <p:spPr>
          <a:xfrm>
            <a:off x="913775" y="618518"/>
            <a:ext cx="10364451" cy="955342"/>
          </a:xfrm>
        </p:spPr>
        <p:txBody>
          <a:bodyPr/>
          <a:lstStyle/>
          <a:p>
            <a:r>
              <a:rPr kumimoji="0" lang="es-ES" sz="2400" b="0" i="0" u="none" strike="noStrike" kern="1200" cap="all" spc="0" normalizeH="0" baseline="0" noProof="0" dirty="0">
                <a:ln>
                  <a:noFill/>
                </a:ln>
                <a:solidFill>
                  <a:prstClr val="black"/>
                </a:solidFill>
                <a:effectLst/>
                <a:uLnTx/>
                <a:uFillTx/>
                <a:latin typeface="+mn-lt"/>
                <a:ea typeface="+mj-ea"/>
                <a:cs typeface="+mj-cs"/>
              </a:rPr>
              <a:t>L </a:t>
            </a:r>
            <a:r>
              <a:rPr kumimoji="0" lang="es-ES" sz="2400" b="0" i="0" u="none" strike="noStrike" kern="1200" cap="all" spc="0" normalizeH="0" baseline="0" noProof="0" dirty="0">
                <a:ln>
                  <a:noFill/>
                </a:ln>
                <a:solidFill>
                  <a:srgbClr val="002060"/>
                </a:solidFill>
                <a:effectLst/>
                <a:uLnTx/>
                <a:uFillTx/>
                <a:latin typeface="+mn-lt"/>
                <a:ea typeface="+mj-ea"/>
                <a:cs typeface="+mj-cs"/>
              </a:rPr>
              <a:t>A  </a:t>
            </a:r>
            <a:r>
              <a:rPr kumimoji="0" lang="es-ES" sz="2400" b="0" i="0" u="none" strike="noStrike" kern="1200" cap="all" spc="0" normalizeH="0" baseline="0" noProof="0" dirty="0">
                <a:ln>
                  <a:noFill/>
                </a:ln>
                <a:solidFill>
                  <a:srgbClr val="FF0000"/>
                </a:solidFill>
                <a:effectLst/>
                <a:uLnTx/>
                <a:uFillTx/>
                <a:latin typeface="+mn-lt"/>
                <a:ea typeface="+mj-ea"/>
                <a:cs typeface="+mj-cs"/>
              </a:rPr>
              <a:t>R </a:t>
            </a:r>
            <a:r>
              <a:rPr kumimoji="0" lang="es-ES" sz="2400" b="0" i="0" u="none" strike="noStrike" kern="1200" cap="all" spc="0" normalizeH="0" baseline="0" noProof="0" dirty="0">
                <a:ln>
                  <a:noFill/>
                </a:ln>
                <a:solidFill>
                  <a:srgbClr val="355071"/>
                </a:solidFill>
                <a:effectLst/>
                <a:uLnTx/>
                <a:uFillTx/>
                <a:latin typeface="+mn-lt"/>
                <a:ea typeface="+mj-ea"/>
                <a:cs typeface="+mj-cs"/>
              </a:rPr>
              <a:t>e </a:t>
            </a:r>
            <a:r>
              <a:rPr kumimoji="0" lang="es-ES" sz="2400" b="0" i="0" u="none" strike="noStrike" kern="1200" cap="all" spc="0" normalizeH="0" baseline="0" noProof="0" dirty="0">
                <a:ln>
                  <a:noFill/>
                </a:ln>
                <a:solidFill>
                  <a:srgbClr val="D99C3F"/>
                </a:solidFill>
                <a:effectLst/>
                <a:uLnTx/>
                <a:uFillTx/>
                <a:latin typeface="+mn-lt"/>
                <a:ea typeface="+mj-ea"/>
                <a:cs typeface="+mj-cs"/>
              </a:rPr>
              <a:t>s </a:t>
            </a:r>
            <a:r>
              <a:rPr kumimoji="0" lang="es-ES" sz="2400" b="0" i="0" u="none" strike="noStrike" kern="1200" cap="all" spc="0" normalizeH="0" baseline="0" noProof="0" dirty="0">
                <a:ln>
                  <a:noFill/>
                </a:ln>
                <a:solidFill>
                  <a:srgbClr val="A35DD1"/>
                </a:solidFill>
                <a:effectLst/>
                <a:uLnTx/>
                <a:uFillTx/>
                <a:latin typeface="+mn-lt"/>
                <a:ea typeface="+mj-ea"/>
                <a:cs typeface="+mj-cs"/>
              </a:rPr>
              <a:t>p </a:t>
            </a:r>
            <a:r>
              <a:rPr kumimoji="0" lang="es-ES" sz="2400" b="0" i="0" u="none" strike="noStrike" kern="1200" cap="all" spc="0" normalizeH="0" baseline="0" noProof="0" dirty="0">
                <a:ln>
                  <a:noFill/>
                </a:ln>
                <a:solidFill>
                  <a:srgbClr val="FFFF00"/>
                </a:solidFill>
                <a:effectLst/>
                <a:uLnTx/>
                <a:uFillTx/>
                <a:latin typeface="+mn-lt"/>
                <a:ea typeface="+mj-ea"/>
                <a:cs typeface="+mj-cs"/>
              </a:rPr>
              <a:t>o </a:t>
            </a:r>
            <a:r>
              <a:rPr kumimoji="0" lang="es-ES" sz="2400" b="0" i="0" u="none" strike="noStrike" kern="1200" cap="all" spc="0" normalizeH="0" baseline="0" noProof="0" dirty="0">
                <a:ln>
                  <a:noFill/>
                </a:ln>
                <a:solidFill>
                  <a:srgbClr val="92D050"/>
                </a:solidFill>
                <a:effectLst/>
                <a:uLnTx/>
                <a:uFillTx/>
                <a:latin typeface="+mn-lt"/>
                <a:ea typeface="+mj-ea"/>
                <a:cs typeface="+mj-cs"/>
              </a:rPr>
              <a:t>n </a:t>
            </a:r>
            <a:r>
              <a:rPr kumimoji="0" lang="es-ES" sz="2400" b="0" i="0" u="none" strike="noStrike" kern="1200" cap="all" spc="0" normalizeH="0" baseline="0" noProof="0" dirty="0">
                <a:ln>
                  <a:noFill/>
                </a:ln>
                <a:solidFill>
                  <a:srgbClr val="002060"/>
                </a:solidFill>
                <a:effectLst/>
                <a:uLnTx/>
                <a:uFillTx/>
                <a:latin typeface="+mn-lt"/>
                <a:ea typeface="+mj-ea"/>
                <a:cs typeface="+mj-cs"/>
              </a:rPr>
              <a:t>s </a:t>
            </a:r>
            <a:r>
              <a:rPr kumimoji="0" lang="es-ES" sz="2400" b="0" i="0" u="none" strike="noStrike" kern="1200" cap="all" spc="0" normalizeH="0" baseline="0" noProof="0" dirty="0">
                <a:ln>
                  <a:noFill/>
                </a:ln>
                <a:solidFill>
                  <a:srgbClr val="86C157">
                    <a:lumMod val="50000"/>
                  </a:srgbClr>
                </a:solidFill>
                <a:effectLst/>
                <a:uLnTx/>
                <a:uFillTx/>
                <a:latin typeface="+mn-lt"/>
                <a:ea typeface="+mj-ea"/>
                <a:cs typeface="+mj-cs"/>
              </a:rPr>
              <a:t>a </a:t>
            </a:r>
            <a:r>
              <a:rPr kumimoji="0" lang="es-ES" sz="2400" b="0" i="0" u="none" strike="noStrike" kern="1200" cap="all" spc="0" normalizeH="0" baseline="0" noProof="0" dirty="0">
                <a:ln>
                  <a:noFill/>
                </a:ln>
                <a:solidFill>
                  <a:srgbClr val="FF0000"/>
                </a:solidFill>
                <a:effectLst/>
                <a:uLnTx/>
                <a:uFillTx/>
                <a:latin typeface="+mn-lt"/>
                <a:ea typeface="+mj-ea"/>
                <a:cs typeface="+mj-cs"/>
              </a:rPr>
              <a:t>b </a:t>
            </a:r>
            <a:r>
              <a:rPr kumimoji="0" lang="es-ES" sz="2400" b="0" i="0" u="none" strike="noStrike" kern="1200" cap="all" spc="0" normalizeH="0" baseline="0" noProof="0" dirty="0">
                <a:ln>
                  <a:noFill/>
                </a:ln>
                <a:solidFill>
                  <a:srgbClr val="3366CC"/>
                </a:solidFill>
                <a:effectLst/>
                <a:uLnTx/>
                <a:uFillTx/>
                <a:latin typeface="+mn-lt"/>
                <a:ea typeface="+mj-ea"/>
                <a:cs typeface="+mj-cs"/>
              </a:rPr>
              <a:t>i </a:t>
            </a:r>
            <a:r>
              <a:rPr kumimoji="0" lang="es-ES" sz="2400" b="0" i="0" u="none" strike="noStrike" kern="1200" cap="all" spc="0" normalizeH="0" baseline="0" noProof="0" dirty="0">
                <a:ln>
                  <a:noFill/>
                </a:ln>
                <a:solidFill>
                  <a:srgbClr val="CE6633">
                    <a:lumMod val="75000"/>
                  </a:srgbClr>
                </a:solidFill>
                <a:effectLst/>
                <a:uLnTx/>
                <a:uFillTx/>
                <a:latin typeface="+mn-lt"/>
                <a:ea typeface="+mj-ea"/>
                <a:cs typeface="+mj-cs"/>
              </a:rPr>
              <a:t>l </a:t>
            </a:r>
            <a:r>
              <a:rPr kumimoji="0" lang="es-ES" sz="2400" b="0" i="0" u="none" strike="noStrike" kern="1200" cap="all" spc="0" normalizeH="0" baseline="0" noProof="0" dirty="0">
                <a:ln>
                  <a:noFill/>
                </a:ln>
                <a:solidFill>
                  <a:prstClr val="black"/>
                </a:solidFill>
                <a:effectLst/>
                <a:uLnTx/>
                <a:uFillTx/>
                <a:latin typeface="+mn-lt"/>
                <a:ea typeface="+mj-ea"/>
                <a:cs typeface="+mj-cs"/>
              </a:rPr>
              <a:t>i </a:t>
            </a:r>
            <a:r>
              <a:rPr kumimoji="0" lang="es-ES" sz="2400" b="0" i="0" u="none" strike="noStrike" kern="1200" cap="all" spc="0" normalizeH="0" baseline="0" noProof="0" dirty="0">
                <a:ln>
                  <a:noFill/>
                </a:ln>
                <a:solidFill>
                  <a:prstClr val="white">
                    <a:lumMod val="50000"/>
                  </a:prstClr>
                </a:solidFill>
                <a:effectLst/>
                <a:uLnTx/>
                <a:uFillTx/>
                <a:latin typeface="+mn-lt"/>
                <a:ea typeface="+mj-ea"/>
                <a:cs typeface="+mj-cs"/>
              </a:rPr>
              <a:t>d</a:t>
            </a:r>
            <a:r>
              <a:rPr kumimoji="0" lang="es-ES" sz="2400" b="0" i="0" u="none" strike="noStrike" kern="1200" cap="all" spc="0" normalizeH="0" baseline="0" noProof="0" dirty="0">
                <a:ln>
                  <a:noFill/>
                </a:ln>
                <a:solidFill>
                  <a:srgbClr val="00B050"/>
                </a:solidFill>
                <a:effectLst/>
                <a:uLnTx/>
                <a:uFillTx/>
                <a:latin typeface="+mn-lt"/>
                <a:ea typeface="+mj-ea"/>
                <a:cs typeface="+mj-cs"/>
              </a:rPr>
              <a:t> a </a:t>
            </a:r>
            <a:r>
              <a:rPr kumimoji="0" lang="es-ES" sz="2400" b="0" i="0" u="none" strike="noStrike" kern="1200" cap="all" spc="0" normalizeH="0" baseline="0" noProof="0" dirty="0">
                <a:ln>
                  <a:noFill/>
                </a:ln>
                <a:solidFill>
                  <a:srgbClr val="FF6600"/>
                </a:solidFill>
                <a:effectLst/>
                <a:uLnTx/>
                <a:uFillTx/>
                <a:latin typeface="+mn-lt"/>
                <a:ea typeface="+mj-ea"/>
                <a:cs typeface="+mj-cs"/>
              </a:rPr>
              <a:t>d</a:t>
            </a:r>
            <a:endParaRPr lang="es-CO" dirty="0">
              <a:latin typeface="+mn-lt"/>
            </a:endParaRPr>
          </a:p>
        </p:txBody>
      </p:sp>
      <p:sp>
        <p:nvSpPr>
          <p:cNvPr id="3" name="Marcador de contenido 2">
            <a:extLst>
              <a:ext uri="{FF2B5EF4-FFF2-40B4-BE49-F238E27FC236}">
                <a16:creationId xmlns:a16="http://schemas.microsoft.com/office/drawing/2014/main" id="{4D22E909-B9A0-D27D-050F-D6DF60A73BD3}"/>
              </a:ext>
            </a:extLst>
          </p:cNvPr>
          <p:cNvSpPr>
            <a:spLocks noGrp="1"/>
          </p:cNvSpPr>
          <p:nvPr>
            <p:ph sz="quarter" idx="13"/>
          </p:nvPr>
        </p:nvSpPr>
        <p:spPr>
          <a:xfrm>
            <a:off x="913774" y="2367092"/>
            <a:ext cx="5106026" cy="3424107"/>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jóvenes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Es </a:t>
            </a:r>
            <a:r>
              <a:rPr lang="es-ES" sz="1200" b="1" cap="none" dirty="0">
                <a:solidFill>
                  <a:prstClr val="black"/>
                </a:solidFill>
              </a:rPr>
              <a:t>cumplir con los compromisos, ser puntuales, disciplinados, asertivos,</a:t>
            </a:r>
            <a:r>
              <a:rPr lang="es-CO" sz="1200" b="1" cap="none" dirty="0">
                <a:solidFill>
                  <a:prstClr val="black"/>
                </a:solidFill>
              </a:rPr>
              <a:t> gracias a su permanente responsabilidad podemos tener sociedades sólidas, siendo edificadores de estas</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cuaderno,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a:t>
            </a:r>
            <a:r>
              <a:rPr lang="es-ES" sz="1200" b="1" cap="none" dirty="0">
                <a:solidFill>
                  <a:prstClr val="black"/>
                </a:solidFill>
              </a:rPr>
              <a:t> probable: </a:t>
            </a:r>
            <a:r>
              <a:rPr kumimoji="0" lang="es-ES" sz="1200" b="1" i="0" u="none" strike="noStrike" kern="1200" cap="none" spc="0" normalizeH="0" baseline="0" noProof="0" dirty="0">
                <a:ln>
                  <a:noFill/>
                </a:ln>
                <a:solidFill>
                  <a:prstClr val="black"/>
                </a:solidFill>
                <a:effectLst/>
                <a:uLnTx/>
                <a:uFillTx/>
                <a:ea typeface="+mn-ea"/>
                <a:cs typeface="+mn-cs"/>
              </a:rPr>
              <a:t>120 minutos</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  Al finalizar se hace un recuento sobre lo aprendido, determinando por qué  es importante ser responsables</a:t>
            </a:r>
          </a:p>
          <a:p>
            <a:endParaRPr lang="es-CO" dirty="0"/>
          </a:p>
        </p:txBody>
      </p:sp>
      <p:sp>
        <p:nvSpPr>
          <p:cNvPr id="4" name="Marcador de contenido 3">
            <a:extLst>
              <a:ext uri="{FF2B5EF4-FFF2-40B4-BE49-F238E27FC236}">
                <a16:creationId xmlns:a16="http://schemas.microsoft.com/office/drawing/2014/main" id="{A7DBA608-8910-B347-004B-C535DD20CD96}"/>
              </a:ext>
            </a:extLst>
          </p:cNvPr>
          <p:cNvSpPr>
            <a:spLocks noGrp="1"/>
          </p:cNvSpPr>
          <p:nvPr>
            <p:ph sz="quarter" idx="14"/>
          </p:nvPr>
        </p:nvSpPr>
        <p:spPr/>
        <p:txBody>
          <a:bodyPr>
            <a:normAutofit fontScale="85000"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400" b="0" i="0" u="none" strike="noStrike" kern="1200" cap="all" spc="0" normalizeH="0" baseline="0" noProof="0" dirty="0">
                <a:ln>
                  <a:noFill/>
                </a:ln>
                <a:solidFill>
                  <a:srgbClr val="FFC000"/>
                </a:solidFill>
                <a:effectLst/>
                <a:uLnTx/>
                <a:uFillTx/>
                <a:ea typeface="+mn-ea"/>
                <a:cs typeface="+mn-cs"/>
              </a:rPr>
              <a:t>Inicio dirigido a </a:t>
            </a:r>
            <a:r>
              <a:rPr lang="es-ES" sz="1400" dirty="0">
                <a:solidFill>
                  <a:srgbClr val="FFC000"/>
                </a:solidFill>
              </a:rPr>
              <a:t>JOVENES</a:t>
            </a:r>
            <a:r>
              <a:rPr kumimoji="0" lang="es-ES" sz="1400" b="0" i="0" u="none" strike="noStrike" kern="1200" cap="all" spc="0" normalizeH="0" baseline="0" noProof="0" dirty="0">
                <a:ln>
                  <a:noFill/>
                </a:ln>
                <a:solidFill>
                  <a:srgbClr val="FFC000"/>
                </a:solidFill>
                <a:effectLst/>
                <a:uLnTx/>
                <a:uFillTx/>
                <a:ea typeface="+mn-ea"/>
                <a:cs typeface="+mn-cs"/>
              </a:rPr>
              <a:t> de DÉCIMO y UNDÉCIMO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Se reúne  los jóvenes junto a sus padres y/o acudientes y familia institucional en ronda, bajo la orientación del docente,  realizan una pausa activa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Los jóvenes con sus padres y/o acudientes, escuchan con atención a la o el docente  da explicaciones detalladas sobre como se aprende a ser responsable mediante divertidos juegos</a:t>
            </a:r>
          </a:p>
          <a:p>
            <a:r>
              <a:rPr kumimoji="0" lang="es-CO" sz="1400" b="1" i="0" u="none" strike="noStrike" kern="1200" cap="none" spc="0" normalizeH="0" baseline="0" noProof="0" dirty="0">
                <a:ln>
                  <a:noFill/>
                </a:ln>
                <a:solidFill>
                  <a:prstClr val="black"/>
                </a:solidFill>
                <a:effectLst/>
                <a:uLnTx/>
                <a:uFillTx/>
                <a:ea typeface="+mn-ea"/>
                <a:cs typeface="+mn-cs"/>
              </a:rPr>
              <a:t>Estimad(a) docente estas son las dirección</a:t>
            </a:r>
            <a:r>
              <a:rPr lang="es-CO" sz="1400" b="1" cap="none" dirty="0">
                <a:solidFill>
                  <a:prstClr val="black"/>
                </a:solidFill>
              </a:rPr>
              <a:t>es</a:t>
            </a:r>
            <a:r>
              <a:rPr kumimoji="0" lang="es-CO" sz="1400" b="1" i="0" u="none" strike="noStrike" kern="1200" cap="none" spc="0" normalizeH="0" baseline="0" noProof="0" dirty="0">
                <a:ln>
                  <a:noFill/>
                </a:ln>
                <a:solidFill>
                  <a:prstClr val="black"/>
                </a:solidFill>
                <a:effectLst/>
                <a:uLnTx/>
                <a:uFillTx/>
                <a:ea typeface="+mn-ea"/>
                <a:cs typeface="+mn-cs"/>
              </a:rPr>
              <a:t> </a:t>
            </a:r>
            <a:r>
              <a:rPr kumimoji="0" lang="es-CO" sz="1400" b="1" i="0" u="none" strike="noStrike" kern="1200" cap="none" spc="0" normalizeH="0" baseline="0" noProof="0" dirty="0">
                <a:ln>
                  <a:noFill/>
                </a:ln>
                <a:solidFill>
                  <a:prstClr val="black"/>
                </a:solidFill>
                <a:effectLst/>
                <a:uLnTx/>
                <a:uFillTx/>
                <a:ea typeface="+mn-ea"/>
                <a:cs typeface="+mn-cs"/>
                <a:hlinkClick r:id="rId2"/>
              </a:rPr>
              <a:t>https://psycatgames.com</a:t>
            </a:r>
            <a:endParaRPr kumimoji="0" lang="es-CO" sz="1400" b="1" i="0" u="none" strike="noStrike" kern="1200" cap="none" spc="0" normalizeH="0" baseline="0" noProof="0" dirty="0">
              <a:ln>
                <a:noFill/>
              </a:ln>
              <a:solidFill>
                <a:prstClr val="black"/>
              </a:solidFill>
              <a:effectLst/>
              <a:uLnTx/>
              <a:uFillTx/>
              <a:ea typeface="+mn-ea"/>
              <a:cs typeface="+mn-cs"/>
            </a:endParaRPr>
          </a:p>
          <a:p>
            <a:r>
              <a:rPr lang="es-CO" sz="1400" b="1" cap="none" dirty="0">
                <a:solidFill>
                  <a:prstClr val="black"/>
                </a:solidFill>
                <a:hlinkClick r:id="rId3"/>
              </a:rPr>
              <a:t>https://www.familiaysalud.es</a:t>
            </a:r>
            <a:endParaRPr lang="es-CO" sz="1400" b="1" cap="none" dirty="0">
              <a:solidFill>
                <a:prstClr val="black"/>
              </a:solidFill>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Y los estudiantes participan activamente de estos juegos. Se premia a los mejores</a:t>
            </a:r>
          </a:p>
          <a:p>
            <a:endParaRPr lang="es-CO" sz="1400" b="1" cap="none" dirty="0">
              <a:solidFill>
                <a:prstClr val="black"/>
              </a:solidFill>
              <a:latin typeface="Bradley Hand ITC" panose="03070402050302030203" pitchFamily="66" charset="0"/>
            </a:endParaRPr>
          </a:p>
          <a:p>
            <a:endParaRPr lang="es-CO" dirty="0"/>
          </a:p>
        </p:txBody>
      </p:sp>
      <p:pic>
        <p:nvPicPr>
          <p:cNvPr id="6" name="Imagen 5" descr="Texto&#10;&#10;Descripción generada automáticamente">
            <a:extLst>
              <a:ext uri="{FF2B5EF4-FFF2-40B4-BE49-F238E27FC236}">
                <a16:creationId xmlns:a16="http://schemas.microsoft.com/office/drawing/2014/main" id="{4CEF8CBD-293E-44B5-1D40-80A4E8C67A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2" y="13606"/>
            <a:ext cx="1201003" cy="955342"/>
          </a:xfrm>
          <a:prstGeom prst="rect">
            <a:avLst/>
          </a:prstGeom>
        </p:spPr>
      </p:pic>
      <p:sp>
        <p:nvSpPr>
          <p:cNvPr id="5" name="Marcador de número de diapositiva 4">
            <a:extLst>
              <a:ext uri="{FF2B5EF4-FFF2-40B4-BE49-F238E27FC236}">
                <a16:creationId xmlns:a16="http://schemas.microsoft.com/office/drawing/2014/main" id="{292FE3D3-3549-7E6D-BAB0-CE8382986D35}"/>
              </a:ext>
            </a:extLst>
          </p:cNvPr>
          <p:cNvSpPr>
            <a:spLocks noGrp="1"/>
          </p:cNvSpPr>
          <p:nvPr>
            <p:ph type="sldNum" sz="quarter" idx="12"/>
          </p:nvPr>
        </p:nvSpPr>
        <p:spPr/>
        <p:txBody>
          <a:bodyPr/>
          <a:lstStyle/>
          <a:p>
            <a:fld id="{B5346379-99B8-4D47-8EAF-938C34B28DAA}" type="slidenum">
              <a:rPr lang="es-CO" smtClean="0"/>
              <a:t>34</a:t>
            </a:fld>
            <a:endParaRPr lang="es-CO"/>
          </a:p>
        </p:txBody>
      </p:sp>
    </p:spTree>
    <p:extLst>
      <p:ext uri="{BB962C8B-B14F-4D97-AF65-F5344CB8AC3E}">
        <p14:creationId xmlns:p14="http://schemas.microsoft.com/office/powerpoint/2010/main" val="1208249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4156B55-6B17-C027-6ADC-1FA921A7F9FC}"/>
              </a:ext>
            </a:extLst>
          </p:cNvPr>
          <p:cNvSpPr>
            <a:spLocks noGrp="1"/>
          </p:cNvSpPr>
          <p:nvPr>
            <p:ph sz="quarter" idx="13"/>
          </p:nvPr>
        </p:nvSpPr>
        <p:spPr>
          <a:xfrm>
            <a:off x="913774" y="1698171"/>
            <a:ext cx="10363826" cy="2864498"/>
          </a:xfrm>
        </p:spPr>
        <p:txBody>
          <a:bodyPr/>
          <a:lstStyle/>
          <a:p>
            <a:pPr marL="228600" marR="0" lvl="0" indent="-22860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2000" b="1" i="0" u="none" strike="noStrike" kern="1200" cap="all" spc="0" normalizeH="0" baseline="0" noProof="0" dirty="0">
              <a:ln>
                <a:noFill/>
              </a:ln>
              <a:solidFill>
                <a:prstClr val="black"/>
              </a:solidFill>
              <a:effectLst/>
              <a:uLnTx/>
              <a:uFillTx/>
              <a:latin typeface="Bradley Hand ITC" panose="03070402050302030203" pitchFamily="66" charset="0"/>
              <a:ea typeface="+mn-ea"/>
              <a:cs typeface="+mn-cs"/>
            </a:endParaRPr>
          </a:p>
          <a:p>
            <a:pPr marL="228600" marR="0" lvl="0" indent="-22860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lang="es-CO" b="1" dirty="0">
              <a:solidFill>
                <a:prstClr val="black"/>
              </a:solidFill>
              <a:latin typeface="Bradley Hand ITC" panose="03070402050302030203" pitchFamily="66" charset="0"/>
            </a:endParaRPr>
          </a:p>
          <a:p>
            <a:pPr marL="0" marR="0" lvl="0" indent="0" algn="ctr" defTabSz="914400" rtl="0" eaLnBrk="1" fontAlgn="auto" latinLnBrk="0" hangingPunct="1">
              <a:lnSpc>
                <a:spcPct val="120000"/>
              </a:lnSpc>
              <a:spcBef>
                <a:spcPts val="1000"/>
              </a:spcBef>
              <a:spcAft>
                <a:spcPts val="0"/>
              </a:spcAft>
              <a:buClr>
                <a:prstClr val="black"/>
              </a:buClr>
              <a:buSzTx/>
              <a:buNone/>
              <a:tabLst/>
              <a:defRPr/>
            </a:pPr>
            <a:r>
              <a:rPr kumimoji="0" lang="es-CO" sz="2000" b="1" i="0" u="none" strike="noStrike" kern="1200" cap="all" spc="0" normalizeH="0" baseline="0" noProof="0" dirty="0">
                <a:ln>
                  <a:noFill/>
                </a:ln>
                <a:solidFill>
                  <a:prstClr val="black"/>
                </a:solidFill>
                <a:effectLst/>
                <a:uLnTx/>
                <a:uFillTx/>
                <a:ea typeface="+mn-ea"/>
                <a:cs typeface="+mn-cs"/>
              </a:rPr>
              <a:t>“SÉ EL PODER QUE TIENE LA OBEDIENCIA PARA FACILITAR LAS COSAS QUE PARECEN IMPOSIBLES”</a:t>
            </a:r>
          </a:p>
          <a:p>
            <a:pPr marL="0" marR="0" lvl="0" indent="0" algn="ctr" defTabSz="914400" rtl="0" eaLnBrk="1" fontAlgn="auto" latinLnBrk="0" hangingPunct="1">
              <a:lnSpc>
                <a:spcPct val="120000"/>
              </a:lnSpc>
              <a:spcBef>
                <a:spcPts val="1000"/>
              </a:spcBef>
              <a:spcAft>
                <a:spcPts val="0"/>
              </a:spcAft>
              <a:buClr>
                <a:prstClr val="black"/>
              </a:buClr>
              <a:buSzTx/>
              <a:buNone/>
              <a:tabLst/>
              <a:defRPr/>
            </a:pPr>
            <a:r>
              <a:rPr kumimoji="0" lang="es-CO" sz="2000" b="1" i="0" u="none" strike="noStrike" kern="1200" cap="none" spc="0" normalizeH="0" baseline="0" noProof="0" dirty="0">
                <a:ln>
                  <a:noFill/>
                </a:ln>
                <a:solidFill>
                  <a:prstClr val="black"/>
                </a:solidFill>
                <a:effectLst/>
                <a:uLnTx/>
                <a:uFillTx/>
                <a:ea typeface="+mn-ea"/>
                <a:cs typeface="+mn-cs"/>
              </a:rPr>
              <a:t>Santa Teresa de </a:t>
            </a:r>
            <a:r>
              <a:rPr lang="es-CO" b="1" cap="none" dirty="0">
                <a:solidFill>
                  <a:prstClr val="black"/>
                </a:solidFill>
              </a:rPr>
              <a:t>J</a:t>
            </a:r>
            <a:r>
              <a:rPr kumimoji="0" lang="es-CO" sz="2000" b="1" i="0" u="none" strike="noStrike" kern="1200" cap="none" spc="0" normalizeH="0" baseline="0" noProof="0" dirty="0" err="1">
                <a:ln>
                  <a:noFill/>
                </a:ln>
                <a:solidFill>
                  <a:prstClr val="black"/>
                </a:solidFill>
                <a:effectLst/>
                <a:uLnTx/>
                <a:uFillTx/>
                <a:ea typeface="+mn-ea"/>
                <a:cs typeface="+mn-cs"/>
              </a:rPr>
              <a:t>esús</a:t>
            </a:r>
            <a:endParaRPr kumimoji="0" lang="es-CO" sz="2000" b="1" i="0" u="none" strike="noStrike" kern="1200" cap="none" spc="0" normalizeH="0" baseline="0" noProof="0" dirty="0">
              <a:ln>
                <a:noFill/>
              </a:ln>
              <a:solidFill>
                <a:prstClr val="black"/>
              </a:solidFill>
              <a:effectLst/>
              <a:uLnTx/>
              <a:uFillTx/>
              <a:ea typeface="+mn-ea"/>
              <a:cs typeface="+mn-cs"/>
            </a:endParaRPr>
          </a:p>
          <a:p>
            <a:endParaRPr lang="es-CO" dirty="0"/>
          </a:p>
        </p:txBody>
      </p:sp>
      <p:pic>
        <p:nvPicPr>
          <p:cNvPr id="4" name="Imagen 3">
            <a:extLst>
              <a:ext uri="{FF2B5EF4-FFF2-40B4-BE49-F238E27FC236}">
                <a16:creationId xmlns:a16="http://schemas.microsoft.com/office/drawing/2014/main" id="{ABB56376-F36C-B422-59B7-77D003F924B8}"/>
              </a:ext>
            </a:extLst>
          </p:cNvPr>
          <p:cNvPicPr>
            <a:picLocks noChangeAspect="1"/>
          </p:cNvPicPr>
          <p:nvPr/>
        </p:nvPicPr>
        <p:blipFill>
          <a:blip r:embed="rId2"/>
          <a:stretch>
            <a:fillRect/>
          </a:stretch>
        </p:blipFill>
        <p:spPr>
          <a:xfrm>
            <a:off x="0" y="210"/>
            <a:ext cx="1201016" cy="975445"/>
          </a:xfrm>
          <a:prstGeom prst="rect">
            <a:avLst/>
          </a:prstGeom>
        </p:spPr>
      </p:pic>
      <p:sp>
        <p:nvSpPr>
          <p:cNvPr id="5" name="Marcador de número de diapositiva 4">
            <a:extLst>
              <a:ext uri="{FF2B5EF4-FFF2-40B4-BE49-F238E27FC236}">
                <a16:creationId xmlns:a16="http://schemas.microsoft.com/office/drawing/2014/main" id="{5B6247A2-FE53-94B6-8E8D-6204BE326A8A}"/>
              </a:ext>
            </a:extLst>
          </p:cNvPr>
          <p:cNvSpPr>
            <a:spLocks noGrp="1"/>
          </p:cNvSpPr>
          <p:nvPr>
            <p:ph type="sldNum" sz="quarter" idx="12"/>
          </p:nvPr>
        </p:nvSpPr>
        <p:spPr/>
        <p:txBody>
          <a:bodyPr/>
          <a:lstStyle/>
          <a:p>
            <a:fld id="{B5346379-99B8-4D47-8EAF-938C34B28DAA}" type="slidenum">
              <a:rPr lang="es-CO" smtClean="0"/>
              <a:t>35</a:t>
            </a:fld>
            <a:endParaRPr lang="es-CO"/>
          </a:p>
        </p:txBody>
      </p:sp>
    </p:spTree>
    <p:extLst>
      <p:ext uri="{BB962C8B-B14F-4D97-AF65-F5344CB8AC3E}">
        <p14:creationId xmlns:p14="http://schemas.microsoft.com/office/powerpoint/2010/main" val="2281370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58BA7-99E4-DE65-BF1E-395E1572B251}"/>
              </a:ext>
            </a:extLst>
          </p:cNvPr>
          <p:cNvSpPr>
            <a:spLocks noGrp="1"/>
          </p:cNvSpPr>
          <p:nvPr>
            <p:ph type="title"/>
          </p:nvPr>
        </p:nvSpPr>
        <p:spPr>
          <a:xfrm>
            <a:off x="913775" y="618518"/>
            <a:ext cx="10364451" cy="781075"/>
          </a:xfrm>
        </p:spPr>
        <p:txBody>
          <a:bodyPr>
            <a:normAutofit/>
          </a:bodyPr>
          <a:lstStyle/>
          <a:p>
            <a:r>
              <a:rPr lang="es-CO" sz="2400" dirty="0">
                <a:solidFill>
                  <a:srgbClr val="0070C0"/>
                </a:solidFill>
                <a:latin typeface="+mn-lt"/>
              </a:rPr>
              <a:t>L</a:t>
            </a:r>
            <a:r>
              <a:rPr lang="es-CO" sz="2400" dirty="0">
                <a:solidFill>
                  <a:srgbClr val="FFC000"/>
                </a:solidFill>
                <a:latin typeface="+mn-lt"/>
              </a:rPr>
              <a:t> A  </a:t>
            </a:r>
            <a:r>
              <a:rPr lang="es-CO" sz="2400" dirty="0">
                <a:solidFill>
                  <a:srgbClr val="FF0000"/>
                </a:solidFill>
                <a:latin typeface="+mn-lt"/>
              </a:rPr>
              <a:t>O </a:t>
            </a:r>
            <a:r>
              <a:rPr lang="es-CO" sz="2400" dirty="0">
                <a:latin typeface="+mn-lt"/>
              </a:rPr>
              <a:t>B </a:t>
            </a:r>
            <a:r>
              <a:rPr lang="es-CO" sz="2400" dirty="0">
                <a:solidFill>
                  <a:schemeClr val="accent5"/>
                </a:solidFill>
                <a:latin typeface="+mn-lt"/>
              </a:rPr>
              <a:t>E </a:t>
            </a:r>
            <a:r>
              <a:rPr lang="es-CO" sz="2400" dirty="0">
                <a:solidFill>
                  <a:schemeClr val="accent6"/>
                </a:solidFill>
                <a:latin typeface="+mn-lt"/>
              </a:rPr>
              <a:t>D </a:t>
            </a:r>
            <a:r>
              <a:rPr lang="es-CO" sz="2400" dirty="0">
                <a:solidFill>
                  <a:srgbClr val="C00000"/>
                </a:solidFill>
                <a:latin typeface="+mn-lt"/>
              </a:rPr>
              <a:t>I </a:t>
            </a:r>
            <a:r>
              <a:rPr lang="es-CO" sz="2400" dirty="0">
                <a:solidFill>
                  <a:schemeClr val="accent3">
                    <a:lumMod val="75000"/>
                  </a:schemeClr>
                </a:solidFill>
                <a:latin typeface="+mn-lt"/>
              </a:rPr>
              <a:t>E </a:t>
            </a:r>
            <a:r>
              <a:rPr lang="es-CO" sz="2400" dirty="0">
                <a:solidFill>
                  <a:srgbClr val="FFFF00"/>
                </a:solidFill>
                <a:latin typeface="+mn-lt"/>
              </a:rPr>
              <a:t>N </a:t>
            </a:r>
            <a:r>
              <a:rPr lang="es-CO" sz="2400" dirty="0">
                <a:solidFill>
                  <a:schemeClr val="bg2">
                    <a:lumMod val="75000"/>
                  </a:schemeClr>
                </a:solidFill>
                <a:latin typeface="+mn-lt"/>
              </a:rPr>
              <a:t>C </a:t>
            </a:r>
            <a:r>
              <a:rPr lang="es-CO" sz="2400" dirty="0">
                <a:solidFill>
                  <a:srgbClr val="FF6600"/>
                </a:solidFill>
                <a:latin typeface="+mn-lt"/>
              </a:rPr>
              <a:t>I</a:t>
            </a:r>
            <a:r>
              <a:rPr lang="es-CO" sz="2400" dirty="0">
                <a:solidFill>
                  <a:schemeClr val="accent4">
                    <a:lumMod val="40000"/>
                    <a:lumOff val="60000"/>
                  </a:schemeClr>
                </a:solidFill>
                <a:latin typeface="+mn-lt"/>
              </a:rPr>
              <a:t> A</a:t>
            </a:r>
            <a:r>
              <a:rPr lang="es-CO" sz="2400" dirty="0">
                <a:solidFill>
                  <a:srgbClr val="FFFF00"/>
                </a:solidFill>
                <a:latin typeface="+mn-lt"/>
              </a:rPr>
              <a:t> </a:t>
            </a:r>
            <a:endParaRPr lang="es-CO" sz="2400" dirty="0">
              <a:solidFill>
                <a:srgbClr val="0070C0"/>
              </a:solidFill>
              <a:latin typeface="+mn-lt"/>
            </a:endParaRPr>
          </a:p>
        </p:txBody>
      </p:sp>
      <p:sp>
        <p:nvSpPr>
          <p:cNvPr id="3" name="Marcador de contenido 2">
            <a:extLst>
              <a:ext uri="{FF2B5EF4-FFF2-40B4-BE49-F238E27FC236}">
                <a16:creationId xmlns:a16="http://schemas.microsoft.com/office/drawing/2014/main" id="{05618D0E-5764-28A6-BC18-8CB150DB0E65}"/>
              </a:ext>
            </a:extLst>
          </p:cNvPr>
          <p:cNvSpPr>
            <a:spLocks noGrp="1"/>
          </p:cNvSpPr>
          <p:nvPr>
            <p:ph sz="quarter" idx="13"/>
          </p:nvPr>
        </p:nvSpPr>
        <p:spPr>
          <a:xfrm>
            <a:off x="913774" y="1576873"/>
            <a:ext cx="5106026" cy="4214328"/>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FF0000"/>
                </a:solidFill>
                <a:effectLst/>
                <a:uLnTx/>
                <a:uFillTx/>
                <a:ea typeface="+mn-ea"/>
                <a:cs typeface="+mn-cs"/>
              </a:rPr>
              <a:t>DEFINICIÓn para niños de pre jardín y jardín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Es  escuchar con atención, aceptar, cumplir las normas que Dios, mami, papi, hermanito, cuidadores, </a:t>
            </a:r>
            <a:r>
              <a:rPr lang="es-ES" sz="1200" b="1" cap="none" dirty="0">
                <a:solidFill>
                  <a:prstClr val="black"/>
                </a:solidFill>
              </a:rPr>
              <a:t>profesor  te piden.</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grabadora, lápices de colores, papel </a:t>
            </a:r>
            <a:r>
              <a:rPr kumimoji="0" lang="es-ES" sz="1200" b="1" i="0" u="none" strike="noStrike" kern="1200" cap="none" spc="0" normalizeH="0" baseline="0" noProof="0" dirty="0" err="1">
                <a:ln>
                  <a:noFill/>
                </a:ln>
                <a:solidFill>
                  <a:prstClr val="black"/>
                </a:solidFill>
                <a:effectLst/>
                <a:uLnTx/>
                <a:uFillTx/>
                <a:ea typeface="+mn-ea"/>
                <a:cs typeface="+mn-cs"/>
              </a:rPr>
              <a:t>marbeta</a:t>
            </a:r>
            <a:r>
              <a:rPr kumimoji="0" lang="es-ES" sz="1200" b="1" i="0" u="none" strike="noStrike" kern="1200" cap="none" spc="0" normalizeH="0" baseline="0" noProof="0" dirty="0">
                <a:ln>
                  <a:noFill/>
                </a:ln>
                <a:solidFill>
                  <a:prstClr val="black"/>
                </a:solidFill>
                <a:effectLst/>
                <a:uLnTx/>
                <a:uFillTx/>
                <a:ea typeface="+mn-ea"/>
                <a:cs typeface="+mn-cs"/>
              </a:rPr>
              <a:t>, plastilina, tijera, goma blanca, abono, semillas,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25 a 30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p>
          <a:p>
            <a:endParaRPr lang="es-CO" dirty="0"/>
          </a:p>
        </p:txBody>
      </p:sp>
      <p:sp>
        <p:nvSpPr>
          <p:cNvPr id="4" name="Marcador de contenido 3">
            <a:extLst>
              <a:ext uri="{FF2B5EF4-FFF2-40B4-BE49-F238E27FC236}">
                <a16:creationId xmlns:a16="http://schemas.microsoft.com/office/drawing/2014/main" id="{E7443804-006B-807A-E554-EB19AE1EF94C}"/>
              </a:ext>
            </a:extLst>
          </p:cNvPr>
          <p:cNvSpPr>
            <a:spLocks noGrp="1"/>
          </p:cNvSpPr>
          <p:nvPr>
            <p:ph sz="quarter" idx="14"/>
          </p:nvPr>
        </p:nvSpPr>
        <p:spPr>
          <a:xfrm>
            <a:off x="6172200" y="1399593"/>
            <a:ext cx="5105400" cy="4599992"/>
          </a:xfrm>
        </p:spPr>
        <p:txBody>
          <a:bodyPr>
            <a:normAutofit fontScale="2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4800" b="0" i="0" u="none" strike="noStrike" kern="1200" cap="all" spc="0" normalizeH="0" baseline="0" noProof="0" dirty="0">
                <a:ln>
                  <a:noFill/>
                </a:ln>
                <a:solidFill>
                  <a:srgbClr val="FFC000"/>
                </a:solidFill>
                <a:effectLst/>
                <a:uLnTx/>
                <a:uFillTx/>
              </a:rPr>
              <a:t>Inicio dirigido a niños de prejardín y jardín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prstClr val="black"/>
                </a:solidFill>
                <a:effectLst/>
                <a:uLnTx/>
                <a:uFillTx/>
              </a:rPr>
              <a:t>Se reúne a los niños en compañía de sus padres y/o acudientes y familia institucional en ronda, bajo la orientación del docente realizan ejercicios físicos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srgbClr val="A35DD1"/>
                </a:solidFill>
                <a:effectLst/>
                <a:uLnTx/>
                <a:uFillTx/>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prstClr val="black"/>
                </a:solidFill>
                <a:effectLst/>
                <a:uLnTx/>
                <a:uFillTx/>
              </a:rPr>
              <a:t>los niños junto a sus padres y/o acudientes, escuchan con atención a la o el docente sobre como deben ser obedientes, dejando juegos didácticos para que los practiquen inmediatamente</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prstClr val="black"/>
                </a:solidFill>
                <a:effectLst/>
                <a:uLnTx/>
                <a:uFillTx/>
              </a:rPr>
              <a:t>Estimad(a) docente esta es la dirección :https://nuestroshijos.do/recreación/jugar-en-casa/juegos-para-ensenar-la-obediencia-a-los-niños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prstClr val="black"/>
                </a:solidFill>
                <a:effectLst/>
                <a:uLnTx/>
                <a:uFillTx/>
              </a:rPr>
              <a:t>https://www.somosmamas.com.ar/para-chicos/juegos-para-ninos-de-preescolar/</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prstClr val="black"/>
                </a:solidFill>
                <a:effectLst/>
                <a:uLnTx/>
                <a:uFillTx/>
              </a:rPr>
              <a:t>Después, observan y escuchan el siguiente video canción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prstClr val="black"/>
                </a:solidFill>
                <a:effectLst/>
                <a:uLnTx/>
                <a:uFillTx/>
              </a:rPr>
              <a:t>Estimad(a) docente esta es la dirección </a:t>
            </a:r>
            <a:r>
              <a:rPr lang="es-CO" sz="4800" u="sng" cap="none" dirty="0">
                <a:solidFill>
                  <a:srgbClr val="0563C1"/>
                </a:solidFill>
                <a:effectLst/>
                <a:ea typeface="Calibri" panose="020F0502020204030204" pitchFamily="34" charset="0"/>
                <a:cs typeface="Times New Roman" panose="02020603050405020304" pitchFamily="18" charset="0"/>
                <a:hlinkClick r:id="rId2"/>
              </a:rPr>
              <a:t>https://www.youtube.com/watch?v=c4d32kcccxs</a:t>
            </a:r>
            <a:endParaRPr kumimoji="0" lang="es-CO" sz="48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prstClr val="black"/>
                </a:solidFill>
                <a:effectLst/>
                <a:uLnTx/>
                <a:uFillTx/>
              </a:rPr>
              <a:t>Y los niños harán lo mismo tanto del video canción como lo orientado por el o la docente al comienzo de la actividad, utilizando los recursos  propuestos</a:t>
            </a:r>
          </a:p>
          <a:p>
            <a:endParaRPr lang="es-CO" dirty="0"/>
          </a:p>
        </p:txBody>
      </p:sp>
      <p:pic>
        <p:nvPicPr>
          <p:cNvPr id="6" name="Imagen 5">
            <a:extLst>
              <a:ext uri="{FF2B5EF4-FFF2-40B4-BE49-F238E27FC236}">
                <a16:creationId xmlns:a16="http://schemas.microsoft.com/office/drawing/2014/main" id="{14F81BE5-4949-5F9C-6E8E-9C0E6A4D6A00}"/>
              </a:ext>
            </a:extLst>
          </p:cNvPr>
          <p:cNvPicPr>
            <a:picLocks noChangeAspect="1"/>
          </p:cNvPicPr>
          <p:nvPr/>
        </p:nvPicPr>
        <p:blipFill>
          <a:blip r:embed="rId3"/>
          <a:stretch>
            <a:fillRect/>
          </a:stretch>
        </p:blipFill>
        <p:spPr>
          <a:xfrm>
            <a:off x="0" y="0"/>
            <a:ext cx="1243692" cy="1066892"/>
          </a:xfrm>
          <a:prstGeom prst="rect">
            <a:avLst/>
          </a:prstGeom>
        </p:spPr>
      </p:pic>
      <p:sp>
        <p:nvSpPr>
          <p:cNvPr id="5" name="Marcador de número de diapositiva 4">
            <a:extLst>
              <a:ext uri="{FF2B5EF4-FFF2-40B4-BE49-F238E27FC236}">
                <a16:creationId xmlns:a16="http://schemas.microsoft.com/office/drawing/2014/main" id="{10B19B80-FDBB-918C-BA5B-D5B8EB73CE4F}"/>
              </a:ext>
            </a:extLst>
          </p:cNvPr>
          <p:cNvSpPr>
            <a:spLocks noGrp="1"/>
          </p:cNvSpPr>
          <p:nvPr>
            <p:ph type="sldNum" sz="quarter" idx="12"/>
          </p:nvPr>
        </p:nvSpPr>
        <p:spPr/>
        <p:txBody>
          <a:bodyPr/>
          <a:lstStyle/>
          <a:p>
            <a:fld id="{B5346379-99B8-4D47-8EAF-938C34B28DAA}" type="slidenum">
              <a:rPr lang="es-CO" smtClean="0"/>
              <a:t>36</a:t>
            </a:fld>
            <a:endParaRPr lang="es-CO"/>
          </a:p>
        </p:txBody>
      </p:sp>
    </p:spTree>
    <p:extLst>
      <p:ext uri="{BB962C8B-B14F-4D97-AF65-F5344CB8AC3E}">
        <p14:creationId xmlns:p14="http://schemas.microsoft.com/office/powerpoint/2010/main" val="1568256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AEB3C1-688F-3639-5841-015DE2BB9920}"/>
              </a:ext>
            </a:extLst>
          </p:cNvPr>
          <p:cNvSpPr>
            <a:spLocks noGrp="1"/>
          </p:cNvSpPr>
          <p:nvPr>
            <p:ph type="title"/>
          </p:nvPr>
        </p:nvSpPr>
        <p:spPr>
          <a:xfrm>
            <a:off x="913775" y="618518"/>
            <a:ext cx="10364451" cy="955342"/>
          </a:xfrm>
        </p:spPr>
        <p:txBody>
          <a:bodyPr/>
          <a:lstStyle/>
          <a:p>
            <a:r>
              <a:rPr kumimoji="0" lang="es-CO" sz="2400" b="0" i="0" u="none" strike="noStrike" kern="1200" cap="all" spc="0" normalizeH="0" baseline="0" noProof="0" dirty="0">
                <a:ln>
                  <a:noFill/>
                </a:ln>
                <a:solidFill>
                  <a:srgbClr val="0070C0"/>
                </a:solidFill>
                <a:effectLst/>
                <a:uLnTx/>
                <a:uFillTx/>
                <a:latin typeface="+mn-lt"/>
                <a:ea typeface="+mj-ea"/>
                <a:cs typeface="+mj-cs"/>
              </a:rPr>
              <a:t>L</a:t>
            </a:r>
            <a:r>
              <a:rPr kumimoji="0" lang="es-CO" sz="2400" b="0" i="0" u="none" strike="noStrike" kern="1200" cap="all" spc="0" normalizeH="0" baseline="0" noProof="0" dirty="0">
                <a:ln>
                  <a:noFill/>
                </a:ln>
                <a:solidFill>
                  <a:srgbClr val="FFC000"/>
                </a:solidFill>
                <a:effectLst/>
                <a:uLnTx/>
                <a:uFillTx/>
                <a:latin typeface="+mn-lt"/>
                <a:ea typeface="+mj-ea"/>
                <a:cs typeface="+mj-cs"/>
              </a:rPr>
              <a:t> A  </a:t>
            </a:r>
            <a:r>
              <a:rPr kumimoji="0" lang="es-CO" sz="2400" b="0" i="0" u="none" strike="noStrike" kern="1200" cap="all" spc="0" normalizeH="0" baseline="0" noProof="0" dirty="0">
                <a:ln>
                  <a:noFill/>
                </a:ln>
                <a:solidFill>
                  <a:srgbClr val="FF0000"/>
                </a:solidFill>
                <a:effectLst/>
                <a:uLnTx/>
                <a:uFillTx/>
                <a:latin typeface="+mn-lt"/>
                <a:ea typeface="+mj-ea"/>
                <a:cs typeface="+mj-cs"/>
              </a:rPr>
              <a:t>O </a:t>
            </a:r>
            <a:r>
              <a:rPr kumimoji="0" lang="es-CO" sz="2400" b="0" i="0" u="none" strike="noStrike" kern="1200" cap="all" spc="0" normalizeH="0" baseline="0" noProof="0" dirty="0">
                <a:ln>
                  <a:noFill/>
                </a:ln>
                <a:solidFill>
                  <a:prstClr val="black"/>
                </a:solidFill>
                <a:effectLst/>
                <a:uLnTx/>
                <a:uFillTx/>
                <a:latin typeface="+mn-lt"/>
                <a:ea typeface="+mj-ea"/>
                <a:cs typeface="+mj-cs"/>
              </a:rPr>
              <a:t>B </a:t>
            </a:r>
            <a:r>
              <a:rPr kumimoji="0" lang="es-CO" sz="2400" b="0" i="0" u="none" strike="noStrike" kern="1200" cap="all" spc="0" normalizeH="0" baseline="0" noProof="0" dirty="0">
                <a:ln>
                  <a:noFill/>
                </a:ln>
                <a:solidFill>
                  <a:srgbClr val="CE6633"/>
                </a:solidFill>
                <a:effectLst/>
                <a:uLnTx/>
                <a:uFillTx/>
                <a:latin typeface="+mn-lt"/>
                <a:ea typeface="+mj-ea"/>
                <a:cs typeface="+mj-cs"/>
              </a:rPr>
              <a:t>E </a:t>
            </a:r>
            <a:r>
              <a:rPr kumimoji="0" lang="es-CO" sz="2400" b="0" i="0" u="none" strike="noStrike" kern="1200" cap="all" spc="0" normalizeH="0" baseline="0" noProof="0" dirty="0">
                <a:ln>
                  <a:noFill/>
                </a:ln>
                <a:solidFill>
                  <a:srgbClr val="A35DD1"/>
                </a:solidFill>
                <a:effectLst/>
                <a:uLnTx/>
                <a:uFillTx/>
                <a:latin typeface="+mn-lt"/>
                <a:ea typeface="+mj-ea"/>
                <a:cs typeface="+mj-cs"/>
              </a:rPr>
              <a:t>D </a:t>
            </a:r>
            <a:r>
              <a:rPr kumimoji="0" lang="es-CO" sz="2400" b="0" i="0" u="none" strike="noStrike" kern="1200" cap="all" spc="0" normalizeH="0" baseline="0" noProof="0" dirty="0">
                <a:ln>
                  <a:noFill/>
                </a:ln>
                <a:solidFill>
                  <a:srgbClr val="C00000"/>
                </a:solidFill>
                <a:effectLst/>
                <a:uLnTx/>
                <a:uFillTx/>
                <a:latin typeface="+mn-lt"/>
                <a:ea typeface="+mj-ea"/>
                <a:cs typeface="+mj-cs"/>
              </a:rPr>
              <a:t>I </a:t>
            </a:r>
            <a:r>
              <a:rPr kumimoji="0" lang="es-CO" sz="2400" b="0" i="0" u="none" strike="noStrike" kern="1200" cap="all" spc="0" normalizeH="0" baseline="0" noProof="0" dirty="0">
                <a:ln>
                  <a:noFill/>
                </a:ln>
                <a:solidFill>
                  <a:srgbClr val="86C157">
                    <a:lumMod val="75000"/>
                  </a:srgbClr>
                </a:solidFill>
                <a:effectLst/>
                <a:uLnTx/>
                <a:uFillTx/>
                <a:latin typeface="+mn-lt"/>
                <a:ea typeface="+mj-ea"/>
                <a:cs typeface="+mj-cs"/>
              </a:rPr>
              <a:t>E </a:t>
            </a:r>
            <a:r>
              <a:rPr kumimoji="0" lang="es-CO" sz="2400" b="0" i="0" u="none" strike="noStrike" kern="1200" cap="all" spc="0" normalizeH="0" baseline="0" noProof="0" dirty="0">
                <a:ln>
                  <a:noFill/>
                </a:ln>
                <a:solidFill>
                  <a:srgbClr val="FFFF00"/>
                </a:solidFill>
                <a:effectLst/>
                <a:uLnTx/>
                <a:uFillTx/>
                <a:latin typeface="+mn-lt"/>
                <a:ea typeface="+mj-ea"/>
                <a:cs typeface="+mj-cs"/>
              </a:rPr>
              <a:t>N </a:t>
            </a:r>
            <a:r>
              <a:rPr kumimoji="0" lang="es-CO" sz="2400" b="0" i="0" u="none" strike="noStrike" kern="1200" cap="all" spc="0" normalizeH="0" baseline="0" noProof="0" dirty="0">
                <a:ln>
                  <a:noFill/>
                </a:ln>
                <a:solidFill>
                  <a:srgbClr val="AABED7">
                    <a:lumMod val="75000"/>
                  </a:srgbClr>
                </a:solidFill>
                <a:effectLst/>
                <a:uLnTx/>
                <a:uFillTx/>
                <a:latin typeface="+mn-lt"/>
                <a:ea typeface="+mj-ea"/>
                <a:cs typeface="+mj-cs"/>
              </a:rPr>
              <a:t>C </a:t>
            </a:r>
            <a:r>
              <a:rPr kumimoji="0" lang="es-CO" sz="2400" b="0" i="0" u="none" strike="noStrike" kern="1200" cap="all" spc="0" normalizeH="0" baseline="0" noProof="0" dirty="0">
                <a:ln>
                  <a:noFill/>
                </a:ln>
                <a:solidFill>
                  <a:srgbClr val="FF6600"/>
                </a:solidFill>
                <a:effectLst/>
                <a:uLnTx/>
                <a:uFillTx/>
                <a:latin typeface="+mn-lt"/>
                <a:ea typeface="+mj-ea"/>
                <a:cs typeface="+mj-cs"/>
              </a:rPr>
              <a:t>I</a:t>
            </a:r>
            <a:r>
              <a:rPr kumimoji="0" lang="es-CO" sz="2400" b="0" i="0" u="none" strike="noStrike" kern="1200" cap="all" spc="0" normalizeH="0" baseline="0" noProof="0" dirty="0">
                <a:ln>
                  <a:noFill/>
                </a:ln>
                <a:solidFill>
                  <a:srgbClr val="D99C3F">
                    <a:lumMod val="40000"/>
                    <a:lumOff val="60000"/>
                  </a:srgbClr>
                </a:solidFill>
                <a:effectLst/>
                <a:uLnTx/>
                <a:uFillTx/>
                <a:latin typeface="+mn-lt"/>
                <a:ea typeface="+mj-ea"/>
                <a:cs typeface="+mj-cs"/>
              </a:rPr>
              <a:t> A</a:t>
            </a:r>
            <a:r>
              <a:rPr kumimoji="0" lang="es-CO" sz="2400" b="0" i="0" u="none" strike="noStrike" kern="1200" cap="all" spc="0" normalizeH="0" baseline="0" noProof="0" dirty="0">
                <a:ln>
                  <a:noFill/>
                </a:ln>
                <a:solidFill>
                  <a:srgbClr val="FFFF00"/>
                </a:solidFill>
                <a:effectLst/>
                <a:uLnTx/>
                <a:uFillTx/>
                <a:latin typeface="Bradley Hand ITC" panose="03070402050302030203" pitchFamily="66" charset="0"/>
                <a:ea typeface="+mj-ea"/>
                <a:cs typeface="+mj-cs"/>
              </a:rPr>
              <a:t> </a:t>
            </a:r>
            <a:endParaRPr lang="es-CO" dirty="0"/>
          </a:p>
        </p:txBody>
      </p:sp>
      <p:sp>
        <p:nvSpPr>
          <p:cNvPr id="3" name="Marcador de contenido 2">
            <a:extLst>
              <a:ext uri="{FF2B5EF4-FFF2-40B4-BE49-F238E27FC236}">
                <a16:creationId xmlns:a16="http://schemas.microsoft.com/office/drawing/2014/main" id="{C0AA6B46-1188-A626-D3AF-19C97250FE7A}"/>
              </a:ext>
            </a:extLst>
          </p:cNvPr>
          <p:cNvSpPr>
            <a:spLocks noGrp="1"/>
          </p:cNvSpPr>
          <p:nvPr>
            <p:ph sz="quarter" idx="13"/>
          </p:nvPr>
        </p:nvSpPr>
        <p:spPr>
          <a:xfrm>
            <a:off x="913774" y="1842448"/>
            <a:ext cx="5106026" cy="3948751"/>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Es acatar las normas establecidas en tu familia, barrio, institución educativa y comunidad en general, por lo tanto tu comportamiento debe ser el apropiado frente a  esas reglas</a:t>
            </a:r>
            <a:r>
              <a:rPr lang="es-ES" sz="1200" b="1" i="0" cap="none" dirty="0">
                <a:solidFill>
                  <a:srgbClr val="202124"/>
                </a:solidFill>
                <a:effectLst/>
              </a:rPr>
              <a:t> </a:t>
            </a:r>
            <a:r>
              <a:rPr lang="es-ES" sz="1200" b="1" i="0" cap="none" dirty="0">
                <a:effectLst/>
              </a:rPr>
              <a:t>llenas de mucho amor y comprensión</a:t>
            </a:r>
            <a:endParaRPr kumimoji="0" lang="es-ES" sz="1200" b="0" i="0" u="none" strike="noStrike" kern="1200" cap="none" spc="0" normalizeH="0" baseline="0" noProof="0" dirty="0">
              <a:ln>
                <a:noFill/>
              </a:ln>
              <a:solidFill>
                <a:srgbClr val="FF6600"/>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grabadora, lápices de colores, papel </a:t>
            </a:r>
            <a:r>
              <a:rPr kumimoji="0" lang="es-ES" sz="1200" b="1" i="0" u="none" strike="noStrike" kern="1200" cap="none" spc="0" normalizeH="0" baseline="0" noProof="0" dirty="0" err="1">
                <a:ln>
                  <a:noFill/>
                </a:ln>
                <a:solidFill>
                  <a:prstClr val="black"/>
                </a:solidFill>
                <a:effectLst/>
                <a:uLnTx/>
                <a:uFillTx/>
                <a:ea typeface="+mn-ea"/>
                <a:cs typeface="+mn-cs"/>
              </a:rPr>
              <a:t>marbeta</a:t>
            </a:r>
            <a:r>
              <a:rPr kumimoji="0" lang="es-ES" sz="1200" b="1" i="0" u="none" strike="noStrike" kern="1200" cap="none" spc="0" normalizeH="0" baseline="0" noProof="0" dirty="0">
                <a:ln>
                  <a:noFill/>
                </a:ln>
                <a:solidFill>
                  <a:prstClr val="black"/>
                </a:solidFill>
                <a:effectLst/>
                <a:uLnTx/>
                <a:uFillTx/>
                <a:ea typeface="+mn-ea"/>
                <a:cs typeface="+mn-cs"/>
              </a:rPr>
              <a:t>, tijera, goma blanca,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cartón paja, regla de 30cm, cartulina, lápiz negro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30 a 35 minutos</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  Al finalizar se hace un recuento sobre lo aprendido</a:t>
            </a:r>
          </a:p>
          <a:p>
            <a:endParaRPr lang="es-CO" dirty="0"/>
          </a:p>
        </p:txBody>
      </p:sp>
      <p:sp>
        <p:nvSpPr>
          <p:cNvPr id="4" name="Marcador de contenido 3">
            <a:extLst>
              <a:ext uri="{FF2B5EF4-FFF2-40B4-BE49-F238E27FC236}">
                <a16:creationId xmlns:a16="http://schemas.microsoft.com/office/drawing/2014/main" id="{13FE0FF4-1BE0-13AC-6BD9-60D50395B11B}"/>
              </a:ext>
            </a:extLst>
          </p:cNvPr>
          <p:cNvSpPr>
            <a:spLocks noGrp="1"/>
          </p:cNvSpPr>
          <p:nvPr>
            <p:ph sz="quarter" idx="14"/>
          </p:nvPr>
        </p:nvSpPr>
        <p:spPr>
          <a:xfrm>
            <a:off x="6172200" y="1842448"/>
            <a:ext cx="5105400" cy="4203510"/>
          </a:xfrm>
        </p:spPr>
        <p:txBody>
          <a:bodyPr>
            <a:normAutofit fontScale="47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2500" b="0" i="0" u="none" strike="noStrike" kern="1200" cap="all" spc="0" normalizeH="0" baseline="0" noProof="0" dirty="0">
                <a:ln>
                  <a:noFill/>
                </a:ln>
                <a:solidFill>
                  <a:srgbClr val="FFC000"/>
                </a:solidFill>
                <a:effectLst/>
                <a:uLnTx/>
                <a:uFillTx/>
                <a:ea typeface="+mn-ea"/>
                <a:cs typeface="+mn-cs"/>
              </a:rPr>
              <a:t>Inicio dirigido 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500" b="1" i="0" u="none" strike="noStrike" kern="1200" cap="none" spc="0" normalizeH="0" baseline="0" noProof="0" dirty="0">
                <a:ln>
                  <a:noFill/>
                </a:ln>
                <a:solidFill>
                  <a:prstClr val="black"/>
                </a:solidFill>
                <a:effectLst/>
                <a:uLnTx/>
                <a:uFillTx/>
                <a:ea typeface="+mn-ea"/>
                <a:cs typeface="+mn-cs"/>
              </a:rPr>
              <a:t>Se reúne a los niños con sus padres y/o acudientes y familia institucional en ronda,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5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500" b="1" i="0" u="none" strike="noStrike" kern="1200" cap="none" spc="0" normalizeH="0" baseline="0" noProof="0" dirty="0">
                <a:ln>
                  <a:noFill/>
                </a:ln>
                <a:solidFill>
                  <a:prstClr val="black"/>
                </a:solidFill>
                <a:effectLst/>
                <a:uLnTx/>
                <a:uFillTx/>
                <a:ea typeface="+mn-ea"/>
                <a:cs typeface="+mn-cs"/>
              </a:rPr>
              <a:t>los niños junto a sus padres y/o acudientes, escuchan con atención a la o el docente sobre como deben ser obedientes, como cuentos cortos, dejando juegos didácticos para que los practiquen inmediatamente</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500" b="1" i="0" u="none" strike="noStrike" kern="1200" cap="none" spc="0" normalizeH="0" baseline="0" noProof="0" dirty="0">
                <a:ln>
                  <a:noFill/>
                </a:ln>
                <a:solidFill>
                  <a:prstClr val="black"/>
                </a:solidFill>
                <a:effectLst/>
                <a:uLnTx/>
                <a:uFillTx/>
                <a:ea typeface="+mn-ea"/>
                <a:cs typeface="+mn-cs"/>
              </a:rPr>
              <a:t>Estimad(a) docente esta son  las direcciones </a:t>
            </a:r>
            <a:r>
              <a:rPr kumimoji="0" lang="es-CO" sz="2500" b="1" i="0" u="none" strike="noStrike" kern="1200" cap="none" spc="0" normalizeH="0" baseline="0" noProof="0" dirty="0">
                <a:ln>
                  <a:noFill/>
                </a:ln>
                <a:solidFill>
                  <a:prstClr val="black"/>
                </a:solidFill>
                <a:effectLst/>
                <a:uLnTx/>
                <a:uFillTx/>
                <a:ea typeface="+mn-ea"/>
                <a:cs typeface="+mn-cs"/>
                <a:hlinkClick r:id="rId2"/>
              </a:rPr>
              <a:t>https://www.cuentosinfantiles</a:t>
            </a:r>
            <a:r>
              <a:rPr kumimoji="0" lang="es-CO" sz="2500" b="1" i="0" u="none" strike="noStrike" kern="1200" cap="none" spc="0" normalizeH="0" baseline="0" noProof="0" dirty="0">
                <a:ln>
                  <a:noFill/>
                </a:ln>
                <a:solidFill>
                  <a:prstClr val="black"/>
                </a:solidFill>
                <a:effectLst/>
                <a:uLnTx/>
                <a:uFillTx/>
                <a:ea typeface="+mn-ea"/>
                <a:cs typeface="+mn-cs"/>
              </a:rPr>
              <a:t> cortos.net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500" b="1" i="0" u="none" strike="noStrike" kern="1200" cap="none" spc="0" normalizeH="0" baseline="0" noProof="0" dirty="0">
                <a:ln>
                  <a:noFill/>
                </a:ln>
                <a:solidFill>
                  <a:prstClr val="black"/>
                </a:solidFill>
                <a:effectLst/>
                <a:uLnTx/>
                <a:uFillTx/>
                <a:ea typeface="+mn-ea"/>
                <a:cs typeface="+mn-cs"/>
              </a:rPr>
              <a:t> </a:t>
            </a:r>
            <a:r>
              <a:rPr kumimoji="0" lang="es-CO" sz="2500" b="1" i="0" u="none" strike="noStrike" kern="1200" cap="none" spc="0" normalizeH="0" baseline="0" noProof="0" dirty="0">
                <a:ln>
                  <a:noFill/>
                </a:ln>
                <a:solidFill>
                  <a:prstClr val="black"/>
                </a:solidFill>
                <a:effectLst/>
                <a:uLnTx/>
                <a:uFillTx/>
                <a:ea typeface="+mn-ea"/>
                <a:cs typeface="+mn-cs"/>
                <a:hlinkClick r:id="rId3"/>
              </a:rPr>
              <a:t>https://www.consumer.es</a:t>
            </a:r>
            <a:endParaRPr kumimoji="0" lang="es-CO" sz="25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500" b="1" i="0" u="none" strike="noStrike" kern="1200" cap="none" spc="0" normalizeH="0" baseline="0" noProof="0" dirty="0">
                <a:ln>
                  <a:noFill/>
                </a:ln>
                <a:solidFill>
                  <a:prstClr val="black"/>
                </a:solidFill>
                <a:effectLst/>
                <a:uLnTx/>
                <a:uFillTx/>
                <a:ea typeface="+mn-ea"/>
                <a:cs typeface="+mn-cs"/>
              </a:rPr>
              <a:t>Después, observan y escuchan el siguiente video canción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500" b="1" i="0" u="none" strike="noStrike" kern="1200" cap="none" spc="0" normalizeH="0" baseline="0" noProof="0" dirty="0">
                <a:ln>
                  <a:noFill/>
                </a:ln>
                <a:solidFill>
                  <a:prstClr val="black"/>
                </a:solidFill>
                <a:effectLst/>
                <a:uLnTx/>
                <a:uFillTx/>
                <a:ea typeface="+mn-ea"/>
                <a:cs typeface="+mn-cs"/>
                <a:hlinkClick r:id="rId4"/>
              </a:rPr>
              <a:t>https://www.youtube.com/watch?v=tKTnfPV_rV0</a:t>
            </a:r>
            <a:r>
              <a:rPr kumimoji="0" lang="es-CO" sz="25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500" b="1" i="0" u="none" strike="noStrike" kern="1200" cap="none" spc="0" normalizeH="0" baseline="0" noProof="0" dirty="0">
                <a:ln>
                  <a:noFill/>
                </a:ln>
                <a:solidFill>
                  <a:prstClr val="black"/>
                </a:solidFill>
                <a:effectLst/>
                <a:uLnTx/>
                <a:uFillTx/>
                <a:ea typeface="+mn-ea"/>
                <a:cs typeface="+mn-cs"/>
              </a:rPr>
              <a:t>Y los niños harán lo mismo tanto del video canción como lo orientado por el o la docente al comienzo de la actividad, utilizando los recursos  propuestos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11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11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11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10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endParaRPr lang="es-CO" dirty="0"/>
          </a:p>
        </p:txBody>
      </p:sp>
      <p:pic>
        <p:nvPicPr>
          <p:cNvPr id="6" name="Imagen 5" descr="Texto&#10;&#10;Descripción generada automáticamente">
            <a:extLst>
              <a:ext uri="{FF2B5EF4-FFF2-40B4-BE49-F238E27FC236}">
                <a16:creationId xmlns:a16="http://schemas.microsoft.com/office/drawing/2014/main" id="{77A78479-C62D-EE90-4141-16B63CE77C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01003" cy="955342"/>
          </a:xfrm>
          <a:prstGeom prst="rect">
            <a:avLst/>
          </a:prstGeom>
        </p:spPr>
      </p:pic>
      <p:sp>
        <p:nvSpPr>
          <p:cNvPr id="5" name="Marcador de número de diapositiva 4">
            <a:extLst>
              <a:ext uri="{FF2B5EF4-FFF2-40B4-BE49-F238E27FC236}">
                <a16:creationId xmlns:a16="http://schemas.microsoft.com/office/drawing/2014/main" id="{80554F74-E6ED-7D75-1418-82AE78739FBE}"/>
              </a:ext>
            </a:extLst>
          </p:cNvPr>
          <p:cNvSpPr>
            <a:spLocks noGrp="1"/>
          </p:cNvSpPr>
          <p:nvPr>
            <p:ph type="sldNum" sz="quarter" idx="12"/>
          </p:nvPr>
        </p:nvSpPr>
        <p:spPr/>
        <p:txBody>
          <a:bodyPr/>
          <a:lstStyle/>
          <a:p>
            <a:fld id="{B5346379-99B8-4D47-8EAF-938C34B28DAA}" type="slidenum">
              <a:rPr lang="es-CO" smtClean="0"/>
              <a:t>37</a:t>
            </a:fld>
            <a:endParaRPr lang="es-CO"/>
          </a:p>
        </p:txBody>
      </p:sp>
    </p:spTree>
    <p:extLst>
      <p:ext uri="{BB962C8B-B14F-4D97-AF65-F5344CB8AC3E}">
        <p14:creationId xmlns:p14="http://schemas.microsoft.com/office/powerpoint/2010/main" val="22608905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FFECE-DC2A-1BBF-93BB-88A8EBCCD53D}"/>
              </a:ext>
            </a:extLst>
          </p:cNvPr>
          <p:cNvSpPr>
            <a:spLocks noGrp="1"/>
          </p:cNvSpPr>
          <p:nvPr>
            <p:ph type="title"/>
          </p:nvPr>
        </p:nvSpPr>
        <p:spPr>
          <a:xfrm>
            <a:off x="913775" y="618518"/>
            <a:ext cx="10364451" cy="975445"/>
          </a:xfrm>
        </p:spPr>
        <p:txBody>
          <a:bodyPr/>
          <a:lstStyle/>
          <a:p>
            <a:r>
              <a:rPr kumimoji="0" lang="es-CO" sz="2400" b="0" i="0" u="none" strike="noStrike" kern="1200" cap="all" spc="0" normalizeH="0" baseline="0" noProof="0" dirty="0">
                <a:ln>
                  <a:noFill/>
                </a:ln>
                <a:solidFill>
                  <a:srgbClr val="0070C0"/>
                </a:solidFill>
                <a:effectLst/>
                <a:uLnTx/>
                <a:uFillTx/>
                <a:latin typeface="+mn-lt"/>
                <a:ea typeface="+mj-ea"/>
                <a:cs typeface="+mj-cs"/>
              </a:rPr>
              <a:t>L</a:t>
            </a:r>
            <a:r>
              <a:rPr kumimoji="0" lang="es-CO" sz="2400" b="0" i="0" u="none" strike="noStrike" kern="1200" cap="all" spc="0" normalizeH="0" baseline="0" noProof="0" dirty="0">
                <a:ln>
                  <a:noFill/>
                </a:ln>
                <a:solidFill>
                  <a:srgbClr val="FFC000"/>
                </a:solidFill>
                <a:effectLst/>
                <a:uLnTx/>
                <a:uFillTx/>
                <a:latin typeface="+mn-lt"/>
                <a:ea typeface="+mj-ea"/>
                <a:cs typeface="+mj-cs"/>
              </a:rPr>
              <a:t> A  </a:t>
            </a:r>
            <a:r>
              <a:rPr kumimoji="0" lang="es-CO" sz="2400" b="0" i="0" u="none" strike="noStrike" kern="1200" cap="all" spc="0" normalizeH="0" baseline="0" noProof="0" dirty="0">
                <a:ln>
                  <a:noFill/>
                </a:ln>
                <a:solidFill>
                  <a:srgbClr val="FF0000"/>
                </a:solidFill>
                <a:effectLst/>
                <a:uLnTx/>
                <a:uFillTx/>
                <a:latin typeface="+mn-lt"/>
                <a:ea typeface="+mj-ea"/>
                <a:cs typeface="+mj-cs"/>
              </a:rPr>
              <a:t>O </a:t>
            </a:r>
            <a:r>
              <a:rPr kumimoji="0" lang="es-CO" sz="2400" b="0" i="0" u="none" strike="noStrike" kern="1200" cap="all" spc="0" normalizeH="0" baseline="0" noProof="0" dirty="0">
                <a:ln>
                  <a:noFill/>
                </a:ln>
                <a:solidFill>
                  <a:prstClr val="black"/>
                </a:solidFill>
                <a:effectLst/>
                <a:uLnTx/>
                <a:uFillTx/>
                <a:latin typeface="+mn-lt"/>
                <a:ea typeface="+mj-ea"/>
                <a:cs typeface="+mj-cs"/>
              </a:rPr>
              <a:t>B </a:t>
            </a:r>
            <a:r>
              <a:rPr kumimoji="0" lang="es-CO" sz="2400" b="0" i="0" u="none" strike="noStrike" kern="1200" cap="all" spc="0" normalizeH="0" baseline="0" noProof="0" dirty="0">
                <a:ln>
                  <a:noFill/>
                </a:ln>
                <a:solidFill>
                  <a:srgbClr val="CE6633"/>
                </a:solidFill>
                <a:effectLst/>
                <a:uLnTx/>
                <a:uFillTx/>
                <a:latin typeface="+mn-lt"/>
                <a:ea typeface="+mj-ea"/>
                <a:cs typeface="+mj-cs"/>
              </a:rPr>
              <a:t>E </a:t>
            </a:r>
            <a:r>
              <a:rPr kumimoji="0" lang="es-CO" sz="2400" b="0" i="0" u="none" strike="noStrike" kern="1200" cap="all" spc="0" normalizeH="0" baseline="0" noProof="0" dirty="0">
                <a:ln>
                  <a:noFill/>
                </a:ln>
                <a:solidFill>
                  <a:srgbClr val="A35DD1"/>
                </a:solidFill>
                <a:effectLst/>
                <a:uLnTx/>
                <a:uFillTx/>
                <a:latin typeface="+mn-lt"/>
                <a:ea typeface="+mj-ea"/>
                <a:cs typeface="+mj-cs"/>
              </a:rPr>
              <a:t>D </a:t>
            </a:r>
            <a:r>
              <a:rPr kumimoji="0" lang="es-CO" sz="2400" b="0" i="0" u="none" strike="noStrike" kern="1200" cap="all" spc="0" normalizeH="0" baseline="0" noProof="0" dirty="0">
                <a:ln>
                  <a:noFill/>
                </a:ln>
                <a:solidFill>
                  <a:srgbClr val="C00000"/>
                </a:solidFill>
                <a:effectLst/>
                <a:uLnTx/>
                <a:uFillTx/>
                <a:latin typeface="+mn-lt"/>
                <a:ea typeface="+mj-ea"/>
                <a:cs typeface="+mj-cs"/>
              </a:rPr>
              <a:t>I </a:t>
            </a:r>
            <a:r>
              <a:rPr kumimoji="0" lang="es-CO" sz="2400" b="0" i="0" u="none" strike="noStrike" kern="1200" cap="all" spc="0" normalizeH="0" baseline="0" noProof="0" dirty="0">
                <a:ln>
                  <a:noFill/>
                </a:ln>
                <a:solidFill>
                  <a:srgbClr val="86C157">
                    <a:lumMod val="75000"/>
                  </a:srgbClr>
                </a:solidFill>
                <a:effectLst/>
                <a:uLnTx/>
                <a:uFillTx/>
                <a:latin typeface="+mn-lt"/>
                <a:ea typeface="+mj-ea"/>
                <a:cs typeface="+mj-cs"/>
              </a:rPr>
              <a:t>E </a:t>
            </a:r>
            <a:r>
              <a:rPr kumimoji="0" lang="es-CO" sz="2400" b="0" i="0" u="none" strike="noStrike" kern="1200" cap="all" spc="0" normalizeH="0" baseline="0" noProof="0" dirty="0">
                <a:ln>
                  <a:noFill/>
                </a:ln>
                <a:solidFill>
                  <a:srgbClr val="FFFF00"/>
                </a:solidFill>
                <a:effectLst/>
                <a:uLnTx/>
                <a:uFillTx/>
                <a:latin typeface="+mn-lt"/>
                <a:ea typeface="+mj-ea"/>
                <a:cs typeface="+mj-cs"/>
              </a:rPr>
              <a:t>N </a:t>
            </a:r>
            <a:r>
              <a:rPr kumimoji="0" lang="es-CO" sz="2400" b="0" i="0" u="none" strike="noStrike" kern="1200" cap="all" spc="0" normalizeH="0" baseline="0" noProof="0" dirty="0">
                <a:ln>
                  <a:noFill/>
                </a:ln>
                <a:solidFill>
                  <a:srgbClr val="AABED7">
                    <a:lumMod val="75000"/>
                  </a:srgbClr>
                </a:solidFill>
                <a:effectLst/>
                <a:uLnTx/>
                <a:uFillTx/>
                <a:latin typeface="+mn-lt"/>
                <a:ea typeface="+mj-ea"/>
                <a:cs typeface="+mj-cs"/>
              </a:rPr>
              <a:t>C </a:t>
            </a:r>
            <a:r>
              <a:rPr kumimoji="0" lang="es-CO" sz="2400" b="0" i="0" u="none" strike="noStrike" kern="1200" cap="all" spc="0" normalizeH="0" baseline="0" noProof="0" dirty="0">
                <a:ln>
                  <a:noFill/>
                </a:ln>
                <a:solidFill>
                  <a:srgbClr val="FF6600"/>
                </a:solidFill>
                <a:effectLst/>
                <a:uLnTx/>
                <a:uFillTx/>
                <a:latin typeface="+mn-lt"/>
                <a:ea typeface="+mj-ea"/>
                <a:cs typeface="+mj-cs"/>
              </a:rPr>
              <a:t>I</a:t>
            </a:r>
            <a:r>
              <a:rPr kumimoji="0" lang="es-CO" sz="2400" b="0" i="0" u="none" strike="noStrike" kern="1200" cap="all" spc="0" normalizeH="0" baseline="0" noProof="0" dirty="0">
                <a:ln>
                  <a:noFill/>
                </a:ln>
                <a:solidFill>
                  <a:srgbClr val="D99C3F">
                    <a:lumMod val="40000"/>
                    <a:lumOff val="60000"/>
                  </a:srgbClr>
                </a:solidFill>
                <a:effectLst/>
                <a:uLnTx/>
                <a:uFillTx/>
                <a:latin typeface="+mn-lt"/>
                <a:ea typeface="+mj-ea"/>
                <a:cs typeface="+mj-cs"/>
              </a:rPr>
              <a:t> A</a:t>
            </a:r>
            <a:r>
              <a:rPr kumimoji="0" lang="es-CO" sz="2400" b="0" i="0" u="none" strike="noStrike" kern="1200" cap="all" spc="0" normalizeH="0" baseline="0" noProof="0" dirty="0">
                <a:ln>
                  <a:noFill/>
                </a:ln>
                <a:solidFill>
                  <a:srgbClr val="FFFF00"/>
                </a:solidFill>
                <a:effectLst/>
                <a:uLnTx/>
                <a:uFillTx/>
                <a:latin typeface="+mn-lt"/>
                <a:ea typeface="+mj-ea"/>
                <a:cs typeface="+mj-cs"/>
              </a:rPr>
              <a:t> </a:t>
            </a:r>
            <a:endParaRPr lang="es-CO" dirty="0">
              <a:latin typeface="+mn-lt"/>
            </a:endParaRPr>
          </a:p>
        </p:txBody>
      </p:sp>
      <p:sp>
        <p:nvSpPr>
          <p:cNvPr id="3" name="Marcador de contenido 2">
            <a:extLst>
              <a:ext uri="{FF2B5EF4-FFF2-40B4-BE49-F238E27FC236}">
                <a16:creationId xmlns:a16="http://schemas.microsoft.com/office/drawing/2014/main" id="{BE57761B-0C40-7971-4DFC-060886FEFBD8}"/>
              </a:ext>
            </a:extLst>
          </p:cNvPr>
          <p:cNvSpPr>
            <a:spLocks noGrp="1"/>
          </p:cNvSpPr>
          <p:nvPr>
            <p:ph sz="quarter" idx="13"/>
          </p:nvPr>
        </p:nvSpPr>
        <p:spPr>
          <a:xfrm>
            <a:off x="913774" y="2214694"/>
            <a:ext cx="5106026" cy="3722082"/>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a:t>
            </a:r>
            <a:r>
              <a:rPr lang="es-CO" sz="1200" dirty="0">
                <a:solidFill>
                  <a:srgbClr val="3366CC"/>
                </a:solidFill>
              </a:rPr>
              <a:t>NIÑOS</a:t>
            </a:r>
            <a:r>
              <a:rPr kumimoji="0" lang="es-CO" sz="1200" b="0" i="0" u="none" strike="noStrike" kern="1200" cap="all" spc="0" normalizeH="0" baseline="0" noProof="0" dirty="0">
                <a:ln>
                  <a:noFill/>
                </a:ln>
                <a:solidFill>
                  <a:srgbClr val="3366CC"/>
                </a:solidFill>
                <a:effectLst/>
                <a:uLnTx/>
                <a:uFillTx/>
                <a:ea typeface="+mn-ea"/>
                <a:cs typeface="+mn-cs"/>
              </a:rPr>
              <a:t>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Es acatar las normas, reglar, órdenes  establecidas en tu hogar, barrio, institución educativa y sociedad. Con la obediencia adquirimos disciplina y fortalece nuestras relaciones con las personas las cuales obedecemos</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tiza, hojas de block tamaño carta sin rayas, dados, piedra.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120 minutos</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  Al finalizar se hace un recuento sobre lo aprendido</a:t>
            </a:r>
          </a:p>
          <a:p>
            <a:endParaRPr lang="es-CO" dirty="0"/>
          </a:p>
        </p:txBody>
      </p:sp>
      <p:sp>
        <p:nvSpPr>
          <p:cNvPr id="4" name="Marcador de contenido 3">
            <a:extLst>
              <a:ext uri="{FF2B5EF4-FFF2-40B4-BE49-F238E27FC236}">
                <a16:creationId xmlns:a16="http://schemas.microsoft.com/office/drawing/2014/main" id="{9F9DCAD5-352C-C2FF-1E29-90721F0067C6}"/>
              </a:ext>
            </a:extLst>
          </p:cNvPr>
          <p:cNvSpPr>
            <a:spLocks noGrp="1"/>
          </p:cNvSpPr>
          <p:nvPr>
            <p:ph sz="quarter" idx="14"/>
          </p:nvPr>
        </p:nvSpPr>
        <p:spPr>
          <a:xfrm>
            <a:off x="6172200" y="1959430"/>
            <a:ext cx="5105400" cy="3831770"/>
          </a:xfrm>
        </p:spPr>
        <p:txBody>
          <a:bodyPr>
            <a:normAutofit fontScale="8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400" b="0" i="0" u="none" strike="noStrike" kern="1200" cap="all" spc="0" normalizeH="0" baseline="0" noProof="0" dirty="0">
                <a:ln>
                  <a:noFill/>
                </a:ln>
                <a:solidFill>
                  <a:srgbClr val="FFC000"/>
                </a:solidFill>
                <a:effectLst/>
                <a:uLnTx/>
                <a:uFillTx/>
                <a:ea typeface="+mn-ea"/>
                <a:cs typeface="+mn-cs"/>
              </a:rPr>
              <a:t>Inicio dirigido a NIÑOS de SEXTO Y SEPTIMO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rPr>
              <a:t>Se reúne a los niños acompañados de sus padres y/o acudientes y familia institucional en ronda, bajo la orientación del docente realizan ejercicios de relajamiento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srgbClr val="A35DD1"/>
                </a:solidFill>
                <a:effectLst/>
                <a:uLnTx/>
                <a:uFillTx/>
              </a:rPr>
              <a:t>ACTIVIDAD</a:t>
            </a:r>
          </a:p>
          <a:p>
            <a:r>
              <a:rPr kumimoji="0" lang="es-CO" sz="1400" b="1" i="0" u="none" strike="noStrike" kern="1200" cap="none" spc="0" normalizeH="0" baseline="0" noProof="0" dirty="0">
                <a:ln>
                  <a:noFill/>
                </a:ln>
                <a:solidFill>
                  <a:prstClr val="black"/>
                </a:solidFill>
                <a:effectLst/>
                <a:uLnTx/>
                <a:uFillTx/>
              </a:rPr>
              <a:t>Los discentes junto a sus padres y/o acudientes, escuchan con atención a la o el docente sobre como deben ser obedientes, dejando juegos de mesa para que los practiquen inmediatamente como la Rayuela y </a:t>
            </a:r>
            <a:r>
              <a:rPr kumimoji="0" lang="es-CO" sz="1400" b="1" i="0" u="none" strike="noStrike" kern="1200" cap="none" spc="0" normalizeH="0" baseline="0" noProof="0" dirty="0" err="1">
                <a:ln>
                  <a:noFill/>
                </a:ln>
                <a:solidFill>
                  <a:prstClr val="black"/>
                </a:solidFill>
                <a:effectLst/>
                <a:uLnTx/>
                <a:uFillTx/>
              </a:rPr>
              <a:t>piectionary</a:t>
            </a:r>
            <a:endParaRPr kumimoji="0" lang="es-CO" sz="1400" b="1" i="0" u="none" strike="noStrike" kern="1200" cap="none" spc="0" normalizeH="0" baseline="0" noProof="0" dirty="0">
              <a:ln>
                <a:noFill/>
              </a:ln>
              <a:solidFill>
                <a:prstClr val="black"/>
              </a:solidFill>
              <a:effectLst/>
              <a:uLnTx/>
              <a:uFillTx/>
            </a:endParaRPr>
          </a:p>
          <a:p>
            <a:r>
              <a:rPr kumimoji="0" lang="es-CO" sz="1400" b="1" i="0" u="none" strike="noStrike" kern="1200" cap="none" spc="0" normalizeH="0" baseline="0" noProof="0" dirty="0">
                <a:ln>
                  <a:noFill/>
                </a:ln>
                <a:solidFill>
                  <a:prstClr val="black"/>
                </a:solidFill>
                <a:effectLst/>
                <a:uLnTx/>
                <a:uFillTx/>
              </a:rPr>
              <a:t>Estimad(a) docente esta son  las direcciones</a:t>
            </a:r>
          </a:p>
          <a:p>
            <a:r>
              <a:rPr lang="es-CO" sz="1400" cap="none" dirty="0">
                <a:hlinkClick r:id="rId2"/>
              </a:rPr>
              <a:t>https://www.youtube.com/watch?v=nhwusxlaasg</a:t>
            </a:r>
            <a:endParaRPr lang="es-CO" sz="1400" cap="none" dirty="0"/>
          </a:p>
          <a:p>
            <a:r>
              <a:rPr lang="es-CO" sz="1400" cap="none" dirty="0">
                <a:hlinkClick r:id="rId3"/>
              </a:rPr>
              <a:t>https://www.youtube.com/watch?v=nhwusxlaasg</a:t>
            </a:r>
            <a:endParaRPr lang="es-CO" sz="1400" cap="none" dirty="0"/>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rPr>
              <a:t>Y </a:t>
            </a:r>
            <a:r>
              <a:rPr lang="es-CO" sz="1400" b="1" cap="none" dirty="0">
                <a:solidFill>
                  <a:prstClr val="black"/>
                </a:solidFill>
              </a:rPr>
              <a:t> estudiantes</a:t>
            </a:r>
            <a:r>
              <a:rPr kumimoji="0" lang="es-CO" sz="1400" b="1" i="0" u="none" strike="noStrike" kern="1200" cap="none" spc="0" normalizeH="0" baseline="0" noProof="0" dirty="0">
                <a:ln>
                  <a:noFill/>
                </a:ln>
                <a:solidFill>
                  <a:prstClr val="black"/>
                </a:solidFill>
                <a:effectLst/>
                <a:uLnTx/>
                <a:uFillTx/>
              </a:rPr>
              <a:t> harán lo mismo sobre lo visto en los videos  como lo orientado por el  docente al comienzo de la actividad, utilizando los recursos  propuestos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endParaRPr lang="es-CO" sz="1200" dirty="0"/>
          </a:p>
          <a:p>
            <a:endParaRPr lang="es-CO" dirty="0"/>
          </a:p>
        </p:txBody>
      </p:sp>
      <p:pic>
        <p:nvPicPr>
          <p:cNvPr id="6" name="Imagen 5">
            <a:extLst>
              <a:ext uri="{FF2B5EF4-FFF2-40B4-BE49-F238E27FC236}">
                <a16:creationId xmlns:a16="http://schemas.microsoft.com/office/drawing/2014/main" id="{51208E43-D546-F851-FDDD-44D5D3E7F6C9}"/>
              </a:ext>
            </a:extLst>
          </p:cNvPr>
          <p:cNvPicPr>
            <a:picLocks noChangeAspect="1"/>
          </p:cNvPicPr>
          <p:nvPr/>
        </p:nvPicPr>
        <p:blipFill>
          <a:blip r:embed="rId4"/>
          <a:stretch>
            <a:fillRect/>
          </a:stretch>
        </p:blipFill>
        <p:spPr>
          <a:xfrm>
            <a:off x="0" y="0"/>
            <a:ext cx="1201016" cy="975445"/>
          </a:xfrm>
          <a:prstGeom prst="rect">
            <a:avLst/>
          </a:prstGeom>
        </p:spPr>
      </p:pic>
      <p:sp>
        <p:nvSpPr>
          <p:cNvPr id="5" name="Marcador de número de diapositiva 4">
            <a:extLst>
              <a:ext uri="{FF2B5EF4-FFF2-40B4-BE49-F238E27FC236}">
                <a16:creationId xmlns:a16="http://schemas.microsoft.com/office/drawing/2014/main" id="{6CD34E04-632C-392E-4781-CFE7B15DC746}"/>
              </a:ext>
            </a:extLst>
          </p:cNvPr>
          <p:cNvSpPr>
            <a:spLocks noGrp="1"/>
          </p:cNvSpPr>
          <p:nvPr>
            <p:ph type="sldNum" sz="quarter" idx="12"/>
          </p:nvPr>
        </p:nvSpPr>
        <p:spPr/>
        <p:txBody>
          <a:bodyPr/>
          <a:lstStyle/>
          <a:p>
            <a:fld id="{B5346379-99B8-4D47-8EAF-938C34B28DAA}" type="slidenum">
              <a:rPr lang="es-CO" smtClean="0"/>
              <a:t>38</a:t>
            </a:fld>
            <a:endParaRPr lang="es-CO"/>
          </a:p>
        </p:txBody>
      </p:sp>
    </p:spTree>
    <p:extLst>
      <p:ext uri="{BB962C8B-B14F-4D97-AF65-F5344CB8AC3E}">
        <p14:creationId xmlns:p14="http://schemas.microsoft.com/office/powerpoint/2010/main" val="15191548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EE1D81-CF4C-52F8-CFB3-D8FC285FB8C4}"/>
              </a:ext>
            </a:extLst>
          </p:cNvPr>
          <p:cNvSpPr>
            <a:spLocks noGrp="1"/>
          </p:cNvSpPr>
          <p:nvPr>
            <p:ph type="title"/>
          </p:nvPr>
        </p:nvSpPr>
        <p:spPr>
          <a:xfrm>
            <a:off x="913775" y="618518"/>
            <a:ext cx="10364451" cy="977018"/>
          </a:xfrm>
        </p:spPr>
        <p:txBody>
          <a:bodyPr/>
          <a:lstStyle/>
          <a:p>
            <a:r>
              <a:rPr kumimoji="0" lang="es-CO" sz="2400" b="0" i="0" u="none" strike="noStrike" kern="1200" cap="all" spc="0" normalizeH="0" baseline="0" noProof="0" dirty="0">
                <a:ln>
                  <a:noFill/>
                </a:ln>
                <a:solidFill>
                  <a:srgbClr val="0070C0"/>
                </a:solidFill>
                <a:effectLst/>
                <a:uLnTx/>
                <a:uFillTx/>
                <a:latin typeface="+mn-lt"/>
                <a:ea typeface="+mj-ea"/>
                <a:cs typeface="+mj-cs"/>
              </a:rPr>
              <a:t>L</a:t>
            </a:r>
            <a:r>
              <a:rPr kumimoji="0" lang="es-CO" sz="2400" b="0" i="0" u="none" strike="noStrike" kern="1200" cap="all" spc="0" normalizeH="0" baseline="0" noProof="0" dirty="0">
                <a:ln>
                  <a:noFill/>
                </a:ln>
                <a:solidFill>
                  <a:srgbClr val="FFC000"/>
                </a:solidFill>
                <a:effectLst/>
                <a:uLnTx/>
                <a:uFillTx/>
                <a:latin typeface="+mn-lt"/>
                <a:ea typeface="+mj-ea"/>
                <a:cs typeface="+mj-cs"/>
              </a:rPr>
              <a:t> A  </a:t>
            </a:r>
            <a:r>
              <a:rPr kumimoji="0" lang="es-CO" sz="2400" b="0" i="0" u="none" strike="noStrike" kern="1200" cap="all" spc="0" normalizeH="0" baseline="0" noProof="0" dirty="0">
                <a:ln>
                  <a:noFill/>
                </a:ln>
                <a:solidFill>
                  <a:srgbClr val="FF0000"/>
                </a:solidFill>
                <a:effectLst/>
                <a:uLnTx/>
                <a:uFillTx/>
                <a:latin typeface="+mn-lt"/>
                <a:ea typeface="+mj-ea"/>
                <a:cs typeface="+mj-cs"/>
              </a:rPr>
              <a:t>O </a:t>
            </a:r>
            <a:r>
              <a:rPr kumimoji="0" lang="es-CO" sz="2400" b="0" i="0" u="none" strike="noStrike" kern="1200" cap="all" spc="0" normalizeH="0" baseline="0" noProof="0" dirty="0">
                <a:ln>
                  <a:noFill/>
                </a:ln>
                <a:solidFill>
                  <a:prstClr val="black"/>
                </a:solidFill>
                <a:effectLst/>
                <a:uLnTx/>
                <a:uFillTx/>
                <a:latin typeface="+mn-lt"/>
                <a:ea typeface="+mj-ea"/>
                <a:cs typeface="+mj-cs"/>
              </a:rPr>
              <a:t>B </a:t>
            </a:r>
            <a:r>
              <a:rPr kumimoji="0" lang="es-CO" sz="2400" b="0" i="0" u="none" strike="noStrike" kern="1200" cap="all" spc="0" normalizeH="0" baseline="0" noProof="0" dirty="0">
                <a:ln>
                  <a:noFill/>
                </a:ln>
                <a:solidFill>
                  <a:srgbClr val="CE6633"/>
                </a:solidFill>
                <a:effectLst/>
                <a:uLnTx/>
                <a:uFillTx/>
                <a:latin typeface="+mn-lt"/>
                <a:ea typeface="+mj-ea"/>
                <a:cs typeface="+mj-cs"/>
              </a:rPr>
              <a:t>E </a:t>
            </a:r>
            <a:r>
              <a:rPr kumimoji="0" lang="es-CO" sz="2400" b="0" i="0" u="none" strike="noStrike" kern="1200" cap="all" spc="0" normalizeH="0" baseline="0" noProof="0" dirty="0">
                <a:ln>
                  <a:noFill/>
                </a:ln>
                <a:solidFill>
                  <a:srgbClr val="A35DD1"/>
                </a:solidFill>
                <a:effectLst/>
                <a:uLnTx/>
                <a:uFillTx/>
                <a:latin typeface="+mn-lt"/>
                <a:ea typeface="+mj-ea"/>
                <a:cs typeface="+mj-cs"/>
              </a:rPr>
              <a:t>D </a:t>
            </a:r>
            <a:r>
              <a:rPr kumimoji="0" lang="es-CO" sz="2400" b="0" i="0" u="none" strike="noStrike" kern="1200" cap="all" spc="0" normalizeH="0" baseline="0" noProof="0" dirty="0">
                <a:ln>
                  <a:noFill/>
                </a:ln>
                <a:solidFill>
                  <a:srgbClr val="C00000"/>
                </a:solidFill>
                <a:effectLst/>
                <a:uLnTx/>
                <a:uFillTx/>
                <a:latin typeface="+mn-lt"/>
                <a:ea typeface="+mj-ea"/>
                <a:cs typeface="+mj-cs"/>
              </a:rPr>
              <a:t>I </a:t>
            </a:r>
            <a:r>
              <a:rPr kumimoji="0" lang="es-CO" sz="2400" b="0" i="0" u="none" strike="noStrike" kern="1200" cap="all" spc="0" normalizeH="0" baseline="0" noProof="0" dirty="0">
                <a:ln>
                  <a:noFill/>
                </a:ln>
                <a:solidFill>
                  <a:srgbClr val="86C157">
                    <a:lumMod val="75000"/>
                  </a:srgbClr>
                </a:solidFill>
                <a:effectLst/>
                <a:uLnTx/>
                <a:uFillTx/>
                <a:latin typeface="+mn-lt"/>
                <a:ea typeface="+mj-ea"/>
                <a:cs typeface="+mj-cs"/>
              </a:rPr>
              <a:t>E </a:t>
            </a:r>
            <a:r>
              <a:rPr kumimoji="0" lang="es-CO" sz="2400" b="0" i="0" u="none" strike="noStrike" kern="1200" cap="all" spc="0" normalizeH="0" baseline="0" noProof="0" dirty="0">
                <a:ln>
                  <a:noFill/>
                </a:ln>
                <a:solidFill>
                  <a:srgbClr val="FFFF00"/>
                </a:solidFill>
                <a:effectLst/>
                <a:uLnTx/>
                <a:uFillTx/>
                <a:latin typeface="+mn-lt"/>
                <a:ea typeface="+mj-ea"/>
                <a:cs typeface="+mj-cs"/>
              </a:rPr>
              <a:t>N </a:t>
            </a:r>
            <a:r>
              <a:rPr kumimoji="0" lang="es-CO" sz="2400" b="0" i="0" u="none" strike="noStrike" kern="1200" cap="all" spc="0" normalizeH="0" baseline="0" noProof="0" dirty="0">
                <a:ln>
                  <a:noFill/>
                </a:ln>
                <a:solidFill>
                  <a:srgbClr val="AABED7">
                    <a:lumMod val="75000"/>
                  </a:srgbClr>
                </a:solidFill>
                <a:effectLst/>
                <a:uLnTx/>
                <a:uFillTx/>
                <a:latin typeface="+mn-lt"/>
                <a:ea typeface="+mj-ea"/>
                <a:cs typeface="+mj-cs"/>
              </a:rPr>
              <a:t>C </a:t>
            </a:r>
            <a:r>
              <a:rPr kumimoji="0" lang="es-CO" sz="2400" b="0" i="0" u="none" strike="noStrike" kern="1200" cap="all" spc="0" normalizeH="0" baseline="0" noProof="0" dirty="0">
                <a:ln>
                  <a:noFill/>
                </a:ln>
                <a:solidFill>
                  <a:srgbClr val="FF6600"/>
                </a:solidFill>
                <a:effectLst/>
                <a:uLnTx/>
                <a:uFillTx/>
                <a:latin typeface="+mn-lt"/>
                <a:ea typeface="+mj-ea"/>
                <a:cs typeface="+mj-cs"/>
              </a:rPr>
              <a:t>I</a:t>
            </a:r>
            <a:r>
              <a:rPr kumimoji="0" lang="es-CO" sz="2400" b="0" i="0" u="none" strike="noStrike" kern="1200" cap="all" spc="0" normalizeH="0" baseline="0" noProof="0" dirty="0">
                <a:ln>
                  <a:noFill/>
                </a:ln>
                <a:solidFill>
                  <a:srgbClr val="D99C3F">
                    <a:lumMod val="40000"/>
                    <a:lumOff val="60000"/>
                  </a:srgbClr>
                </a:solidFill>
                <a:effectLst/>
                <a:uLnTx/>
                <a:uFillTx/>
                <a:latin typeface="+mn-lt"/>
                <a:ea typeface="+mj-ea"/>
                <a:cs typeface="+mj-cs"/>
              </a:rPr>
              <a:t> A</a:t>
            </a:r>
            <a:r>
              <a:rPr kumimoji="0" lang="es-CO" sz="2400" b="0" i="0" u="none" strike="noStrike" kern="1200" cap="all" spc="0" normalizeH="0" baseline="0" noProof="0" dirty="0">
                <a:ln>
                  <a:noFill/>
                </a:ln>
                <a:solidFill>
                  <a:srgbClr val="FFFF00"/>
                </a:solidFill>
                <a:effectLst/>
                <a:uLnTx/>
                <a:uFillTx/>
                <a:latin typeface="Bradley Hand ITC" panose="03070402050302030203" pitchFamily="66" charset="0"/>
                <a:ea typeface="+mj-ea"/>
                <a:cs typeface="+mj-cs"/>
              </a:rPr>
              <a:t> </a:t>
            </a:r>
            <a:endParaRPr lang="es-CO" dirty="0">
              <a:latin typeface="Bradley Hand ITC" panose="03070402050302030203" pitchFamily="66" charset="0"/>
            </a:endParaRPr>
          </a:p>
        </p:txBody>
      </p:sp>
      <p:sp>
        <p:nvSpPr>
          <p:cNvPr id="3" name="Marcador de contenido 2">
            <a:extLst>
              <a:ext uri="{FF2B5EF4-FFF2-40B4-BE49-F238E27FC236}">
                <a16:creationId xmlns:a16="http://schemas.microsoft.com/office/drawing/2014/main" id="{ECA141F0-AB7E-F939-9367-748212250913}"/>
              </a:ext>
            </a:extLst>
          </p:cNvPr>
          <p:cNvSpPr>
            <a:spLocks noGrp="1"/>
          </p:cNvSpPr>
          <p:nvPr>
            <p:ph sz="quarter" idx="13"/>
          </p:nvPr>
        </p:nvSpPr>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jóvenes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Es cumplir las órdenes justas en tu familia, barrio, institución educativa, sociedad y no solo cumplir la voluntad de quien manda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a:t>
            </a:r>
            <a:r>
              <a:rPr lang="es-ES" sz="1200" b="1" cap="none" dirty="0">
                <a:solidFill>
                  <a:prstClr val="black"/>
                </a:solidFill>
              </a:rPr>
              <a:t>cartón paja, temperas, pinceles, marcadores permanentes, regla de 30, 45cm, l</a:t>
            </a:r>
            <a:r>
              <a:rPr lang="es-CO" sz="1200" b="1" cap="none" dirty="0" err="1">
                <a:solidFill>
                  <a:prstClr val="black"/>
                </a:solidFill>
              </a:rPr>
              <a:t>ápiz</a:t>
            </a:r>
            <a:r>
              <a:rPr lang="es-CO" sz="1200" b="1" cap="none" dirty="0">
                <a:solidFill>
                  <a:prstClr val="black"/>
                </a:solidFill>
              </a:rPr>
              <a:t> negro, borrador, sacapunta, lápices de colores, hojas de block tamaño carta sin rayas</a:t>
            </a:r>
            <a:endParaRPr kumimoji="0" lang="es-ES" sz="12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a:t>
            </a:r>
            <a:r>
              <a:rPr lang="es-ES" sz="1200" b="1" cap="none" dirty="0">
                <a:solidFill>
                  <a:prstClr val="black"/>
                </a:solidFill>
              </a:rPr>
              <a:t> probable: </a:t>
            </a:r>
            <a:r>
              <a:rPr kumimoji="0" lang="es-ES" sz="1200" b="1" i="0" u="none" strike="noStrike" kern="1200" cap="none" spc="0" normalizeH="0" baseline="0" noProof="0" dirty="0">
                <a:ln>
                  <a:noFill/>
                </a:ln>
                <a:solidFill>
                  <a:prstClr val="black"/>
                </a:solidFill>
                <a:effectLst/>
                <a:uLnTx/>
                <a:uFillTx/>
                <a:ea typeface="+mn-ea"/>
                <a:cs typeface="+mn-cs"/>
              </a:rPr>
              <a:t>120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lang="es-CO" sz="1200" dirty="0"/>
          </a:p>
        </p:txBody>
      </p:sp>
      <p:sp>
        <p:nvSpPr>
          <p:cNvPr id="4" name="Marcador de contenido 3">
            <a:extLst>
              <a:ext uri="{FF2B5EF4-FFF2-40B4-BE49-F238E27FC236}">
                <a16:creationId xmlns:a16="http://schemas.microsoft.com/office/drawing/2014/main" id="{7A9C44EA-E3AC-2D1A-22E4-4C7E74B0875D}"/>
              </a:ext>
            </a:extLst>
          </p:cNvPr>
          <p:cNvSpPr>
            <a:spLocks noGrp="1"/>
          </p:cNvSpPr>
          <p:nvPr>
            <p:ph sz="quarter" idx="14"/>
          </p:nvPr>
        </p:nvSpPr>
        <p:spPr>
          <a:xfrm>
            <a:off x="6172200" y="2006082"/>
            <a:ext cx="5105400" cy="3956179"/>
          </a:xfrm>
        </p:spPr>
        <p:txBody>
          <a:bodyPr>
            <a:normAutofit fontScale="70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700" b="0" i="0" u="none" strike="noStrike" kern="1200" cap="all" spc="0" normalizeH="0" baseline="0" noProof="0" dirty="0">
                <a:ln>
                  <a:noFill/>
                </a:ln>
                <a:solidFill>
                  <a:srgbClr val="FFC000"/>
                </a:solidFill>
                <a:effectLst/>
                <a:uLnTx/>
                <a:uFillTx/>
                <a:ea typeface="+mn-ea"/>
                <a:cs typeface="+mn-cs"/>
              </a:rPr>
              <a:t>Inicio dirigido a JÓVENES de OCTAVO Y NOVENO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700" b="1" i="0" u="none" strike="noStrike" kern="1200" cap="none" spc="0" normalizeH="0" baseline="0" noProof="0" dirty="0">
                <a:ln>
                  <a:noFill/>
                </a:ln>
                <a:solidFill>
                  <a:prstClr val="black"/>
                </a:solidFill>
                <a:effectLst/>
                <a:uLnTx/>
                <a:uFillTx/>
                <a:ea typeface="+mn-ea"/>
                <a:cs typeface="+mn-cs"/>
              </a:rPr>
              <a:t>Se reúne a los jóvenes en compañía de sus padres y/o acudientes en ronda, bajo la orientación del docente realizan ejercicios para </a:t>
            </a:r>
            <a:r>
              <a:rPr lang="es-CO" sz="1700" b="1" cap="none" dirty="0">
                <a:solidFill>
                  <a:prstClr val="black"/>
                </a:solidFill>
              </a:rPr>
              <a:t>relajar</a:t>
            </a:r>
            <a:r>
              <a:rPr kumimoji="0" lang="es-CO" sz="1700" b="1" i="0" u="none" strike="noStrike" kern="1200" cap="none" spc="0" normalizeH="0" baseline="0" noProof="0" dirty="0">
                <a:ln>
                  <a:noFill/>
                </a:ln>
                <a:solidFill>
                  <a:prstClr val="black"/>
                </a:solidFill>
                <a:effectLst/>
                <a:uLnTx/>
                <a:uFillTx/>
                <a:ea typeface="+mn-ea"/>
                <a:cs typeface="+mn-cs"/>
              </a:rPr>
              <a:t> los músculos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7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700" b="1" i="0" u="none" strike="noStrike" kern="1200" cap="none" spc="0" normalizeH="0" baseline="0" noProof="0" dirty="0">
                <a:ln>
                  <a:noFill/>
                </a:ln>
                <a:solidFill>
                  <a:prstClr val="black"/>
                </a:solidFill>
                <a:effectLst/>
                <a:uLnTx/>
                <a:uFillTx/>
                <a:ea typeface="+mn-ea"/>
                <a:cs typeface="+mn-cs"/>
              </a:rPr>
              <a:t>los </a:t>
            </a:r>
            <a:r>
              <a:rPr lang="es-CO" sz="1700" b="1" cap="none" dirty="0">
                <a:solidFill>
                  <a:prstClr val="black"/>
                </a:solidFill>
              </a:rPr>
              <a:t>jóvenes junto a sus padres y/o acudientes, </a:t>
            </a:r>
            <a:r>
              <a:rPr kumimoji="0" lang="es-CO" sz="1700" b="1" i="0" u="none" strike="noStrike" kern="1200" cap="none" spc="0" normalizeH="0" baseline="0" noProof="0" dirty="0">
                <a:ln>
                  <a:noFill/>
                </a:ln>
                <a:solidFill>
                  <a:prstClr val="black"/>
                </a:solidFill>
                <a:effectLst/>
                <a:uLnTx/>
                <a:uFillTx/>
                <a:ea typeface="+mn-ea"/>
                <a:cs typeface="+mn-cs"/>
              </a:rPr>
              <a:t>escuchan con atención al docente sobre como deben ser obedientes, solicitando escuche, observen , analicen y reflexionen sobre  la siguiente canción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700" b="1" i="0" u="none" strike="noStrike" kern="1200" cap="none" spc="0" normalizeH="0" baseline="0" noProof="0" dirty="0">
                <a:ln>
                  <a:noFill/>
                </a:ln>
                <a:solidFill>
                  <a:prstClr val="black"/>
                </a:solidFill>
                <a:effectLst/>
                <a:uLnTx/>
                <a:uFillTx/>
                <a:ea typeface="+mn-ea"/>
                <a:cs typeface="+mn-cs"/>
              </a:rPr>
              <a:t>Estimad(a) docente esta es la dirección </a:t>
            </a:r>
            <a:r>
              <a:rPr kumimoji="0" lang="es-CO" sz="1700" b="1" i="0" u="none" strike="noStrike" kern="1200" cap="none" spc="0" normalizeH="0" baseline="0" noProof="0" dirty="0">
                <a:ln>
                  <a:noFill/>
                </a:ln>
                <a:solidFill>
                  <a:prstClr val="black"/>
                </a:solidFill>
                <a:effectLst/>
                <a:uLnTx/>
                <a:uFillTx/>
                <a:ea typeface="+mn-ea"/>
                <a:cs typeface="+mn-cs"/>
                <a:hlinkClick r:id="rId2"/>
              </a:rPr>
              <a:t>https://www.youtube.com/watch?v=7UHm28b7jmg</a:t>
            </a:r>
            <a:endParaRPr kumimoji="0" lang="es-CO" sz="17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700" b="1" cap="none" dirty="0">
                <a:solidFill>
                  <a:prstClr val="black"/>
                </a:solidFill>
              </a:rPr>
              <a:t>Seguidamente el docente recomienda observar la anécdota de un niño Estimado docente esta es la dirección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700" b="1" i="0" u="none" strike="noStrike" kern="1200" cap="none" spc="0" normalizeH="0" baseline="0" noProof="0" dirty="0">
                <a:ln>
                  <a:noFill/>
                </a:ln>
                <a:solidFill>
                  <a:prstClr val="black"/>
                </a:solidFill>
                <a:effectLst/>
                <a:uLnTx/>
                <a:uFillTx/>
                <a:ea typeface="+mn-ea"/>
                <a:cs typeface="+mn-cs"/>
                <a:hlinkClick r:id="rId3"/>
              </a:rPr>
              <a:t>https://www.youtube.com/watch?v=s0-NsPMc5mU</a:t>
            </a:r>
            <a:endParaRPr kumimoji="0" lang="es-CO" sz="17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700" b="1" cap="none" dirty="0">
                <a:solidFill>
                  <a:prstClr val="black"/>
                </a:solidFill>
              </a:rPr>
              <a:t>Después los estudiantes diseñan sopa de letras con las palabras consideren claves en esa anécdota, favor utilizar material de trabajo pertinente</a:t>
            </a:r>
            <a:endParaRPr kumimoji="0" lang="es-CO" sz="17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17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lang="es-CO" dirty="0"/>
          </a:p>
        </p:txBody>
      </p:sp>
      <p:pic>
        <p:nvPicPr>
          <p:cNvPr id="6" name="Imagen 5">
            <a:extLst>
              <a:ext uri="{FF2B5EF4-FFF2-40B4-BE49-F238E27FC236}">
                <a16:creationId xmlns:a16="http://schemas.microsoft.com/office/drawing/2014/main" id="{57DE3071-5CBB-4561-647C-CA15A3F0A10F}"/>
              </a:ext>
            </a:extLst>
          </p:cNvPr>
          <p:cNvPicPr>
            <a:picLocks noChangeAspect="1"/>
          </p:cNvPicPr>
          <p:nvPr/>
        </p:nvPicPr>
        <p:blipFill>
          <a:blip r:embed="rId4"/>
          <a:stretch>
            <a:fillRect/>
          </a:stretch>
        </p:blipFill>
        <p:spPr>
          <a:xfrm>
            <a:off x="0" y="0"/>
            <a:ext cx="1243692" cy="1066892"/>
          </a:xfrm>
          <a:prstGeom prst="rect">
            <a:avLst/>
          </a:prstGeom>
        </p:spPr>
      </p:pic>
      <p:sp>
        <p:nvSpPr>
          <p:cNvPr id="5" name="Marcador de número de diapositiva 4">
            <a:extLst>
              <a:ext uri="{FF2B5EF4-FFF2-40B4-BE49-F238E27FC236}">
                <a16:creationId xmlns:a16="http://schemas.microsoft.com/office/drawing/2014/main" id="{DB29C59C-9BC6-6440-EF7F-3455F4214AE0}"/>
              </a:ext>
            </a:extLst>
          </p:cNvPr>
          <p:cNvSpPr>
            <a:spLocks noGrp="1"/>
          </p:cNvSpPr>
          <p:nvPr>
            <p:ph type="sldNum" sz="quarter" idx="12"/>
          </p:nvPr>
        </p:nvSpPr>
        <p:spPr/>
        <p:txBody>
          <a:bodyPr/>
          <a:lstStyle/>
          <a:p>
            <a:fld id="{B5346379-99B8-4D47-8EAF-938C34B28DAA}" type="slidenum">
              <a:rPr lang="es-CO" smtClean="0"/>
              <a:t>39</a:t>
            </a:fld>
            <a:endParaRPr lang="es-CO"/>
          </a:p>
        </p:txBody>
      </p:sp>
    </p:spTree>
    <p:extLst>
      <p:ext uri="{BB962C8B-B14F-4D97-AF65-F5344CB8AC3E}">
        <p14:creationId xmlns:p14="http://schemas.microsoft.com/office/powerpoint/2010/main" val="25368421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EE461-2B04-A59C-6895-F9298C32578F}"/>
              </a:ext>
            </a:extLst>
          </p:cNvPr>
          <p:cNvSpPr>
            <a:spLocks noGrp="1"/>
          </p:cNvSpPr>
          <p:nvPr>
            <p:ph type="title"/>
          </p:nvPr>
        </p:nvSpPr>
        <p:spPr/>
        <p:txBody>
          <a:bodyPr>
            <a:normAutofit/>
          </a:bodyPr>
          <a:lstStyle/>
          <a:p>
            <a:pPr marL="0" marR="0" lvl="0" indent="0" defTabSz="457200" rtl="0" eaLnBrk="1" fontAlgn="auto" latinLnBrk="0" hangingPunct="1">
              <a:lnSpc>
                <a:spcPct val="100000"/>
              </a:lnSpc>
              <a:spcBef>
                <a:spcPts val="0"/>
              </a:spcBef>
              <a:spcAft>
                <a:spcPts val="0"/>
              </a:spcAft>
              <a:tabLst/>
              <a:defRPr/>
            </a:pPr>
            <a:r>
              <a:rPr kumimoji="0" lang="es-CO" sz="2400" b="1"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DEDICATORIA </a:t>
            </a:r>
            <a:br>
              <a:rPr kumimoji="0" lang="es-CO" sz="2400" b="0" i="0" u="none" strike="noStrike" kern="1200" cap="none" spc="0" normalizeH="0" baseline="0" noProof="0" dirty="0">
                <a:ln>
                  <a:noFill/>
                </a:ln>
                <a:solidFill>
                  <a:prstClr val="black"/>
                </a:solidFill>
                <a:effectLst/>
                <a:uLnTx/>
                <a:uFillTx/>
                <a:latin typeface="+mn-lt"/>
                <a:ea typeface="+mn-ea"/>
                <a:cs typeface="+mn-cs"/>
              </a:rPr>
            </a:br>
            <a:endParaRPr lang="es-CO" sz="2400" dirty="0">
              <a:latin typeface="+mn-lt"/>
            </a:endParaRPr>
          </a:p>
        </p:txBody>
      </p:sp>
      <p:sp>
        <p:nvSpPr>
          <p:cNvPr id="4" name="Marcador de contenido 3">
            <a:extLst>
              <a:ext uri="{FF2B5EF4-FFF2-40B4-BE49-F238E27FC236}">
                <a16:creationId xmlns:a16="http://schemas.microsoft.com/office/drawing/2014/main" id="{291E8AAE-41B7-31DC-0E60-94E0A856741A}"/>
              </a:ext>
            </a:extLst>
          </p:cNvPr>
          <p:cNvSpPr>
            <a:spLocks noGrp="1"/>
          </p:cNvSpPr>
          <p:nvPr>
            <p:ph sz="quarter" idx="4294967295"/>
          </p:nvPr>
        </p:nvSpPr>
        <p:spPr>
          <a:xfrm>
            <a:off x="6428792" y="2366963"/>
            <a:ext cx="5449077" cy="3424237"/>
          </a:xfrm>
        </p:spPr>
        <p:txBody>
          <a:bodyPr>
            <a:normAutofit fontScale="92500"/>
          </a:bodyPr>
          <a:lstStyle/>
          <a:p>
            <a:pPr marL="0" indent="0">
              <a:buNone/>
            </a:pPr>
            <a:r>
              <a:rPr lang="es-CO" sz="1600" b="1" cap="none" dirty="0"/>
              <a:t>Dedicamos esa Cartilla a Nuestro Mesías, Salvador JESUCRISTO..</a:t>
            </a:r>
          </a:p>
          <a:p>
            <a:pPr marL="0" indent="0">
              <a:buNone/>
            </a:pPr>
            <a:r>
              <a:rPr lang="es-CO" sz="1600" b="1" cap="none" dirty="0"/>
              <a:t>A Mujeres y Hombres  quienes son la expresión  viviente de los Valores, Buenos Modales, Normas de Cortesía, la Paz, Árbol de la Integración, Guardianes de la Convivencia, Semillero de Animadores</a:t>
            </a:r>
          </a:p>
          <a:p>
            <a:pPr marL="0" indent="0">
              <a:buNone/>
            </a:pPr>
            <a:r>
              <a:rPr lang="es-CO" sz="1600" b="1" cap="none" dirty="0"/>
              <a:t>A las y los Docentes de Aula , formadores integrales de los estudiantes</a:t>
            </a:r>
          </a:p>
          <a:p>
            <a:pPr marL="0" indent="0">
              <a:buNone/>
            </a:pPr>
            <a:r>
              <a:rPr lang="es-CO" sz="1600" b="1" cap="none" dirty="0"/>
              <a:t>A los Discentes,  encargados de promover la praxis de estos</a:t>
            </a:r>
          </a:p>
          <a:p>
            <a:pPr marL="0" indent="0">
              <a:buNone/>
            </a:pPr>
            <a:r>
              <a:rPr lang="es-CO" sz="1600" b="1" cap="none" dirty="0"/>
              <a:t>En fin , a esta Familia Institucional  dispuestos a fortalecerse , multiplicando el citado cuadernillo con permanencia</a:t>
            </a:r>
          </a:p>
        </p:txBody>
      </p:sp>
      <p:pic>
        <p:nvPicPr>
          <p:cNvPr id="6" name="Imagen 5">
            <a:extLst>
              <a:ext uri="{FF2B5EF4-FFF2-40B4-BE49-F238E27FC236}">
                <a16:creationId xmlns:a16="http://schemas.microsoft.com/office/drawing/2014/main" id="{D205BCE6-1E38-C3CF-F9B4-5D5DDBE97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555845" cy="1255594"/>
          </a:xfrm>
          <a:prstGeom prst="rect">
            <a:avLst/>
          </a:prstGeom>
        </p:spPr>
      </p:pic>
      <p:pic>
        <p:nvPicPr>
          <p:cNvPr id="7" name="Imagen 6">
            <a:extLst>
              <a:ext uri="{FF2B5EF4-FFF2-40B4-BE49-F238E27FC236}">
                <a16:creationId xmlns:a16="http://schemas.microsoft.com/office/drawing/2014/main" id="{D8A921AD-9C32-C0DE-2413-5C23271B7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55845" cy="1255594"/>
          </a:xfrm>
          <a:prstGeom prst="rect">
            <a:avLst/>
          </a:prstGeom>
        </p:spPr>
      </p:pic>
      <p:sp>
        <p:nvSpPr>
          <p:cNvPr id="3" name="Marcador de número de diapositiva 2">
            <a:extLst>
              <a:ext uri="{FF2B5EF4-FFF2-40B4-BE49-F238E27FC236}">
                <a16:creationId xmlns:a16="http://schemas.microsoft.com/office/drawing/2014/main" id="{8E6BD32B-5912-0560-72B0-C1AB6FFC7CD6}"/>
              </a:ext>
            </a:extLst>
          </p:cNvPr>
          <p:cNvSpPr>
            <a:spLocks noGrp="1"/>
          </p:cNvSpPr>
          <p:nvPr>
            <p:ph type="sldNum" sz="quarter" idx="12"/>
          </p:nvPr>
        </p:nvSpPr>
        <p:spPr/>
        <p:txBody>
          <a:bodyPr/>
          <a:lstStyle/>
          <a:p>
            <a:fld id="{B5346379-99B8-4D47-8EAF-938C34B28DAA}" type="slidenum">
              <a:rPr lang="es-CO" smtClean="0"/>
              <a:t>4</a:t>
            </a:fld>
            <a:endParaRPr lang="es-CO"/>
          </a:p>
        </p:txBody>
      </p:sp>
    </p:spTree>
    <p:extLst>
      <p:ext uri="{BB962C8B-B14F-4D97-AF65-F5344CB8AC3E}">
        <p14:creationId xmlns:p14="http://schemas.microsoft.com/office/powerpoint/2010/main" val="11991716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DF9A26-D3CC-3AEA-2A86-7B70506F40C1}"/>
              </a:ext>
            </a:extLst>
          </p:cNvPr>
          <p:cNvSpPr>
            <a:spLocks noGrp="1"/>
          </p:cNvSpPr>
          <p:nvPr>
            <p:ph type="title"/>
          </p:nvPr>
        </p:nvSpPr>
        <p:spPr>
          <a:xfrm>
            <a:off x="913775" y="618517"/>
            <a:ext cx="10364451" cy="955342"/>
          </a:xfrm>
        </p:spPr>
        <p:txBody>
          <a:bodyPr/>
          <a:lstStyle/>
          <a:p>
            <a:r>
              <a:rPr kumimoji="0" lang="es-CO" sz="2400" b="0" i="0" u="none" strike="noStrike" kern="1200" cap="all" spc="0" normalizeH="0" baseline="0" noProof="0" dirty="0">
                <a:ln>
                  <a:noFill/>
                </a:ln>
                <a:solidFill>
                  <a:srgbClr val="0070C0"/>
                </a:solidFill>
                <a:effectLst/>
                <a:uLnTx/>
                <a:uFillTx/>
                <a:latin typeface="+mn-lt"/>
                <a:ea typeface="+mj-ea"/>
                <a:cs typeface="+mj-cs"/>
              </a:rPr>
              <a:t>L</a:t>
            </a:r>
            <a:r>
              <a:rPr kumimoji="0" lang="es-CO" sz="2400" b="0" i="0" u="none" strike="noStrike" kern="1200" cap="all" spc="0" normalizeH="0" baseline="0" noProof="0" dirty="0">
                <a:ln>
                  <a:noFill/>
                </a:ln>
                <a:solidFill>
                  <a:srgbClr val="FFC000"/>
                </a:solidFill>
                <a:effectLst/>
                <a:uLnTx/>
                <a:uFillTx/>
                <a:latin typeface="+mn-lt"/>
                <a:ea typeface="+mj-ea"/>
                <a:cs typeface="+mj-cs"/>
              </a:rPr>
              <a:t> A  </a:t>
            </a:r>
            <a:r>
              <a:rPr kumimoji="0" lang="es-CO" sz="2400" b="0" i="0" u="none" strike="noStrike" kern="1200" cap="all" spc="0" normalizeH="0" baseline="0" noProof="0" dirty="0">
                <a:ln>
                  <a:noFill/>
                </a:ln>
                <a:solidFill>
                  <a:srgbClr val="FF0000"/>
                </a:solidFill>
                <a:effectLst/>
                <a:uLnTx/>
                <a:uFillTx/>
                <a:latin typeface="+mn-lt"/>
                <a:ea typeface="+mj-ea"/>
                <a:cs typeface="+mj-cs"/>
              </a:rPr>
              <a:t>O </a:t>
            </a:r>
            <a:r>
              <a:rPr kumimoji="0" lang="es-CO" sz="2400" b="0" i="0" u="none" strike="noStrike" kern="1200" cap="all" spc="0" normalizeH="0" baseline="0" noProof="0" dirty="0">
                <a:ln>
                  <a:noFill/>
                </a:ln>
                <a:solidFill>
                  <a:prstClr val="black"/>
                </a:solidFill>
                <a:effectLst/>
                <a:uLnTx/>
                <a:uFillTx/>
                <a:latin typeface="+mn-lt"/>
                <a:ea typeface="+mj-ea"/>
                <a:cs typeface="+mj-cs"/>
              </a:rPr>
              <a:t>B </a:t>
            </a:r>
            <a:r>
              <a:rPr kumimoji="0" lang="es-CO" sz="2400" b="0" i="0" u="none" strike="noStrike" kern="1200" cap="all" spc="0" normalizeH="0" baseline="0" noProof="0" dirty="0">
                <a:ln>
                  <a:noFill/>
                </a:ln>
                <a:solidFill>
                  <a:srgbClr val="CE6633"/>
                </a:solidFill>
                <a:effectLst/>
                <a:uLnTx/>
                <a:uFillTx/>
                <a:latin typeface="+mn-lt"/>
                <a:ea typeface="+mj-ea"/>
                <a:cs typeface="+mj-cs"/>
              </a:rPr>
              <a:t>E </a:t>
            </a:r>
            <a:r>
              <a:rPr kumimoji="0" lang="es-CO" sz="2400" b="0" i="0" u="none" strike="noStrike" kern="1200" cap="all" spc="0" normalizeH="0" baseline="0" noProof="0" dirty="0">
                <a:ln>
                  <a:noFill/>
                </a:ln>
                <a:solidFill>
                  <a:srgbClr val="A35DD1"/>
                </a:solidFill>
                <a:effectLst/>
                <a:uLnTx/>
                <a:uFillTx/>
                <a:latin typeface="+mn-lt"/>
                <a:ea typeface="+mj-ea"/>
                <a:cs typeface="+mj-cs"/>
              </a:rPr>
              <a:t>D </a:t>
            </a:r>
            <a:r>
              <a:rPr kumimoji="0" lang="es-CO" sz="2400" b="0" i="0" u="none" strike="noStrike" kern="1200" cap="all" spc="0" normalizeH="0" baseline="0" noProof="0" dirty="0">
                <a:ln>
                  <a:noFill/>
                </a:ln>
                <a:solidFill>
                  <a:srgbClr val="C00000"/>
                </a:solidFill>
                <a:effectLst/>
                <a:uLnTx/>
                <a:uFillTx/>
                <a:latin typeface="+mn-lt"/>
                <a:ea typeface="+mj-ea"/>
                <a:cs typeface="+mj-cs"/>
              </a:rPr>
              <a:t>I </a:t>
            </a:r>
            <a:r>
              <a:rPr kumimoji="0" lang="es-CO" sz="2400" b="0" i="0" u="none" strike="noStrike" kern="1200" cap="all" spc="0" normalizeH="0" baseline="0" noProof="0" dirty="0">
                <a:ln>
                  <a:noFill/>
                </a:ln>
                <a:solidFill>
                  <a:srgbClr val="86C157">
                    <a:lumMod val="75000"/>
                  </a:srgbClr>
                </a:solidFill>
                <a:effectLst/>
                <a:uLnTx/>
                <a:uFillTx/>
                <a:latin typeface="+mn-lt"/>
                <a:ea typeface="+mj-ea"/>
                <a:cs typeface="+mj-cs"/>
              </a:rPr>
              <a:t>E </a:t>
            </a:r>
            <a:r>
              <a:rPr kumimoji="0" lang="es-CO" sz="2400" b="0" i="0" u="none" strike="noStrike" kern="1200" cap="all" spc="0" normalizeH="0" baseline="0" noProof="0" dirty="0">
                <a:ln>
                  <a:noFill/>
                </a:ln>
                <a:solidFill>
                  <a:srgbClr val="FFFF00"/>
                </a:solidFill>
                <a:effectLst/>
                <a:uLnTx/>
                <a:uFillTx/>
                <a:latin typeface="+mn-lt"/>
                <a:ea typeface="+mj-ea"/>
                <a:cs typeface="+mj-cs"/>
              </a:rPr>
              <a:t>N </a:t>
            </a:r>
            <a:r>
              <a:rPr kumimoji="0" lang="es-CO" sz="2400" b="0" i="0" u="none" strike="noStrike" kern="1200" cap="all" spc="0" normalizeH="0" baseline="0" noProof="0" dirty="0">
                <a:ln>
                  <a:noFill/>
                </a:ln>
                <a:solidFill>
                  <a:srgbClr val="AABED7">
                    <a:lumMod val="75000"/>
                  </a:srgbClr>
                </a:solidFill>
                <a:effectLst/>
                <a:uLnTx/>
                <a:uFillTx/>
                <a:latin typeface="+mn-lt"/>
                <a:ea typeface="+mj-ea"/>
                <a:cs typeface="+mj-cs"/>
              </a:rPr>
              <a:t>C </a:t>
            </a:r>
            <a:r>
              <a:rPr kumimoji="0" lang="es-CO" sz="2400" b="0" i="0" u="none" strike="noStrike" kern="1200" cap="all" spc="0" normalizeH="0" baseline="0" noProof="0" dirty="0">
                <a:ln>
                  <a:noFill/>
                </a:ln>
                <a:solidFill>
                  <a:srgbClr val="FF6600"/>
                </a:solidFill>
                <a:effectLst/>
                <a:uLnTx/>
                <a:uFillTx/>
                <a:latin typeface="+mn-lt"/>
                <a:ea typeface="+mj-ea"/>
                <a:cs typeface="+mj-cs"/>
              </a:rPr>
              <a:t>I</a:t>
            </a:r>
            <a:r>
              <a:rPr kumimoji="0" lang="es-CO" sz="2400" b="0" i="0" u="none" strike="noStrike" kern="1200" cap="all" spc="0" normalizeH="0" baseline="0" noProof="0" dirty="0">
                <a:ln>
                  <a:noFill/>
                </a:ln>
                <a:solidFill>
                  <a:srgbClr val="D99C3F">
                    <a:lumMod val="40000"/>
                    <a:lumOff val="60000"/>
                  </a:srgbClr>
                </a:solidFill>
                <a:effectLst/>
                <a:uLnTx/>
                <a:uFillTx/>
                <a:latin typeface="+mn-lt"/>
                <a:ea typeface="+mj-ea"/>
                <a:cs typeface="+mj-cs"/>
              </a:rPr>
              <a:t> A</a:t>
            </a:r>
            <a:r>
              <a:rPr kumimoji="0" lang="es-CO" sz="2400" b="0" i="0" u="none" strike="noStrike" kern="1200" cap="all" spc="0" normalizeH="0" baseline="0" noProof="0" dirty="0">
                <a:ln>
                  <a:noFill/>
                </a:ln>
                <a:solidFill>
                  <a:srgbClr val="FFFF00"/>
                </a:solidFill>
                <a:effectLst/>
                <a:uLnTx/>
                <a:uFillTx/>
                <a:latin typeface="+mn-lt"/>
                <a:ea typeface="+mj-ea"/>
                <a:cs typeface="+mj-cs"/>
              </a:rPr>
              <a:t> </a:t>
            </a:r>
            <a:endParaRPr lang="es-CO" dirty="0">
              <a:latin typeface="+mn-lt"/>
            </a:endParaRPr>
          </a:p>
        </p:txBody>
      </p:sp>
      <p:sp>
        <p:nvSpPr>
          <p:cNvPr id="3" name="Marcador de contenido 2">
            <a:extLst>
              <a:ext uri="{FF2B5EF4-FFF2-40B4-BE49-F238E27FC236}">
                <a16:creationId xmlns:a16="http://schemas.microsoft.com/office/drawing/2014/main" id="{06E32EF7-FC84-A816-8094-6C0F3886AC14}"/>
              </a:ext>
            </a:extLst>
          </p:cNvPr>
          <p:cNvSpPr>
            <a:spLocks noGrp="1"/>
          </p:cNvSpPr>
          <p:nvPr>
            <p:ph sz="quarter" idx="13"/>
          </p:nvPr>
        </p:nvSpPr>
        <p:spPr>
          <a:xfrm>
            <a:off x="913774" y="1754156"/>
            <a:ext cx="5106026" cy="4037043"/>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Jóvenes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Es </a:t>
            </a:r>
            <a:r>
              <a:rPr lang="es-ES" sz="1200" b="1" cap="none" dirty="0">
                <a:solidFill>
                  <a:prstClr val="black"/>
                </a:solidFill>
              </a:rPr>
              <a:t>respetar, cumplir, acatar un mandato de la persona que se encuentra con un cargo superior a otra persona. Existen tres tipos de obediencia: La infantil, la solidaria y la jerárquica</a:t>
            </a:r>
            <a:endParaRPr kumimoji="0" lang="es-CO" sz="1200" b="0" i="0" u="none" strike="noStrike" kern="1200" cap="all"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200" dirty="0"/>
              <a:t> </a:t>
            </a: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a:t>
            </a:r>
            <a:r>
              <a:rPr kumimoji="0" lang="es-ES" sz="1200" b="1" i="0" u="none" strike="noStrike" kern="1200" cap="none" spc="0" normalizeH="0" baseline="0" noProof="0" dirty="0" err="1">
                <a:ln>
                  <a:noFill/>
                </a:ln>
                <a:solidFill>
                  <a:prstClr val="black"/>
                </a:solidFill>
                <a:effectLst/>
                <a:uLnTx/>
                <a:uFillTx/>
              </a:rPr>
              <a:t>videobeam</a:t>
            </a:r>
            <a:r>
              <a:rPr kumimoji="0" lang="es-ES" sz="1200" b="1" i="0" u="none" strike="noStrike" kern="1200" cap="none" spc="0" normalizeH="0" baseline="0" noProof="0" dirty="0">
                <a:ln>
                  <a:noFill/>
                </a:ln>
                <a:solidFill>
                  <a:prstClr val="black"/>
                </a:solidFill>
                <a:effectLst/>
                <a:uLnTx/>
                <a:uFillTx/>
              </a:rPr>
              <a:t>, cartón paja,</a:t>
            </a:r>
            <a:r>
              <a:rPr lang="es-ES" sz="1200" b="1" cap="none" dirty="0">
                <a:solidFill>
                  <a:prstClr val="black"/>
                </a:solidFill>
              </a:rPr>
              <a:t> cajas de cartón, </a:t>
            </a:r>
            <a:r>
              <a:rPr kumimoji="0" lang="es-ES" sz="1200" b="1" i="0" u="none" strike="noStrike" kern="1200" cap="none" spc="0" normalizeH="0" baseline="0" noProof="0" dirty="0">
                <a:ln>
                  <a:noFill/>
                </a:ln>
                <a:solidFill>
                  <a:prstClr val="black"/>
                </a:solidFill>
                <a:effectLst/>
                <a:uLnTx/>
                <a:uFillTx/>
              </a:rPr>
              <a:t> temperas, pinceles, marcadores permanentes, regla de 30, 45cm, l</a:t>
            </a:r>
            <a:r>
              <a:rPr lang="es-CO" sz="1200" b="1" cap="none" dirty="0">
                <a:solidFill>
                  <a:prstClr val="black"/>
                </a:solidFill>
              </a:rPr>
              <a:t>a</a:t>
            </a:r>
            <a:r>
              <a:rPr kumimoji="0" lang="es-CO" sz="1200" b="1" i="0" u="none" strike="noStrike" kern="1200" cap="none" spc="0" normalizeH="0" baseline="0" noProof="0" dirty="0" err="1">
                <a:ln>
                  <a:noFill/>
                </a:ln>
                <a:solidFill>
                  <a:prstClr val="black"/>
                </a:solidFill>
                <a:effectLst/>
                <a:uLnTx/>
                <a:uFillTx/>
              </a:rPr>
              <a:t>piz</a:t>
            </a:r>
            <a:r>
              <a:rPr kumimoji="0" lang="es-CO" sz="1200" b="1" i="0" u="none" strike="noStrike" kern="1200" cap="none" spc="0" normalizeH="0" baseline="0" noProof="0" dirty="0">
                <a:ln>
                  <a:noFill/>
                </a:ln>
                <a:solidFill>
                  <a:prstClr val="black"/>
                </a:solidFill>
                <a:effectLst/>
                <a:uLnTx/>
                <a:uFillTx/>
              </a:rPr>
              <a:t> negro, borrador, sacapunta, lápices de colores, hojas de block tamaño carta sin rayas.</a:t>
            </a:r>
            <a:endParaRPr kumimoji="0" lang="es-ES" sz="12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a:t>
            </a:r>
            <a:r>
              <a:rPr lang="es-ES" sz="1200" b="1" cap="none" dirty="0">
                <a:solidFill>
                  <a:prstClr val="black"/>
                </a:solidFill>
              </a:rPr>
              <a:t>240</a:t>
            </a:r>
            <a:r>
              <a:rPr kumimoji="0" lang="es-ES" sz="1200" b="1" i="0" u="none" strike="noStrike" kern="1200" cap="none" spc="0" normalizeH="0" baseline="0" noProof="0" dirty="0">
                <a:ln>
                  <a:noFill/>
                </a:ln>
                <a:solidFill>
                  <a:prstClr val="black"/>
                </a:solidFill>
                <a:effectLst/>
                <a:uLnTx/>
                <a:uFillTx/>
              </a:rPr>
              <a:t>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pPr marL="0" indent="0">
              <a:buNone/>
            </a:pPr>
            <a:endParaRPr lang="es-CO" sz="1600" dirty="0">
              <a:latin typeface="Bradley Hand ITC" panose="03070402050302030203" pitchFamily="66" charset="0"/>
            </a:endParaRPr>
          </a:p>
        </p:txBody>
      </p:sp>
      <p:sp>
        <p:nvSpPr>
          <p:cNvPr id="4" name="Marcador de contenido 3">
            <a:extLst>
              <a:ext uri="{FF2B5EF4-FFF2-40B4-BE49-F238E27FC236}">
                <a16:creationId xmlns:a16="http://schemas.microsoft.com/office/drawing/2014/main" id="{F3B9DDDB-5D60-8C67-583D-8B4B11237632}"/>
              </a:ext>
            </a:extLst>
          </p:cNvPr>
          <p:cNvSpPr>
            <a:spLocks noGrp="1"/>
          </p:cNvSpPr>
          <p:nvPr>
            <p:ph sz="quarter" idx="14"/>
          </p:nvPr>
        </p:nvSpPr>
        <p:spPr>
          <a:xfrm>
            <a:off x="6172200" y="1754156"/>
            <a:ext cx="5105400" cy="4037044"/>
          </a:xfrm>
        </p:spPr>
        <p:txBody>
          <a:bodyPr>
            <a:normAutofit fontScale="6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900" b="0" i="0" u="none" strike="noStrike" kern="1200" cap="all" spc="0" normalizeH="0" baseline="0" noProof="0" dirty="0">
                <a:ln>
                  <a:noFill/>
                </a:ln>
                <a:solidFill>
                  <a:srgbClr val="FFC000"/>
                </a:solidFill>
                <a:effectLst/>
                <a:uLnTx/>
                <a:uFillTx/>
                <a:ea typeface="+mn-ea"/>
                <a:cs typeface="+mn-cs"/>
              </a:rPr>
              <a:t>Inicio dirigido a JÓVENES de DÉCIMO y UNDÉCIMO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900" b="1" i="0" u="none" strike="noStrike" kern="1200" cap="none" spc="0" normalizeH="0" baseline="0" noProof="0" dirty="0">
                <a:ln>
                  <a:noFill/>
                </a:ln>
                <a:solidFill>
                  <a:prstClr val="black"/>
                </a:solidFill>
                <a:effectLst/>
                <a:uLnTx/>
                <a:uFillTx/>
                <a:ea typeface="+mn-ea"/>
                <a:cs typeface="+mn-cs"/>
              </a:rPr>
              <a:t>Se reúne a los jóvenes acompañados de sus padres y/o acudientes y familia institucional en círculos bajo la orientación del docente realizan una pausa activa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9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900" b="1" i="0" u="none" strike="noStrike" kern="1200" cap="none" spc="0" normalizeH="0" baseline="0" noProof="0" dirty="0">
                <a:ln>
                  <a:noFill/>
                </a:ln>
                <a:solidFill>
                  <a:prstClr val="black"/>
                </a:solidFill>
                <a:effectLst/>
                <a:uLnTx/>
                <a:uFillTx/>
                <a:ea typeface="+mn-ea"/>
                <a:cs typeface="+mn-cs"/>
              </a:rPr>
              <a:t>los jóvenes junto a sus padres y/o acudientes, escuchan con atención al docente sobre como deben ser obedientes solicitando escuche, observen , analicen y reflexionen sobre  los siguientes cuentos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900" b="1" i="0" u="none" strike="noStrike" kern="1200" cap="none" spc="0" normalizeH="0" baseline="0" noProof="0" dirty="0">
                <a:ln>
                  <a:noFill/>
                </a:ln>
                <a:solidFill>
                  <a:prstClr val="black"/>
                </a:solidFill>
                <a:effectLst/>
                <a:uLnTx/>
                <a:uFillTx/>
                <a:ea typeface="+mn-ea"/>
                <a:cs typeface="+mn-cs"/>
              </a:rPr>
              <a:t>Estimad(a) docente esta es la dirección </a:t>
            </a:r>
            <a:r>
              <a:rPr kumimoji="0" lang="es-CO" sz="1900" b="1" i="0" u="none" strike="noStrike" kern="1200" cap="none" spc="0" normalizeH="0" baseline="0" noProof="0" dirty="0">
                <a:ln>
                  <a:noFill/>
                </a:ln>
                <a:solidFill>
                  <a:prstClr val="black"/>
                </a:solidFill>
                <a:effectLst/>
                <a:uLnTx/>
                <a:uFillTx/>
                <a:hlinkClick r:id="rId2"/>
              </a:rPr>
              <a:t>http://cuentos</a:t>
            </a:r>
            <a:r>
              <a:rPr lang="es-CO" sz="1900" b="1" cap="none" dirty="0">
                <a:solidFill>
                  <a:prstClr val="black"/>
                </a:solidFill>
                <a:hlinkClick r:id="rId2"/>
              </a:rPr>
              <a:t>cortos.com</a:t>
            </a:r>
            <a:endParaRPr lang="es-CO" sz="1900" b="1" cap="none" dirty="0">
              <a:solidFill>
                <a:prstClr val="black"/>
              </a:solidFill>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900" b="1" cap="none" dirty="0">
                <a:solidFill>
                  <a:prstClr val="black"/>
                </a:solidFill>
              </a:rPr>
              <a:t>Después el docente sugiere redacten por grupos un cuento sobre la obediencia y organicen un minidrama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900" b="1" cap="none" dirty="0">
                <a:solidFill>
                  <a:prstClr val="black"/>
                </a:solidFill>
              </a:rPr>
              <a:t>Posteriormente con las palabras claves relacionadas con el valor la obediencia, los estudiantes diseñan y juegan </a:t>
            </a:r>
            <a:r>
              <a:rPr lang="es-CO" sz="1900" b="1" cap="none" dirty="0" err="1">
                <a:solidFill>
                  <a:prstClr val="black"/>
                </a:solidFill>
              </a:rPr>
              <a:t>Scrabble</a:t>
            </a:r>
            <a:r>
              <a:rPr lang="es-CO" sz="1900" b="1" cap="none" dirty="0">
                <a:solidFill>
                  <a:prstClr val="black"/>
                </a:solidFill>
              </a:rPr>
              <a:t>, bajo recomendaciones del docente</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900" b="1" cap="none" dirty="0">
                <a:solidFill>
                  <a:prstClr val="black"/>
                </a:solidFill>
              </a:rPr>
              <a:t>Se premia a los mejores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lang="es-CO" dirty="0"/>
          </a:p>
        </p:txBody>
      </p:sp>
      <p:pic>
        <p:nvPicPr>
          <p:cNvPr id="6" name="Imagen 5" descr="Texto&#10;&#10;Descripción generada automáticamente">
            <a:extLst>
              <a:ext uri="{FF2B5EF4-FFF2-40B4-BE49-F238E27FC236}">
                <a16:creationId xmlns:a16="http://schemas.microsoft.com/office/drawing/2014/main" id="{D9A10223-37EB-D8C3-1C9E-0EDC5E1BB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1003" cy="955342"/>
          </a:xfrm>
          <a:prstGeom prst="rect">
            <a:avLst/>
          </a:prstGeom>
        </p:spPr>
      </p:pic>
      <p:sp>
        <p:nvSpPr>
          <p:cNvPr id="5" name="Marcador de número de diapositiva 4">
            <a:extLst>
              <a:ext uri="{FF2B5EF4-FFF2-40B4-BE49-F238E27FC236}">
                <a16:creationId xmlns:a16="http://schemas.microsoft.com/office/drawing/2014/main" id="{1FDF6C41-38EC-831B-CA3B-E61707B6FBCD}"/>
              </a:ext>
            </a:extLst>
          </p:cNvPr>
          <p:cNvSpPr>
            <a:spLocks noGrp="1"/>
          </p:cNvSpPr>
          <p:nvPr>
            <p:ph type="sldNum" sz="quarter" idx="12"/>
          </p:nvPr>
        </p:nvSpPr>
        <p:spPr/>
        <p:txBody>
          <a:bodyPr/>
          <a:lstStyle/>
          <a:p>
            <a:fld id="{B5346379-99B8-4D47-8EAF-938C34B28DAA}" type="slidenum">
              <a:rPr lang="es-CO" smtClean="0"/>
              <a:t>40</a:t>
            </a:fld>
            <a:endParaRPr lang="es-CO"/>
          </a:p>
        </p:txBody>
      </p:sp>
    </p:spTree>
    <p:extLst>
      <p:ext uri="{BB962C8B-B14F-4D97-AF65-F5344CB8AC3E}">
        <p14:creationId xmlns:p14="http://schemas.microsoft.com/office/powerpoint/2010/main" val="23583737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F201C-CA7E-8489-9318-018E7425A10B}"/>
              </a:ext>
            </a:extLst>
          </p:cNvPr>
          <p:cNvSpPr>
            <a:spLocks noGrp="1"/>
          </p:cNvSpPr>
          <p:nvPr>
            <p:ph type="title"/>
          </p:nvPr>
        </p:nvSpPr>
        <p:spPr>
          <a:xfrm>
            <a:off x="913775" y="2379306"/>
            <a:ext cx="10364451" cy="2099388"/>
          </a:xfrm>
        </p:spPr>
        <p:txBody>
          <a:bodyPr>
            <a:normAutofit fontScale="90000"/>
          </a:bodyPr>
          <a:lstStyle/>
          <a:p>
            <a:br>
              <a:rPr lang="es-CO" sz="2400" b="1" dirty="0">
                <a:latin typeface="Bradley Hand ITC" panose="03070402050302030203" pitchFamily="66" charset="0"/>
              </a:rPr>
            </a:br>
            <a:br>
              <a:rPr lang="es-CO" sz="2400" b="1" dirty="0">
                <a:latin typeface="Bradley Hand ITC" panose="03070402050302030203" pitchFamily="66" charset="0"/>
              </a:rPr>
            </a:br>
            <a:br>
              <a:rPr lang="es-CO" sz="2400" b="1" dirty="0">
                <a:latin typeface="Bradley Hand ITC" panose="03070402050302030203" pitchFamily="66" charset="0"/>
              </a:rPr>
            </a:br>
            <a:br>
              <a:rPr lang="es-CO" sz="2400" b="1" dirty="0">
                <a:latin typeface="Bradley Hand ITC" panose="03070402050302030203" pitchFamily="66" charset="0"/>
              </a:rPr>
            </a:br>
            <a:br>
              <a:rPr lang="es-CO" sz="2400" b="1" dirty="0">
                <a:latin typeface="Bradley Hand ITC" panose="03070402050302030203" pitchFamily="66" charset="0"/>
              </a:rPr>
            </a:br>
            <a:br>
              <a:rPr lang="es-CO" sz="2400" b="1" dirty="0">
                <a:latin typeface="Bradley Hand ITC" panose="03070402050302030203" pitchFamily="66" charset="0"/>
              </a:rPr>
            </a:br>
            <a:br>
              <a:rPr lang="es-CO" sz="2400" b="1" dirty="0">
                <a:latin typeface="Bradley Hand ITC" panose="03070402050302030203" pitchFamily="66" charset="0"/>
              </a:rPr>
            </a:br>
            <a:br>
              <a:rPr lang="es-CO" sz="2400" b="1" dirty="0">
                <a:latin typeface="Bradley Hand ITC" panose="03070402050302030203" pitchFamily="66" charset="0"/>
              </a:rPr>
            </a:br>
            <a:r>
              <a:rPr kumimoji="0" lang="es-CO" sz="2400" b="1" i="0" u="none" strike="noStrike" kern="1200" cap="all" spc="0" normalizeH="0" baseline="0" noProof="0" dirty="0">
                <a:ln>
                  <a:noFill/>
                </a:ln>
                <a:solidFill>
                  <a:prstClr val="black"/>
                </a:solidFill>
                <a:effectLst/>
                <a:uLnTx/>
                <a:uFillTx/>
                <a:latin typeface="+mn-lt"/>
                <a:ea typeface="+mj-ea"/>
                <a:cs typeface="+mj-cs"/>
              </a:rPr>
              <a:t>“</a:t>
            </a:r>
            <a:r>
              <a:rPr kumimoji="0" lang="es-CO" sz="2200" b="1" i="0" u="none" strike="noStrike" kern="1200" cap="all" spc="0" normalizeH="0" baseline="0" noProof="0" dirty="0">
                <a:ln>
                  <a:noFill/>
                </a:ln>
                <a:solidFill>
                  <a:prstClr val="black"/>
                </a:solidFill>
                <a:effectLst/>
                <a:uLnTx/>
                <a:uFillTx/>
                <a:latin typeface="+mn-lt"/>
                <a:ea typeface="+mj-ea"/>
                <a:cs typeface="+mj-cs"/>
              </a:rPr>
              <a:t>SE TÚ MISMO EN UN MUNDO QUE </a:t>
            </a:r>
            <a:r>
              <a:rPr kumimoji="0" lang="es-CO" sz="2200" b="1" i="0" u="none" strike="noStrike" kern="1200" cap="all" spc="0" normalizeH="0" baseline="0" noProof="0" dirty="0" err="1">
                <a:ln>
                  <a:noFill/>
                </a:ln>
                <a:solidFill>
                  <a:prstClr val="black"/>
                </a:solidFill>
                <a:effectLst/>
                <a:uLnTx/>
                <a:uFillTx/>
                <a:latin typeface="+mn-lt"/>
                <a:ea typeface="+mj-ea"/>
                <a:cs typeface="+mj-cs"/>
              </a:rPr>
              <a:t>CONSTANTEMENTe</a:t>
            </a:r>
            <a:r>
              <a:rPr kumimoji="0" lang="es-CO" sz="2200" b="1" i="0" u="none" strike="noStrike" kern="1200" cap="all" spc="0" normalizeH="0" baseline="0" noProof="0" dirty="0">
                <a:ln>
                  <a:noFill/>
                </a:ln>
                <a:solidFill>
                  <a:prstClr val="black"/>
                </a:solidFill>
                <a:effectLst/>
                <a:uLnTx/>
                <a:uFillTx/>
                <a:latin typeface="+mn-lt"/>
                <a:ea typeface="+mj-ea"/>
                <a:cs typeface="+mj-cs"/>
              </a:rPr>
              <a:t>, INTENTA CONVERTIRTE EN OTRA COSA”</a:t>
            </a:r>
            <a:br>
              <a:rPr kumimoji="0" lang="es-CO" sz="2200" b="1" i="0" u="none" strike="noStrike" kern="1200" cap="all" spc="0" normalizeH="0" baseline="0" noProof="0" dirty="0">
                <a:ln>
                  <a:noFill/>
                </a:ln>
                <a:solidFill>
                  <a:prstClr val="black"/>
                </a:solidFill>
                <a:effectLst/>
                <a:uLnTx/>
                <a:uFillTx/>
                <a:latin typeface="+mn-lt"/>
                <a:ea typeface="+mj-ea"/>
                <a:cs typeface="+mj-cs"/>
              </a:rPr>
            </a:br>
            <a:br>
              <a:rPr kumimoji="0" lang="es-CO" sz="2200" b="1" i="0" u="none" strike="noStrike" kern="1200" cap="all" spc="0" normalizeH="0" baseline="0" noProof="0" dirty="0">
                <a:ln>
                  <a:noFill/>
                </a:ln>
                <a:solidFill>
                  <a:prstClr val="black"/>
                </a:solidFill>
                <a:effectLst/>
                <a:uLnTx/>
                <a:uFillTx/>
                <a:latin typeface="+mn-lt"/>
                <a:ea typeface="+mj-ea"/>
                <a:cs typeface="+mj-cs"/>
              </a:rPr>
            </a:br>
            <a:r>
              <a:rPr kumimoji="0" lang="es-CO" sz="2200" b="1" i="0" u="none" strike="noStrike" kern="1200" cap="all" spc="0" normalizeH="0" baseline="0" noProof="0" dirty="0">
                <a:ln>
                  <a:noFill/>
                </a:ln>
                <a:solidFill>
                  <a:prstClr val="black"/>
                </a:solidFill>
                <a:effectLst/>
                <a:uLnTx/>
                <a:uFillTx/>
                <a:latin typeface="+mn-lt"/>
                <a:ea typeface="+mj-ea"/>
                <a:cs typeface="+mj-cs"/>
              </a:rPr>
              <a:t>R</a:t>
            </a:r>
            <a:r>
              <a:rPr kumimoji="0" lang="es-CO" sz="2200" b="1" i="0" u="none" strike="noStrike" kern="1200" cap="none" spc="0" normalizeH="0" baseline="0" noProof="0" dirty="0">
                <a:ln>
                  <a:noFill/>
                </a:ln>
                <a:solidFill>
                  <a:prstClr val="black"/>
                </a:solidFill>
                <a:effectLst/>
                <a:uLnTx/>
                <a:uFillTx/>
                <a:latin typeface="+mn-lt"/>
                <a:ea typeface="+mj-ea"/>
                <a:cs typeface="+mj-cs"/>
              </a:rPr>
              <a:t>alf</a:t>
            </a:r>
            <a:r>
              <a:rPr kumimoji="0" lang="es-CO" sz="2200" b="1" i="0" u="none" strike="noStrike" kern="1200" cap="all" spc="0" normalizeH="0" baseline="0" noProof="0" dirty="0">
                <a:ln>
                  <a:noFill/>
                </a:ln>
                <a:solidFill>
                  <a:prstClr val="black"/>
                </a:solidFill>
                <a:effectLst/>
                <a:uLnTx/>
                <a:uFillTx/>
                <a:latin typeface="+mn-lt"/>
                <a:ea typeface="+mj-ea"/>
                <a:cs typeface="+mj-cs"/>
              </a:rPr>
              <a:t> </a:t>
            </a:r>
            <a:r>
              <a:rPr kumimoji="0" lang="es-CO" sz="2200" b="1" i="0" u="none" strike="noStrike" kern="1200" cap="all" spc="0" normalizeH="0" baseline="0" noProof="0" dirty="0" err="1">
                <a:ln>
                  <a:noFill/>
                </a:ln>
                <a:solidFill>
                  <a:prstClr val="black"/>
                </a:solidFill>
                <a:effectLst/>
                <a:uLnTx/>
                <a:uFillTx/>
                <a:latin typeface="+mn-lt"/>
                <a:ea typeface="+mj-ea"/>
                <a:cs typeface="+mj-cs"/>
              </a:rPr>
              <a:t>w</a:t>
            </a:r>
            <a:r>
              <a:rPr kumimoji="0" lang="es-CO" sz="2200" b="1" i="0" u="none" strike="noStrike" kern="1200" cap="none" spc="0" normalizeH="0" baseline="0" noProof="0" dirty="0" err="1">
                <a:ln>
                  <a:noFill/>
                </a:ln>
                <a:solidFill>
                  <a:prstClr val="black"/>
                </a:solidFill>
                <a:effectLst/>
                <a:uLnTx/>
                <a:uFillTx/>
                <a:latin typeface="+mn-lt"/>
                <a:ea typeface="+mj-ea"/>
                <a:cs typeface="+mj-cs"/>
              </a:rPr>
              <a:t>aldo</a:t>
            </a:r>
            <a:r>
              <a:rPr kumimoji="0" lang="es-CO" sz="2200" b="1" i="0" u="none" strike="noStrike" kern="1200" cap="all" spc="0" normalizeH="0" baseline="0" noProof="0" dirty="0">
                <a:ln>
                  <a:noFill/>
                </a:ln>
                <a:solidFill>
                  <a:prstClr val="black"/>
                </a:solidFill>
                <a:effectLst/>
                <a:uLnTx/>
                <a:uFillTx/>
                <a:latin typeface="+mn-lt"/>
                <a:ea typeface="+mj-ea"/>
                <a:cs typeface="+mj-cs"/>
              </a:rPr>
              <a:t> </a:t>
            </a:r>
            <a:r>
              <a:rPr kumimoji="0" lang="es-CO" sz="2200" b="1" i="0" u="none" strike="noStrike" kern="1200" cap="all" spc="0" normalizeH="0" baseline="0" noProof="0" dirty="0" err="1">
                <a:ln>
                  <a:noFill/>
                </a:ln>
                <a:solidFill>
                  <a:prstClr val="black"/>
                </a:solidFill>
                <a:effectLst/>
                <a:uLnTx/>
                <a:uFillTx/>
                <a:latin typeface="+mn-lt"/>
                <a:ea typeface="+mj-ea"/>
                <a:cs typeface="+mj-cs"/>
              </a:rPr>
              <a:t>e</a:t>
            </a:r>
            <a:r>
              <a:rPr kumimoji="0" lang="es-CO" sz="2200" b="1" i="0" u="none" strike="noStrike" kern="1200" cap="none" spc="0" normalizeH="0" baseline="0" noProof="0" dirty="0" err="1">
                <a:ln>
                  <a:noFill/>
                </a:ln>
                <a:solidFill>
                  <a:prstClr val="black"/>
                </a:solidFill>
                <a:effectLst/>
                <a:uLnTx/>
                <a:uFillTx/>
                <a:latin typeface="+mn-lt"/>
                <a:ea typeface="+mj-ea"/>
                <a:cs typeface="+mj-cs"/>
              </a:rPr>
              <a:t>merson</a:t>
            </a:r>
            <a:br>
              <a:rPr lang="es-CO" sz="2400" b="1" dirty="0">
                <a:latin typeface="Bradley Hand ITC" panose="03070402050302030203" pitchFamily="66" charset="0"/>
              </a:rPr>
            </a:br>
            <a:br>
              <a:rPr lang="es-CO" sz="2400" b="1" dirty="0">
                <a:latin typeface="Bradley Hand ITC" panose="03070402050302030203" pitchFamily="66" charset="0"/>
              </a:rPr>
            </a:br>
            <a:br>
              <a:rPr lang="es-CO" sz="2400" b="1" dirty="0">
                <a:latin typeface="Bradley Hand ITC" panose="03070402050302030203" pitchFamily="66" charset="0"/>
              </a:rPr>
            </a:br>
            <a:br>
              <a:rPr lang="es-CO" sz="2400" b="1" dirty="0">
                <a:latin typeface="Bradley Hand ITC" panose="03070402050302030203" pitchFamily="66" charset="0"/>
              </a:rPr>
            </a:br>
            <a:br>
              <a:rPr lang="es-CO" sz="2400" b="1" dirty="0">
                <a:latin typeface="Bradley Hand ITC" panose="03070402050302030203" pitchFamily="66" charset="0"/>
              </a:rPr>
            </a:br>
            <a:br>
              <a:rPr lang="es-CO" sz="2400" b="1" dirty="0">
                <a:latin typeface="Bradley Hand ITC" panose="03070402050302030203" pitchFamily="66" charset="0"/>
              </a:rPr>
            </a:br>
            <a:br>
              <a:rPr lang="es-CO" sz="2400" b="1" dirty="0">
                <a:latin typeface="Bradley Hand ITC" panose="03070402050302030203" pitchFamily="66" charset="0"/>
              </a:rPr>
            </a:br>
            <a:endParaRPr lang="es-CO" sz="2200" b="1" dirty="0">
              <a:latin typeface="Bradley Hand ITC" panose="03070402050302030203" pitchFamily="66" charset="0"/>
            </a:endParaRPr>
          </a:p>
        </p:txBody>
      </p:sp>
      <p:pic>
        <p:nvPicPr>
          <p:cNvPr id="4" name="Imagen 3">
            <a:extLst>
              <a:ext uri="{FF2B5EF4-FFF2-40B4-BE49-F238E27FC236}">
                <a16:creationId xmlns:a16="http://schemas.microsoft.com/office/drawing/2014/main" id="{42645438-6DE8-B62F-E4B2-1BD33276FAD9}"/>
              </a:ext>
            </a:extLst>
          </p:cNvPr>
          <p:cNvPicPr>
            <a:picLocks noChangeAspect="1"/>
          </p:cNvPicPr>
          <p:nvPr/>
        </p:nvPicPr>
        <p:blipFill>
          <a:blip r:embed="rId2"/>
          <a:stretch>
            <a:fillRect/>
          </a:stretch>
        </p:blipFill>
        <p:spPr>
          <a:xfrm>
            <a:off x="0" y="0"/>
            <a:ext cx="1201016" cy="975445"/>
          </a:xfrm>
          <a:prstGeom prst="rect">
            <a:avLst/>
          </a:prstGeom>
        </p:spPr>
      </p:pic>
      <p:sp>
        <p:nvSpPr>
          <p:cNvPr id="3" name="Marcador de número de diapositiva 2">
            <a:extLst>
              <a:ext uri="{FF2B5EF4-FFF2-40B4-BE49-F238E27FC236}">
                <a16:creationId xmlns:a16="http://schemas.microsoft.com/office/drawing/2014/main" id="{0E1E7063-D72A-8372-8F21-8FB7B530C830}"/>
              </a:ext>
            </a:extLst>
          </p:cNvPr>
          <p:cNvSpPr>
            <a:spLocks noGrp="1"/>
          </p:cNvSpPr>
          <p:nvPr>
            <p:ph type="sldNum" sz="quarter" idx="12"/>
          </p:nvPr>
        </p:nvSpPr>
        <p:spPr/>
        <p:txBody>
          <a:bodyPr/>
          <a:lstStyle/>
          <a:p>
            <a:fld id="{B5346379-99B8-4D47-8EAF-938C34B28DAA}" type="slidenum">
              <a:rPr lang="es-CO" smtClean="0"/>
              <a:t>41</a:t>
            </a:fld>
            <a:endParaRPr lang="es-CO"/>
          </a:p>
        </p:txBody>
      </p:sp>
    </p:spTree>
    <p:extLst>
      <p:ext uri="{BB962C8B-B14F-4D97-AF65-F5344CB8AC3E}">
        <p14:creationId xmlns:p14="http://schemas.microsoft.com/office/powerpoint/2010/main" val="6400513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8B66DF-3D44-9101-6826-C680339CB97E}"/>
              </a:ext>
            </a:extLst>
          </p:cNvPr>
          <p:cNvSpPr>
            <a:spLocks noGrp="1"/>
          </p:cNvSpPr>
          <p:nvPr>
            <p:ph type="title"/>
          </p:nvPr>
        </p:nvSpPr>
        <p:spPr>
          <a:xfrm>
            <a:off x="913775" y="618518"/>
            <a:ext cx="10364451" cy="975445"/>
          </a:xfrm>
        </p:spPr>
        <p:txBody>
          <a:bodyPr>
            <a:normAutofit/>
          </a:bodyPr>
          <a:lstStyle/>
          <a:p>
            <a:r>
              <a:rPr lang="es-CO" sz="2400" dirty="0">
                <a:solidFill>
                  <a:srgbClr val="FF0000"/>
                </a:solidFill>
                <a:latin typeface="+mn-lt"/>
              </a:rPr>
              <a:t>L </a:t>
            </a:r>
            <a:r>
              <a:rPr lang="es-CO" sz="2400" dirty="0">
                <a:solidFill>
                  <a:schemeClr val="bg2">
                    <a:lumMod val="75000"/>
                  </a:schemeClr>
                </a:solidFill>
                <a:latin typeface="+mn-lt"/>
              </a:rPr>
              <a:t>A  </a:t>
            </a:r>
            <a:r>
              <a:rPr lang="es-CO" sz="2400" dirty="0">
                <a:solidFill>
                  <a:srgbClr val="FF6600"/>
                </a:solidFill>
                <a:latin typeface="+mn-lt"/>
              </a:rPr>
              <a:t>I </a:t>
            </a:r>
            <a:r>
              <a:rPr lang="es-CO" sz="2400" dirty="0">
                <a:solidFill>
                  <a:schemeClr val="accent3">
                    <a:lumMod val="50000"/>
                  </a:schemeClr>
                </a:solidFill>
                <a:latin typeface="+mn-lt"/>
              </a:rPr>
              <a:t>D </a:t>
            </a:r>
            <a:r>
              <a:rPr lang="es-CO" sz="2400" dirty="0">
                <a:solidFill>
                  <a:srgbClr val="FFFF00"/>
                </a:solidFill>
                <a:latin typeface="+mn-lt"/>
              </a:rPr>
              <a:t>E </a:t>
            </a:r>
            <a:r>
              <a:rPr lang="es-CO" sz="2400" dirty="0">
                <a:solidFill>
                  <a:srgbClr val="7030A0"/>
                </a:solidFill>
                <a:latin typeface="+mn-lt"/>
              </a:rPr>
              <a:t>N </a:t>
            </a:r>
            <a:r>
              <a:rPr lang="es-CO" sz="2400" dirty="0">
                <a:solidFill>
                  <a:schemeClr val="accent2"/>
                </a:solidFill>
                <a:latin typeface="+mn-lt"/>
              </a:rPr>
              <a:t>T </a:t>
            </a:r>
            <a:r>
              <a:rPr lang="es-CO" sz="2400" dirty="0">
                <a:solidFill>
                  <a:schemeClr val="accent4">
                    <a:lumMod val="75000"/>
                  </a:schemeClr>
                </a:solidFill>
                <a:latin typeface="+mn-lt"/>
              </a:rPr>
              <a:t>I </a:t>
            </a:r>
            <a:r>
              <a:rPr lang="es-CO" sz="2400" dirty="0">
                <a:solidFill>
                  <a:srgbClr val="990000"/>
                </a:solidFill>
                <a:latin typeface="+mn-lt"/>
              </a:rPr>
              <a:t>D </a:t>
            </a:r>
            <a:r>
              <a:rPr lang="es-CO" sz="2400" dirty="0">
                <a:latin typeface="+mn-lt"/>
              </a:rPr>
              <a:t>A </a:t>
            </a:r>
            <a:r>
              <a:rPr lang="es-CO" sz="2400" dirty="0">
                <a:solidFill>
                  <a:srgbClr val="FF6600"/>
                </a:solidFill>
                <a:latin typeface="+mn-lt"/>
              </a:rPr>
              <a:t>D</a:t>
            </a:r>
            <a:endParaRPr lang="es-CO" sz="2400" dirty="0">
              <a:solidFill>
                <a:srgbClr val="FF0000"/>
              </a:solidFill>
              <a:latin typeface="+mn-lt"/>
            </a:endParaRPr>
          </a:p>
        </p:txBody>
      </p:sp>
      <p:sp>
        <p:nvSpPr>
          <p:cNvPr id="3" name="Marcador de contenido 2">
            <a:extLst>
              <a:ext uri="{FF2B5EF4-FFF2-40B4-BE49-F238E27FC236}">
                <a16:creationId xmlns:a16="http://schemas.microsoft.com/office/drawing/2014/main" id="{7B0F8E03-2124-9CBD-359B-B467BF961600}"/>
              </a:ext>
            </a:extLst>
          </p:cNvPr>
          <p:cNvSpPr>
            <a:spLocks noGrp="1"/>
          </p:cNvSpPr>
          <p:nvPr>
            <p:ph sz="quarter" idx="13"/>
          </p:nvPr>
        </p:nvSpPr>
        <p:spPr>
          <a:xfrm>
            <a:off x="913774" y="2196734"/>
            <a:ext cx="5106026" cy="3594466"/>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FF0000"/>
                </a:solidFill>
                <a:effectLst/>
                <a:uLnTx/>
                <a:uFillTx/>
                <a:ea typeface="+mn-ea"/>
                <a:cs typeface="+mn-cs"/>
              </a:rPr>
              <a:t>DEFINICIÓn para niños de pre jardín y jardín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Son los rasgos propios que te hacen diferente a los demás niños.</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videaobeam</a:t>
            </a:r>
            <a:r>
              <a:rPr kumimoji="0" lang="es-ES" sz="1200" b="1" i="0" u="none" strike="noStrike" kern="1200" cap="none" spc="0" normalizeH="0" baseline="0" noProof="0" dirty="0">
                <a:ln>
                  <a:noFill/>
                </a:ln>
                <a:solidFill>
                  <a:prstClr val="black"/>
                </a:solidFill>
                <a:effectLst/>
                <a:uLnTx/>
                <a:uFillTx/>
                <a:ea typeface="+mn-ea"/>
                <a:cs typeface="+mn-cs"/>
              </a:rPr>
              <a:t>, fotos familiares de los niños, del docente, octavos de cartulina, papel </a:t>
            </a:r>
            <a:r>
              <a:rPr kumimoji="0" lang="es-ES" sz="1200" b="1" i="0" u="none" strike="noStrike" kern="1200" cap="none" spc="0" normalizeH="0" baseline="0" noProof="0" dirty="0" err="1">
                <a:ln>
                  <a:noFill/>
                </a:ln>
                <a:solidFill>
                  <a:prstClr val="black"/>
                </a:solidFill>
                <a:effectLst/>
                <a:uLnTx/>
                <a:uFillTx/>
                <a:ea typeface="+mn-ea"/>
                <a:cs typeface="+mn-cs"/>
              </a:rPr>
              <a:t>marbeta</a:t>
            </a:r>
            <a:r>
              <a:rPr kumimoji="0" lang="es-ES" sz="1200" b="1" i="0" u="none" strike="noStrike" kern="1200" cap="none" spc="0" normalizeH="0" baseline="0" noProof="0" dirty="0">
                <a:ln>
                  <a:noFill/>
                </a:ln>
                <a:solidFill>
                  <a:prstClr val="black"/>
                </a:solidFill>
                <a:effectLst/>
                <a:uLnTx/>
                <a:uFillTx/>
                <a:ea typeface="+mn-ea"/>
                <a:cs typeface="+mn-cs"/>
              </a:rPr>
              <a:t>, marcadores permanentes, regla, goma blanca, lápiz negro, borrador, sacapunta, temperas, pinceles.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25 a 30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p>
          <a:p>
            <a:endParaRPr lang="es-CO" dirty="0"/>
          </a:p>
        </p:txBody>
      </p:sp>
      <p:sp>
        <p:nvSpPr>
          <p:cNvPr id="4" name="Marcador de contenido 3">
            <a:extLst>
              <a:ext uri="{FF2B5EF4-FFF2-40B4-BE49-F238E27FC236}">
                <a16:creationId xmlns:a16="http://schemas.microsoft.com/office/drawing/2014/main" id="{7E9FD2AA-3B06-4349-FE54-EDA530BBE11C}"/>
              </a:ext>
            </a:extLst>
          </p:cNvPr>
          <p:cNvSpPr>
            <a:spLocks noGrp="1"/>
          </p:cNvSpPr>
          <p:nvPr>
            <p:ph sz="quarter" idx="14"/>
          </p:nvPr>
        </p:nvSpPr>
        <p:spPr>
          <a:xfrm>
            <a:off x="6172200" y="2196734"/>
            <a:ext cx="5105400" cy="3594466"/>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niños de prejardín y jardín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niños con sus padres y/o acudientes y familia institucional en ronda, bajo la orientación del docente realizan ejercicios físicos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200" b="1" cap="none" dirty="0">
                <a:solidFill>
                  <a:prstClr val="black"/>
                </a:solidFill>
              </a:rPr>
              <a:t>Los niños junto a sus padres y/o acudientes escuchan las  indicaciones del docente sobre como se debe ser idénticos mediante  juegos didácticos divertidos: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200" b="1" cap="none" dirty="0">
                <a:solidFill>
                  <a:prstClr val="black"/>
                </a:solidFill>
              </a:rPr>
              <a:t>Jugando en que se parecen y no se parecen con sus familiares. Estimado docente, utilice el material de Recursos mencionado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200" b="1" cap="none" dirty="0">
                <a:solidFill>
                  <a:prstClr val="black"/>
                </a:solidFill>
              </a:rPr>
              <a:t>El juego del que  le gusta. Dibujando para completar las partes de tu rostro. Mencionando los nombres de sus compañeritos, docente y papas expresando en que no se parecen</a:t>
            </a:r>
            <a:endParaRPr kumimoji="0" lang="es-CO" sz="12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12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endParaRPr lang="es-CO" sz="1200" dirty="0"/>
          </a:p>
        </p:txBody>
      </p:sp>
      <p:pic>
        <p:nvPicPr>
          <p:cNvPr id="5" name="Imagen 4">
            <a:extLst>
              <a:ext uri="{FF2B5EF4-FFF2-40B4-BE49-F238E27FC236}">
                <a16:creationId xmlns:a16="http://schemas.microsoft.com/office/drawing/2014/main" id="{90639EC1-C701-EE1B-51CF-19D093FCC292}"/>
              </a:ext>
            </a:extLst>
          </p:cNvPr>
          <p:cNvPicPr>
            <a:picLocks noChangeAspect="1"/>
          </p:cNvPicPr>
          <p:nvPr/>
        </p:nvPicPr>
        <p:blipFill>
          <a:blip r:embed="rId2"/>
          <a:stretch>
            <a:fillRect/>
          </a:stretch>
        </p:blipFill>
        <p:spPr>
          <a:xfrm>
            <a:off x="0" y="15748"/>
            <a:ext cx="1201016" cy="975445"/>
          </a:xfrm>
          <a:prstGeom prst="rect">
            <a:avLst/>
          </a:prstGeom>
        </p:spPr>
      </p:pic>
      <p:sp>
        <p:nvSpPr>
          <p:cNvPr id="6" name="Marcador de número de diapositiva 5">
            <a:extLst>
              <a:ext uri="{FF2B5EF4-FFF2-40B4-BE49-F238E27FC236}">
                <a16:creationId xmlns:a16="http://schemas.microsoft.com/office/drawing/2014/main" id="{2AAD43F6-DE1C-AB63-9FEA-2D953999E7D5}"/>
              </a:ext>
            </a:extLst>
          </p:cNvPr>
          <p:cNvSpPr>
            <a:spLocks noGrp="1"/>
          </p:cNvSpPr>
          <p:nvPr>
            <p:ph type="sldNum" sz="quarter" idx="12"/>
          </p:nvPr>
        </p:nvSpPr>
        <p:spPr/>
        <p:txBody>
          <a:bodyPr/>
          <a:lstStyle/>
          <a:p>
            <a:fld id="{B5346379-99B8-4D47-8EAF-938C34B28DAA}" type="slidenum">
              <a:rPr lang="es-CO" smtClean="0"/>
              <a:t>42</a:t>
            </a:fld>
            <a:endParaRPr lang="es-CO"/>
          </a:p>
        </p:txBody>
      </p:sp>
    </p:spTree>
    <p:extLst>
      <p:ext uri="{BB962C8B-B14F-4D97-AF65-F5344CB8AC3E}">
        <p14:creationId xmlns:p14="http://schemas.microsoft.com/office/powerpoint/2010/main" val="13168283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1919F7-78FA-1532-286B-24FECF0AC0E7}"/>
              </a:ext>
            </a:extLst>
          </p:cNvPr>
          <p:cNvSpPr>
            <a:spLocks noGrp="1"/>
          </p:cNvSpPr>
          <p:nvPr>
            <p:ph type="title"/>
          </p:nvPr>
        </p:nvSpPr>
        <p:spPr>
          <a:xfrm>
            <a:off x="913775" y="618518"/>
            <a:ext cx="10364451" cy="1066892"/>
          </a:xfrm>
        </p:spPr>
        <p:txBody>
          <a:bodyPr/>
          <a:lstStyle/>
          <a:p>
            <a:r>
              <a:rPr kumimoji="0" lang="es-CO" sz="2400" b="0" i="0" u="none" strike="noStrike" kern="1200" cap="all" spc="0" normalizeH="0" baseline="0" noProof="0" dirty="0">
                <a:ln>
                  <a:noFill/>
                </a:ln>
                <a:solidFill>
                  <a:srgbClr val="FF0000"/>
                </a:solidFill>
                <a:effectLst/>
                <a:uLnTx/>
                <a:uFillTx/>
                <a:latin typeface="+mn-lt"/>
                <a:ea typeface="+mj-ea"/>
                <a:cs typeface="+mj-cs"/>
              </a:rPr>
              <a:t>L </a:t>
            </a:r>
            <a:r>
              <a:rPr kumimoji="0" lang="es-CO" sz="2400" b="0" i="0" u="none" strike="noStrike" kern="1200" cap="all" spc="0" normalizeH="0" baseline="0" noProof="0" dirty="0">
                <a:ln>
                  <a:noFill/>
                </a:ln>
                <a:solidFill>
                  <a:srgbClr val="AABED7">
                    <a:lumMod val="75000"/>
                  </a:srgbClr>
                </a:solidFill>
                <a:effectLst/>
                <a:uLnTx/>
                <a:uFillTx/>
                <a:latin typeface="+mn-lt"/>
                <a:ea typeface="+mj-ea"/>
                <a:cs typeface="+mj-cs"/>
              </a:rPr>
              <a:t>A  </a:t>
            </a:r>
            <a:r>
              <a:rPr kumimoji="0" lang="es-CO" sz="2400" b="0" i="0" u="none" strike="noStrike" kern="1200" cap="all" spc="0" normalizeH="0" baseline="0" noProof="0" dirty="0">
                <a:ln>
                  <a:noFill/>
                </a:ln>
                <a:solidFill>
                  <a:srgbClr val="FF6600"/>
                </a:solidFill>
                <a:effectLst/>
                <a:uLnTx/>
                <a:uFillTx/>
                <a:latin typeface="+mn-lt"/>
                <a:ea typeface="+mj-ea"/>
                <a:cs typeface="+mj-cs"/>
              </a:rPr>
              <a:t>I </a:t>
            </a:r>
            <a:r>
              <a:rPr kumimoji="0" lang="es-CO" sz="2400" b="0" i="0" u="none" strike="noStrike" kern="1200" cap="all" spc="0" normalizeH="0" baseline="0" noProof="0" dirty="0">
                <a:ln>
                  <a:noFill/>
                </a:ln>
                <a:solidFill>
                  <a:srgbClr val="86C157">
                    <a:lumMod val="50000"/>
                  </a:srgbClr>
                </a:solidFill>
                <a:effectLst/>
                <a:uLnTx/>
                <a:uFillTx/>
                <a:latin typeface="+mn-lt"/>
                <a:ea typeface="+mj-ea"/>
                <a:cs typeface="+mj-cs"/>
              </a:rPr>
              <a:t>D </a:t>
            </a:r>
            <a:r>
              <a:rPr kumimoji="0" lang="es-CO" sz="2400" b="0" i="0" u="none" strike="noStrike" kern="1200" cap="all" spc="0" normalizeH="0" baseline="0" noProof="0" dirty="0">
                <a:ln>
                  <a:noFill/>
                </a:ln>
                <a:solidFill>
                  <a:srgbClr val="FFFF00"/>
                </a:solidFill>
                <a:effectLst/>
                <a:uLnTx/>
                <a:uFillTx/>
                <a:latin typeface="+mn-lt"/>
                <a:ea typeface="+mj-ea"/>
                <a:cs typeface="+mj-cs"/>
              </a:rPr>
              <a:t>E </a:t>
            </a:r>
            <a:r>
              <a:rPr kumimoji="0" lang="es-CO" sz="2400" b="0" i="0" u="none" strike="noStrike" kern="1200" cap="all" spc="0" normalizeH="0" baseline="0" noProof="0" dirty="0">
                <a:ln>
                  <a:noFill/>
                </a:ln>
                <a:solidFill>
                  <a:srgbClr val="7030A0"/>
                </a:solidFill>
                <a:effectLst/>
                <a:uLnTx/>
                <a:uFillTx/>
                <a:latin typeface="+mn-lt"/>
                <a:ea typeface="+mj-ea"/>
                <a:cs typeface="+mj-cs"/>
              </a:rPr>
              <a:t>N </a:t>
            </a:r>
            <a:r>
              <a:rPr kumimoji="0" lang="es-CO" sz="2400" b="0" i="0" u="none" strike="noStrike" kern="1200" cap="all" spc="0" normalizeH="0" baseline="0" noProof="0" dirty="0">
                <a:ln>
                  <a:noFill/>
                </a:ln>
                <a:solidFill>
                  <a:srgbClr val="4BCAAD"/>
                </a:solidFill>
                <a:effectLst/>
                <a:uLnTx/>
                <a:uFillTx/>
                <a:latin typeface="+mn-lt"/>
                <a:ea typeface="+mj-ea"/>
                <a:cs typeface="+mj-cs"/>
              </a:rPr>
              <a:t>T </a:t>
            </a:r>
            <a:r>
              <a:rPr kumimoji="0" lang="es-CO" sz="2400" b="0" i="0" u="none" strike="noStrike" kern="1200" cap="all" spc="0" normalizeH="0" baseline="0" noProof="0" dirty="0">
                <a:ln>
                  <a:noFill/>
                </a:ln>
                <a:solidFill>
                  <a:srgbClr val="D99C3F">
                    <a:lumMod val="75000"/>
                  </a:srgbClr>
                </a:solidFill>
                <a:effectLst/>
                <a:uLnTx/>
                <a:uFillTx/>
                <a:latin typeface="+mn-lt"/>
                <a:ea typeface="+mj-ea"/>
                <a:cs typeface="+mj-cs"/>
              </a:rPr>
              <a:t>I </a:t>
            </a:r>
            <a:r>
              <a:rPr kumimoji="0" lang="es-CO" sz="2400" b="0" i="0" u="none" strike="noStrike" kern="1200" cap="all" spc="0" normalizeH="0" baseline="0" noProof="0" dirty="0">
                <a:ln>
                  <a:noFill/>
                </a:ln>
                <a:solidFill>
                  <a:srgbClr val="990000"/>
                </a:solidFill>
                <a:effectLst/>
                <a:uLnTx/>
                <a:uFillTx/>
                <a:latin typeface="+mn-lt"/>
                <a:ea typeface="+mj-ea"/>
                <a:cs typeface="+mj-cs"/>
              </a:rPr>
              <a:t>D </a:t>
            </a:r>
            <a:r>
              <a:rPr kumimoji="0" lang="es-CO" sz="2400" b="0" i="0" u="none" strike="noStrike" kern="1200" cap="all" spc="0" normalizeH="0" baseline="0" noProof="0" dirty="0">
                <a:ln>
                  <a:noFill/>
                </a:ln>
                <a:solidFill>
                  <a:prstClr val="black"/>
                </a:solidFill>
                <a:effectLst/>
                <a:uLnTx/>
                <a:uFillTx/>
                <a:latin typeface="+mn-lt"/>
                <a:ea typeface="+mj-ea"/>
                <a:cs typeface="+mj-cs"/>
              </a:rPr>
              <a:t>A </a:t>
            </a:r>
            <a:r>
              <a:rPr kumimoji="0" lang="es-CO" sz="2400" b="0" i="0" u="none" strike="noStrike" kern="1200" cap="all" spc="0" normalizeH="0" baseline="0" noProof="0" dirty="0">
                <a:ln>
                  <a:noFill/>
                </a:ln>
                <a:solidFill>
                  <a:srgbClr val="FF6600"/>
                </a:solidFill>
                <a:effectLst/>
                <a:uLnTx/>
                <a:uFillTx/>
                <a:latin typeface="+mn-lt"/>
                <a:ea typeface="+mj-ea"/>
                <a:cs typeface="+mj-cs"/>
              </a:rPr>
              <a:t>D</a:t>
            </a:r>
            <a:endParaRPr lang="es-CO" dirty="0">
              <a:latin typeface="+mn-lt"/>
            </a:endParaRPr>
          </a:p>
        </p:txBody>
      </p:sp>
      <p:sp>
        <p:nvSpPr>
          <p:cNvPr id="3" name="Marcador de contenido 2">
            <a:extLst>
              <a:ext uri="{FF2B5EF4-FFF2-40B4-BE49-F238E27FC236}">
                <a16:creationId xmlns:a16="http://schemas.microsoft.com/office/drawing/2014/main" id="{6E48B912-BDBF-4DB6-C8B3-1EE35DC17CF5}"/>
              </a:ext>
            </a:extLst>
          </p:cNvPr>
          <p:cNvSpPr>
            <a:spLocks noGrp="1"/>
          </p:cNvSpPr>
          <p:nvPr>
            <p:ph sz="quarter" idx="13"/>
          </p:nvPr>
        </p:nvSpPr>
        <p:spPr>
          <a:xfrm>
            <a:off x="913774" y="2303928"/>
            <a:ext cx="5106026" cy="3487271"/>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Es el conjunto de rasgos, características, actitudes, competencias que te hacen diferentes a los demás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 </a:t>
            </a: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fotos familiares de los niños, del docente, octavos de cartulina, papel </a:t>
            </a:r>
            <a:r>
              <a:rPr kumimoji="0" lang="es-ES" sz="1200" b="1" i="0" u="none" strike="noStrike" kern="1200" cap="none" spc="0" normalizeH="0" baseline="0" noProof="0" dirty="0" err="1">
                <a:ln>
                  <a:noFill/>
                </a:ln>
                <a:solidFill>
                  <a:prstClr val="black"/>
                </a:solidFill>
                <a:effectLst/>
                <a:uLnTx/>
                <a:uFillTx/>
                <a:ea typeface="+mn-ea"/>
                <a:cs typeface="+mn-cs"/>
              </a:rPr>
              <a:t>marbeta</a:t>
            </a:r>
            <a:r>
              <a:rPr kumimoji="0" lang="es-ES" sz="1200" b="1" i="0" u="none" strike="noStrike" kern="1200" cap="none" spc="0" normalizeH="0" baseline="0" noProof="0" dirty="0">
                <a:ln>
                  <a:noFill/>
                </a:ln>
                <a:solidFill>
                  <a:prstClr val="black"/>
                </a:solidFill>
                <a:effectLst/>
                <a:uLnTx/>
                <a:uFillTx/>
                <a:ea typeface="+mn-ea"/>
                <a:cs typeface="+mn-cs"/>
              </a:rPr>
              <a:t>, marcadores permanentes, regla, goma blanca, lápiz negro, borrador, sacapunta, temperas, pinceles.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30 a 35 minutos</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  Al finalizar se hace un recuento sobre lo aprendido</a:t>
            </a:r>
          </a:p>
          <a:p>
            <a:endParaRPr lang="es-CO" dirty="0"/>
          </a:p>
        </p:txBody>
      </p:sp>
      <p:sp>
        <p:nvSpPr>
          <p:cNvPr id="4" name="Marcador de contenido 3">
            <a:extLst>
              <a:ext uri="{FF2B5EF4-FFF2-40B4-BE49-F238E27FC236}">
                <a16:creationId xmlns:a16="http://schemas.microsoft.com/office/drawing/2014/main" id="{C5912754-893F-69F3-A69E-6B970D714E0C}"/>
              </a:ext>
            </a:extLst>
          </p:cNvPr>
          <p:cNvSpPr>
            <a:spLocks noGrp="1"/>
          </p:cNvSpPr>
          <p:nvPr>
            <p:ph sz="quarter" idx="14"/>
          </p:nvPr>
        </p:nvSpPr>
        <p:spPr>
          <a:xfrm>
            <a:off x="6172200" y="2303928"/>
            <a:ext cx="5105400" cy="3487271"/>
          </a:xfrm>
        </p:spPr>
        <p:txBody>
          <a:bodyPr>
            <a:normAutofit fontScale="8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400" b="0" i="0" u="none" strike="noStrike" kern="1200" cap="all" spc="0" normalizeH="0" baseline="0" noProof="0" dirty="0">
                <a:ln>
                  <a:noFill/>
                </a:ln>
                <a:solidFill>
                  <a:srgbClr val="FFC000"/>
                </a:solidFill>
                <a:effectLst/>
                <a:uLnTx/>
                <a:uFillTx/>
                <a:ea typeface="+mn-ea"/>
                <a:cs typeface="+mn-cs"/>
              </a:rPr>
              <a:t>Inicio dirigido a niños de </a:t>
            </a:r>
            <a:r>
              <a:rPr lang="es-ES" sz="1400" dirty="0">
                <a:solidFill>
                  <a:srgbClr val="FFC000"/>
                </a:solidFill>
              </a:rPr>
              <a:t>BÁSICA PRIMARIA</a:t>
            </a:r>
            <a:endParaRPr kumimoji="0" lang="es-ES" sz="1400" b="0" i="0" u="none" strike="noStrike" kern="1200" cap="all" spc="0" normalizeH="0" baseline="0" noProof="0" dirty="0">
              <a:ln>
                <a:noFill/>
              </a:ln>
              <a:solidFill>
                <a:srgbClr val="FFC0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Se reúne a los niños acompañados con sus padres y/o acudientes y familia institucional en círculos, bajo la orientación del docente realizan ejercicios de estiramientos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Los niños junto a sus padres y/o acudientes, escuchan las  indicaciones del docente sobre como se debe ser idénticos mediante  juegos de exploración: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Tus creencias, gustos, costumbres, sexo, género, edad, grupo étnico, grupo social.</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400" b="1" cap="none" dirty="0">
                <a:solidFill>
                  <a:prstClr val="black"/>
                </a:solidFill>
              </a:rPr>
              <a:t>Juegos de identidad cultural: La </a:t>
            </a:r>
            <a:r>
              <a:rPr lang="es-CO" sz="1400" b="1" cap="none" dirty="0" err="1">
                <a:solidFill>
                  <a:prstClr val="black"/>
                </a:solidFill>
              </a:rPr>
              <a:t>timitoma</a:t>
            </a:r>
            <a:r>
              <a:rPr lang="es-CO" sz="1400" b="1" cap="none" dirty="0">
                <a:solidFill>
                  <a:prstClr val="black"/>
                </a:solidFill>
              </a:rPr>
              <a:t>, la </a:t>
            </a:r>
            <a:r>
              <a:rPr lang="es-CO" sz="1400" b="1" cap="none" dirty="0" err="1">
                <a:solidFill>
                  <a:prstClr val="black"/>
                </a:solidFill>
              </a:rPr>
              <a:t>chalata</a:t>
            </a:r>
            <a:r>
              <a:rPr lang="es-CO" sz="1400" b="1" cap="none" dirty="0">
                <a:solidFill>
                  <a:prstClr val="black"/>
                </a:solidFill>
              </a:rPr>
              <a:t>, el rey, rondas </a:t>
            </a:r>
            <a:r>
              <a:rPr lang="es-CO" sz="1400" b="1" cap="none" dirty="0" err="1">
                <a:solidFill>
                  <a:prstClr val="black"/>
                </a:solidFill>
              </a:rPr>
              <a:t>bullerengueras</a:t>
            </a:r>
            <a:r>
              <a:rPr lang="es-CO" sz="1400" b="1" cap="none" dirty="0">
                <a:solidFill>
                  <a:prstClr val="black"/>
                </a:solidFill>
              </a:rPr>
              <a:t>, el vaso de agua.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Estimado docente, conforme grupos para dichos juegos y premie los mejores</a:t>
            </a:r>
          </a:p>
          <a:p>
            <a:endParaRPr lang="es-CO" dirty="0"/>
          </a:p>
        </p:txBody>
      </p:sp>
      <p:pic>
        <p:nvPicPr>
          <p:cNvPr id="5" name="Imagen 4">
            <a:extLst>
              <a:ext uri="{FF2B5EF4-FFF2-40B4-BE49-F238E27FC236}">
                <a16:creationId xmlns:a16="http://schemas.microsoft.com/office/drawing/2014/main" id="{7EA65A5C-3352-D7AA-7202-7E49C559D3B1}"/>
              </a:ext>
            </a:extLst>
          </p:cNvPr>
          <p:cNvPicPr>
            <a:picLocks noChangeAspect="1"/>
          </p:cNvPicPr>
          <p:nvPr/>
        </p:nvPicPr>
        <p:blipFill>
          <a:blip r:embed="rId2"/>
          <a:stretch>
            <a:fillRect/>
          </a:stretch>
        </p:blipFill>
        <p:spPr>
          <a:xfrm>
            <a:off x="-18197" y="0"/>
            <a:ext cx="1243692" cy="1066892"/>
          </a:xfrm>
          <a:prstGeom prst="rect">
            <a:avLst/>
          </a:prstGeom>
        </p:spPr>
      </p:pic>
      <p:sp>
        <p:nvSpPr>
          <p:cNvPr id="6" name="Marcador de número de diapositiva 5">
            <a:extLst>
              <a:ext uri="{FF2B5EF4-FFF2-40B4-BE49-F238E27FC236}">
                <a16:creationId xmlns:a16="http://schemas.microsoft.com/office/drawing/2014/main" id="{698D7821-39DC-FC47-2F19-F1F3634A956E}"/>
              </a:ext>
            </a:extLst>
          </p:cNvPr>
          <p:cNvSpPr>
            <a:spLocks noGrp="1"/>
          </p:cNvSpPr>
          <p:nvPr>
            <p:ph type="sldNum" sz="quarter" idx="12"/>
          </p:nvPr>
        </p:nvSpPr>
        <p:spPr/>
        <p:txBody>
          <a:bodyPr/>
          <a:lstStyle/>
          <a:p>
            <a:fld id="{B5346379-99B8-4D47-8EAF-938C34B28DAA}" type="slidenum">
              <a:rPr lang="es-CO" smtClean="0"/>
              <a:t>43</a:t>
            </a:fld>
            <a:endParaRPr lang="es-CO"/>
          </a:p>
        </p:txBody>
      </p:sp>
    </p:spTree>
    <p:extLst>
      <p:ext uri="{BB962C8B-B14F-4D97-AF65-F5344CB8AC3E}">
        <p14:creationId xmlns:p14="http://schemas.microsoft.com/office/powerpoint/2010/main" val="7495845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8928C5-7CED-66CF-17DA-3C65692E4B93}"/>
              </a:ext>
            </a:extLst>
          </p:cNvPr>
          <p:cNvSpPr>
            <a:spLocks noGrp="1"/>
          </p:cNvSpPr>
          <p:nvPr>
            <p:ph type="title"/>
          </p:nvPr>
        </p:nvSpPr>
        <p:spPr>
          <a:xfrm>
            <a:off x="913775" y="618517"/>
            <a:ext cx="10364451" cy="957155"/>
          </a:xfrm>
        </p:spPr>
        <p:txBody>
          <a:bodyPr/>
          <a:lstStyle/>
          <a:p>
            <a:r>
              <a:rPr kumimoji="0" lang="es-CO" sz="2400" b="0" i="0" u="none" strike="noStrike" kern="1200" cap="all" spc="0" normalizeH="0" baseline="0" noProof="0" dirty="0">
                <a:ln>
                  <a:noFill/>
                </a:ln>
                <a:solidFill>
                  <a:srgbClr val="FF0000"/>
                </a:solidFill>
                <a:effectLst/>
                <a:uLnTx/>
                <a:uFillTx/>
                <a:latin typeface="+mn-lt"/>
                <a:ea typeface="+mj-ea"/>
                <a:cs typeface="+mj-cs"/>
              </a:rPr>
              <a:t>L </a:t>
            </a:r>
            <a:r>
              <a:rPr kumimoji="0" lang="es-CO" sz="2400" b="0" i="0" u="none" strike="noStrike" kern="1200" cap="all" spc="0" normalizeH="0" baseline="0" noProof="0" dirty="0">
                <a:ln>
                  <a:noFill/>
                </a:ln>
                <a:solidFill>
                  <a:srgbClr val="AABED7">
                    <a:lumMod val="75000"/>
                  </a:srgbClr>
                </a:solidFill>
                <a:effectLst/>
                <a:uLnTx/>
                <a:uFillTx/>
                <a:latin typeface="+mn-lt"/>
                <a:ea typeface="+mj-ea"/>
                <a:cs typeface="+mj-cs"/>
              </a:rPr>
              <a:t>A  </a:t>
            </a:r>
            <a:r>
              <a:rPr kumimoji="0" lang="es-CO" sz="2400" b="0" i="0" u="none" strike="noStrike" kern="1200" cap="all" spc="0" normalizeH="0" baseline="0" noProof="0" dirty="0">
                <a:ln>
                  <a:noFill/>
                </a:ln>
                <a:solidFill>
                  <a:srgbClr val="FF6600"/>
                </a:solidFill>
                <a:effectLst/>
                <a:uLnTx/>
                <a:uFillTx/>
                <a:latin typeface="+mn-lt"/>
                <a:ea typeface="+mj-ea"/>
                <a:cs typeface="+mj-cs"/>
              </a:rPr>
              <a:t>I </a:t>
            </a:r>
            <a:r>
              <a:rPr kumimoji="0" lang="es-CO" sz="2400" b="0" i="0" u="none" strike="noStrike" kern="1200" cap="all" spc="0" normalizeH="0" baseline="0" noProof="0" dirty="0">
                <a:ln>
                  <a:noFill/>
                </a:ln>
                <a:solidFill>
                  <a:srgbClr val="86C157">
                    <a:lumMod val="50000"/>
                  </a:srgbClr>
                </a:solidFill>
                <a:effectLst/>
                <a:uLnTx/>
                <a:uFillTx/>
                <a:latin typeface="+mn-lt"/>
                <a:ea typeface="+mj-ea"/>
                <a:cs typeface="+mj-cs"/>
              </a:rPr>
              <a:t>D </a:t>
            </a:r>
            <a:r>
              <a:rPr kumimoji="0" lang="es-CO" sz="2400" b="0" i="0" u="none" strike="noStrike" kern="1200" cap="all" spc="0" normalizeH="0" baseline="0" noProof="0" dirty="0">
                <a:ln>
                  <a:noFill/>
                </a:ln>
                <a:solidFill>
                  <a:srgbClr val="FFFF00"/>
                </a:solidFill>
                <a:effectLst/>
                <a:uLnTx/>
                <a:uFillTx/>
                <a:latin typeface="+mn-lt"/>
                <a:ea typeface="+mj-ea"/>
                <a:cs typeface="+mj-cs"/>
              </a:rPr>
              <a:t>E </a:t>
            </a:r>
            <a:r>
              <a:rPr kumimoji="0" lang="es-CO" sz="2400" b="0" i="0" u="none" strike="noStrike" kern="1200" cap="all" spc="0" normalizeH="0" baseline="0" noProof="0" dirty="0">
                <a:ln>
                  <a:noFill/>
                </a:ln>
                <a:solidFill>
                  <a:srgbClr val="7030A0"/>
                </a:solidFill>
                <a:effectLst/>
                <a:uLnTx/>
                <a:uFillTx/>
                <a:latin typeface="+mn-lt"/>
                <a:ea typeface="+mj-ea"/>
                <a:cs typeface="+mj-cs"/>
              </a:rPr>
              <a:t>N </a:t>
            </a:r>
            <a:r>
              <a:rPr kumimoji="0" lang="es-CO" sz="2400" b="0" i="0" u="none" strike="noStrike" kern="1200" cap="all" spc="0" normalizeH="0" baseline="0" noProof="0" dirty="0">
                <a:ln>
                  <a:noFill/>
                </a:ln>
                <a:solidFill>
                  <a:srgbClr val="4BCAAD"/>
                </a:solidFill>
                <a:effectLst/>
                <a:uLnTx/>
                <a:uFillTx/>
                <a:latin typeface="+mn-lt"/>
                <a:ea typeface="+mj-ea"/>
                <a:cs typeface="+mj-cs"/>
              </a:rPr>
              <a:t>T </a:t>
            </a:r>
            <a:r>
              <a:rPr kumimoji="0" lang="es-CO" sz="2400" b="0" i="0" u="none" strike="noStrike" kern="1200" cap="all" spc="0" normalizeH="0" baseline="0" noProof="0" dirty="0">
                <a:ln>
                  <a:noFill/>
                </a:ln>
                <a:solidFill>
                  <a:srgbClr val="D99C3F">
                    <a:lumMod val="75000"/>
                  </a:srgbClr>
                </a:solidFill>
                <a:effectLst/>
                <a:uLnTx/>
                <a:uFillTx/>
                <a:latin typeface="+mn-lt"/>
                <a:ea typeface="+mj-ea"/>
                <a:cs typeface="+mj-cs"/>
              </a:rPr>
              <a:t>I </a:t>
            </a:r>
            <a:r>
              <a:rPr kumimoji="0" lang="es-CO" sz="2400" b="0" i="0" u="none" strike="noStrike" kern="1200" cap="all" spc="0" normalizeH="0" baseline="0" noProof="0" dirty="0">
                <a:ln>
                  <a:noFill/>
                </a:ln>
                <a:solidFill>
                  <a:srgbClr val="990000"/>
                </a:solidFill>
                <a:effectLst/>
                <a:uLnTx/>
                <a:uFillTx/>
                <a:latin typeface="+mn-lt"/>
                <a:ea typeface="+mj-ea"/>
                <a:cs typeface="+mj-cs"/>
              </a:rPr>
              <a:t>D </a:t>
            </a:r>
            <a:r>
              <a:rPr kumimoji="0" lang="es-CO" sz="2400" b="0" i="0" u="none" strike="noStrike" kern="1200" cap="all" spc="0" normalizeH="0" baseline="0" noProof="0" dirty="0">
                <a:ln>
                  <a:noFill/>
                </a:ln>
                <a:solidFill>
                  <a:prstClr val="black"/>
                </a:solidFill>
                <a:effectLst/>
                <a:uLnTx/>
                <a:uFillTx/>
                <a:latin typeface="+mn-lt"/>
                <a:ea typeface="+mj-ea"/>
                <a:cs typeface="+mj-cs"/>
              </a:rPr>
              <a:t>A </a:t>
            </a:r>
            <a:r>
              <a:rPr kumimoji="0" lang="es-CO" sz="2400" b="0" i="0" u="none" strike="noStrike" kern="1200" cap="all" spc="0" normalizeH="0" baseline="0" noProof="0" dirty="0">
                <a:ln>
                  <a:noFill/>
                </a:ln>
                <a:solidFill>
                  <a:srgbClr val="FF6600"/>
                </a:solidFill>
                <a:effectLst/>
                <a:uLnTx/>
                <a:uFillTx/>
                <a:latin typeface="+mn-lt"/>
                <a:ea typeface="+mj-ea"/>
                <a:cs typeface="+mj-cs"/>
              </a:rPr>
              <a:t>D</a:t>
            </a:r>
            <a:endParaRPr lang="es-CO" dirty="0">
              <a:latin typeface="+mn-lt"/>
            </a:endParaRPr>
          </a:p>
        </p:txBody>
      </p:sp>
      <p:sp>
        <p:nvSpPr>
          <p:cNvPr id="3" name="Marcador de contenido 2">
            <a:extLst>
              <a:ext uri="{FF2B5EF4-FFF2-40B4-BE49-F238E27FC236}">
                <a16:creationId xmlns:a16="http://schemas.microsoft.com/office/drawing/2014/main" id="{BE90556A-817E-A201-40EC-E212BEE157C9}"/>
              </a:ext>
            </a:extLst>
          </p:cNvPr>
          <p:cNvSpPr>
            <a:spLocks noGrp="1"/>
          </p:cNvSpPr>
          <p:nvPr>
            <p:ph sz="quarter" idx="13"/>
          </p:nvPr>
        </p:nvSpPr>
        <p:spPr>
          <a:xfrm>
            <a:off x="913775" y="2373121"/>
            <a:ext cx="5106026" cy="3424107"/>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a:t>
            </a:r>
            <a:r>
              <a:rPr lang="es-CO" sz="1200" dirty="0">
                <a:solidFill>
                  <a:srgbClr val="3366CC"/>
                </a:solidFill>
              </a:rPr>
              <a:t>niños </a:t>
            </a:r>
            <a:r>
              <a:rPr kumimoji="0" lang="es-CO" sz="1200" b="0" i="0" u="none" strike="noStrike" kern="1200" cap="all" spc="0" normalizeH="0" baseline="0" noProof="0" dirty="0">
                <a:ln>
                  <a:noFill/>
                </a:ln>
                <a:solidFill>
                  <a:srgbClr val="3366CC"/>
                </a:solidFill>
                <a:effectLst/>
                <a:uLnTx/>
                <a:uFillTx/>
                <a:ea typeface="+mn-ea"/>
                <a:cs typeface="+mn-cs"/>
              </a:rPr>
              <a:t>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Es el conjunto de rasgos propios y características, actitudes, que te definen como persona distinta a las demás</a:t>
            </a:r>
            <a:endParaRPr kumimoji="0" lang="es-ES" sz="12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 </a:t>
            </a: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balones, pañuelos, sacos, tenis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120 minutos</a:t>
            </a:r>
            <a:endParaRPr kumimoji="0" lang="es-ES" sz="1200" b="0" i="0" u="none" strike="noStrike" kern="1200" cap="none" spc="0" normalizeH="0" baseline="0" noProof="0" dirty="0">
              <a:ln>
                <a:noFill/>
              </a:ln>
              <a:solidFill>
                <a:srgbClr val="FF6600"/>
              </a:solidFill>
              <a:effectLst/>
              <a:uLnTx/>
              <a:uFillTx/>
              <a:ea typeface="+mn-ea"/>
              <a:cs typeface="+mn-cs"/>
            </a:endParaRPr>
          </a:p>
          <a:p>
            <a:pPr marL="0" marR="0" lvl="0" indent="0" algn="l" defTabSz="914400" rtl="0" eaLnBrk="1" fontAlgn="auto" latinLnBrk="0" hangingPunct="1">
              <a:lnSpc>
                <a:spcPct val="120000"/>
              </a:lnSpc>
              <a:spcBef>
                <a:spcPts val="1000"/>
              </a:spcBef>
              <a:spcAft>
                <a:spcPts val="0"/>
              </a:spcAft>
              <a:buClr>
                <a:prstClr val="black"/>
              </a:buClr>
              <a:buSzTx/>
              <a:buNone/>
              <a:tabLst/>
              <a:defRPr/>
            </a:pPr>
            <a:r>
              <a:rPr kumimoji="0" lang="es-ES" sz="1200" b="1" i="0" u="none" strike="noStrike" kern="1200" cap="none" spc="0" normalizeH="0" baseline="0" noProof="0" dirty="0">
                <a:ln>
                  <a:noFill/>
                </a:ln>
                <a:solidFill>
                  <a:prstClr val="black"/>
                </a:solidFill>
                <a:effectLst/>
                <a:uLnTx/>
                <a:uFillTx/>
                <a:ea typeface="+mn-ea"/>
                <a:cs typeface="+mn-cs"/>
              </a:rPr>
              <a:t>   Al finalizar se hace un recuento sobre lo aprendido</a:t>
            </a:r>
          </a:p>
          <a:p>
            <a:endParaRPr lang="es-CO" dirty="0"/>
          </a:p>
        </p:txBody>
      </p:sp>
      <p:sp>
        <p:nvSpPr>
          <p:cNvPr id="4" name="Marcador de contenido 3">
            <a:extLst>
              <a:ext uri="{FF2B5EF4-FFF2-40B4-BE49-F238E27FC236}">
                <a16:creationId xmlns:a16="http://schemas.microsoft.com/office/drawing/2014/main" id="{D433A7A1-CCD7-99C2-0B8E-D2F1701D03BC}"/>
              </a:ext>
            </a:extLst>
          </p:cNvPr>
          <p:cNvSpPr>
            <a:spLocks noGrp="1"/>
          </p:cNvSpPr>
          <p:nvPr>
            <p:ph sz="quarter" idx="14"/>
          </p:nvPr>
        </p:nvSpPr>
        <p:spPr/>
        <p:txBody>
          <a:bodyPr>
            <a:normAutofit fontScale="92500"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SEXTO Y SÉPTIMO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niños en compañía de sus padres y/o acudientes y familia institucional en rondas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r>
              <a:rPr kumimoji="0" lang="es-CO" sz="1300" b="1" i="0" u="none" strike="noStrike" kern="1200" cap="none" spc="0" normalizeH="0" baseline="0" noProof="0" dirty="0">
                <a:ln>
                  <a:noFill/>
                </a:ln>
                <a:solidFill>
                  <a:prstClr val="black"/>
                </a:solidFill>
                <a:effectLst/>
                <a:uLnTx/>
                <a:uFillTx/>
                <a:ea typeface="+mn-ea"/>
                <a:cs typeface="+mn-cs"/>
              </a:rPr>
              <a:t>Los niños junto a sus padres y/o acudientes, escuchan las  indicaciones del docente sobre como se debe ser idénticos mediante juegos de exploración: el juego del pañuelo, </a:t>
            </a:r>
            <a:r>
              <a:rPr kumimoji="0" lang="es-CO" sz="1300" b="1" i="0" u="none" strike="noStrike" kern="1200" cap="none" spc="0" normalizeH="0" baseline="0" noProof="0" dirty="0" err="1">
                <a:ln>
                  <a:noFill/>
                </a:ln>
                <a:solidFill>
                  <a:prstClr val="black"/>
                </a:solidFill>
                <a:effectLst/>
                <a:uLnTx/>
                <a:uFillTx/>
                <a:ea typeface="+mn-ea"/>
                <a:cs typeface="+mn-cs"/>
              </a:rPr>
              <a:t>brilé</a:t>
            </a:r>
            <a:r>
              <a:rPr kumimoji="0" lang="es-CO" sz="1300" b="1" i="0" u="none" strike="noStrike" kern="1200" cap="none" spc="0" normalizeH="0" baseline="0" noProof="0" dirty="0">
                <a:ln>
                  <a:noFill/>
                </a:ln>
                <a:solidFill>
                  <a:prstClr val="black"/>
                </a:solidFill>
                <a:effectLst/>
                <a:uLnTx/>
                <a:uFillTx/>
                <a:ea typeface="+mn-ea"/>
                <a:cs typeface="+mn-cs"/>
              </a:rPr>
              <a:t> o balón prisionero, cuatro esquinas, carrera de sacos. Estimado docente favor por consiguiente ingresa a https:/micorazondetiza.com</a:t>
            </a:r>
          </a:p>
          <a:p>
            <a:r>
              <a:rPr kumimoji="0" lang="es-CO" sz="1300" b="1" i="0" u="none" strike="noStrike" kern="1200" cap="none" spc="0" normalizeH="0" baseline="0" noProof="0" dirty="0">
                <a:ln>
                  <a:noFill/>
                </a:ln>
                <a:solidFill>
                  <a:prstClr val="black"/>
                </a:solidFill>
                <a:effectLst/>
                <a:uLnTx/>
                <a:uFillTx/>
                <a:ea typeface="+mn-ea"/>
                <a:cs typeface="+mn-cs"/>
              </a:rPr>
              <a:t>Juegos de identidad cultural: Rondas </a:t>
            </a:r>
            <a:r>
              <a:rPr kumimoji="0" lang="es-CO" sz="1300" b="1" i="0" u="none" strike="noStrike" kern="1200" cap="none" spc="0" normalizeH="0" baseline="0" noProof="0" dirty="0" err="1">
                <a:ln>
                  <a:noFill/>
                </a:ln>
                <a:solidFill>
                  <a:prstClr val="black"/>
                </a:solidFill>
                <a:effectLst/>
                <a:uLnTx/>
                <a:uFillTx/>
                <a:ea typeface="+mn-ea"/>
                <a:cs typeface="+mn-cs"/>
              </a:rPr>
              <a:t>bullerengueras</a:t>
            </a:r>
            <a:r>
              <a:rPr kumimoji="0" lang="es-CO" sz="1300" b="1" i="0" u="none" strike="noStrike" kern="1200" cap="none" spc="0" normalizeH="0" baseline="0" noProof="0" dirty="0">
                <a:ln>
                  <a:noFill/>
                </a:ln>
                <a:solidFill>
                  <a:prstClr val="black"/>
                </a:solidFill>
                <a:effectLst/>
                <a:uLnTx/>
                <a:uFillTx/>
                <a:ea typeface="+mn-ea"/>
                <a:cs typeface="+mn-cs"/>
              </a:rPr>
              <a:t>, Baile el pilón,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Estimado docente, conforme grupos para dichos juegos y premie los mejores</a:t>
            </a:r>
          </a:p>
          <a:p>
            <a:endParaRPr lang="es-CO" dirty="0"/>
          </a:p>
        </p:txBody>
      </p:sp>
      <p:pic>
        <p:nvPicPr>
          <p:cNvPr id="5" name="Imagen 4">
            <a:extLst>
              <a:ext uri="{FF2B5EF4-FFF2-40B4-BE49-F238E27FC236}">
                <a16:creationId xmlns:a16="http://schemas.microsoft.com/office/drawing/2014/main" id="{98682CC0-7444-B297-2710-9D68DCCF7857}"/>
              </a:ext>
            </a:extLst>
          </p:cNvPr>
          <p:cNvPicPr>
            <a:picLocks noChangeAspect="1"/>
          </p:cNvPicPr>
          <p:nvPr/>
        </p:nvPicPr>
        <p:blipFill>
          <a:blip r:embed="rId2"/>
          <a:stretch>
            <a:fillRect/>
          </a:stretch>
        </p:blipFill>
        <p:spPr>
          <a:xfrm>
            <a:off x="0" y="0"/>
            <a:ext cx="1201016" cy="957155"/>
          </a:xfrm>
          <a:prstGeom prst="rect">
            <a:avLst/>
          </a:prstGeom>
        </p:spPr>
      </p:pic>
      <p:sp>
        <p:nvSpPr>
          <p:cNvPr id="6" name="Marcador de número de diapositiva 5">
            <a:extLst>
              <a:ext uri="{FF2B5EF4-FFF2-40B4-BE49-F238E27FC236}">
                <a16:creationId xmlns:a16="http://schemas.microsoft.com/office/drawing/2014/main" id="{ADA4D33D-3CFB-B916-C4ED-5E178B1D48CF}"/>
              </a:ext>
            </a:extLst>
          </p:cNvPr>
          <p:cNvSpPr>
            <a:spLocks noGrp="1"/>
          </p:cNvSpPr>
          <p:nvPr>
            <p:ph type="sldNum" sz="quarter" idx="12"/>
          </p:nvPr>
        </p:nvSpPr>
        <p:spPr/>
        <p:txBody>
          <a:bodyPr/>
          <a:lstStyle/>
          <a:p>
            <a:fld id="{B5346379-99B8-4D47-8EAF-938C34B28DAA}" type="slidenum">
              <a:rPr lang="es-CO" smtClean="0"/>
              <a:t>44</a:t>
            </a:fld>
            <a:endParaRPr lang="es-CO"/>
          </a:p>
        </p:txBody>
      </p:sp>
    </p:spTree>
    <p:extLst>
      <p:ext uri="{BB962C8B-B14F-4D97-AF65-F5344CB8AC3E}">
        <p14:creationId xmlns:p14="http://schemas.microsoft.com/office/powerpoint/2010/main" val="1259887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BCFA5-3DFC-E055-6E1E-38F956F6AF6D}"/>
              </a:ext>
            </a:extLst>
          </p:cNvPr>
          <p:cNvSpPr>
            <a:spLocks noGrp="1"/>
          </p:cNvSpPr>
          <p:nvPr>
            <p:ph type="title"/>
          </p:nvPr>
        </p:nvSpPr>
        <p:spPr>
          <a:xfrm>
            <a:off x="913775" y="618517"/>
            <a:ext cx="10364451" cy="975445"/>
          </a:xfrm>
        </p:spPr>
        <p:txBody>
          <a:bodyPr/>
          <a:lstStyle/>
          <a:p>
            <a:r>
              <a:rPr kumimoji="0" lang="es-CO" sz="2400" b="0" i="0" u="none" strike="noStrike" kern="1200" cap="all" spc="0" normalizeH="0" baseline="0" noProof="0" dirty="0">
                <a:ln>
                  <a:noFill/>
                </a:ln>
                <a:solidFill>
                  <a:srgbClr val="FF0000"/>
                </a:solidFill>
                <a:effectLst/>
                <a:uLnTx/>
                <a:uFillTx/>
                <a:latin typeface="+mn-lt"/>
                <a:ea typeface="+mj-ea"/>
                <a:cs typeface="+mj-cs"/>
              </a:rPr>
              <a:t>L </a:t>
            </a:r>
            <a:r>
              <a:rPr kumimoji="0" lang="es-CO" sz="2400" b="0" i="0" u="none" strike="noStrike" kern="1200" cap="all" spc="0" normalizeH="0" baseline="0" noProof="0" dirty="0">
                <a:ln>
                  <a:noFill/>
                </a:ln>
                <a:solidFill>
                  <a:srgbClr val="AABED7">
                    <a:lumMod val="75000"/>
                  </a:srgbClr>
                </a:solidFill>
                <a:effectLst/>
                <a:uLnTx/>
                <a:uFillTx/>
                <a:latin typeface="+mn-lt"/>
                <a:ea typeface="+mj-ea"/>
                <a:cs typeface="+mj-cs"/>
              </a:rPr>
              <a:t>A  </a:t>
            </a:r>
            <a:r>
              <a:rPr kumimoji="0" lang="es-CO" sz="2400" b="0" i="0" u="none" strike="noStrike" kern="1200" cap="all" spc="0" normalizeH="0" baseline="0" noProof="0" dirty="0">
                <a:ln>
                  <a:noFill/>
                </a:ln>
                <a:solidFill>
                  <a:srgbClr val="FF6600"/>
                </a:solidFill>
                <a:effectLst/>
                <a:uLnTx/>
                <a:uFillTx/>
                <a:latin typeface="+mn-lt"/>
                <a:ea typeface="+mj-ea"/>
                <a:cs typeface="+mj-cs"/>
              </a:rPr>
              <a:t>I </a:t>
            </a:r>
            <a:r>
              <a:rPr kumimoji="0" lang="es-CO" sz="2400" b="0" i="0" u="none" strike="noStrike" kern="1200" cap="all" spc="0" normalizeH="0" baseline="0" noProof="0" dirty="0">
                <a:ln>
                  <a:noFill/>
                </a:ln>
                <a:solidFill>
                  <a:srgbClr val="86C157">
                    <a:lumMod val="50000"/>
                  </a:srgbClr>
                </a:solidFill>
                <a:effectLst/>
                <a:uLnTx/>
                <a:uFillTx/>
                <a:latin typeface="+mn-lt"/>
                <a:ea typeface="+mj-ea"/>
                <a:cs typeface="+mj-cs"/>
              </a:rPr>
              <a:t>D </a:t>
            </a:r>
            <a:r>
              <a:rPr kumimoji="0" lang="es-CO" sz="2400" b="0" i="0" u="none" strike="noStrike" kern="1200" cap="all" spc="0" normalizeH="0" baseline="0" noProof="0" dirty="0">
                <a:ln>
                  <a:noFill/>
                </a:ln>
                <a:solidFill>
                  <a:srgbClr val="FFFF00"/>
                </a:solidFill>
                <a:effectLst/>
                <a:uLnTx/>
                <a:uFillTx/>
                <a:latin typeface="+mn-lt"/>
                <a:ea typeface="+mj-ea"/>
                <a:cs typeface="+mj-cs"/>
              </a:rPr>
              <a:t>E </a:t>
            </a:r>
            <a:r>
              <a:rPr kumimoji="0" lang="es-CO" sz="2400" b="0" i="0" u="none" strike="noStrike" kern="1200" cap="all" spc="0" normalizeH="0" baseline="0" noProof="0" dirty="0">
                <a:ln>
                  <a:noFill/>
                </a:ln>
                <a:solidFill>
                  <a:srgbClr val="7030A0"/>
                </a:solidFill>
                <a:effectLst/>
                <a:uLnTx/>
                <a:uFillTx/>
                <a:latin typeface="+mn-lt"/>
                <a:ea typeface="+mj-ea"/>
                <a:cs typeface="+mj-cs"/>
              </a:rPr>
              <a:t>N </a:t>
            </a:r>
            <a:r>
              <a:rPr kumimoji="0" lang="es-CO" sz="2400" b="0" i="0" u="none" strike="noStrike" kern="1200" cap="all" spc="0" normalizeH="0" baseline="0" noProof="0" dirty="0">
                <a:ln>
                  <a:noFill/>
                </a:ln>
                <a:solidFill>
                  <a:srgbClr val="4BCAAD"/>
                </a:solidFill>
                <a:effectLst/>
                <a:uLnTx/>
                <a:uFillTx/>
                <a:latin typeface="+mn-lt"/>
                <a:ea typeface="+mj-ea"/>
                <a:cs typeface="+mj-cs"/>
              </a:rPr>
              <a:t>T </a:t>
            </a:r>
            <a:r>
              <a:rPr kumimoji="0" lang="es-CO" sz="2400" b="0" i="0" u="none" strike="noStrike" kern="1200" cap="all" spc="0" normalizeH="0" baseline="0" noProof="0" dirty="0">
                <a:ln>
                  <a:noFill/>
                </a:ln>
                <a:solidFill>
                  <a:srgbClr val="D99C3F">
                    <a:lumMod val="75000"/>
                  </a:srgbClr>
                </a:solidFill>
                <a:effectLst/>
                <a:uLnTx/>
                <a:uFillTx/>
                <a:latin typeface="+mn-lt"/>
                <a:ea typeface="+mj-ea"/>
                <a:cs typeface="+mj-cs"/>
              </a:rPr>
              <a:t>I </a:t>
            </a:r>
            <a:r>
              <a:rPr kumimoji="0" lang="es-CO" sz="2400" b="0" i="0" u="none" strike="noStrike" kern="1200" cap="all" spc="0" normalizeH="0" baseline="0" noProof="0" dirty="0">
                <a:ln>
                  <a:noFill/>
                </a:ln>
                <a:solidFill>
                  <a:srgbClr val="990000"/>
                </a:solidFill>
                <a:effectLst/>
                <a:uLnTx/>
                <a:uFillTx/>
                <a:latin typeface="+mn-lt"/>
                <a:ea typeface="+mj-ea"/>
                <a:cs typeface="+mj-cs"/>
              </a:rPr>
              <a:t>D </a:t>
            </a:r>
            <a:r>
              <a:rPr kumimoji="0" lang="es-CO" sz="2400" b="0" i="0" u="none" strike="noStrike" kern="1200" cap="all" spc="0" normalizeH="0" baseline="0" noProof="0" dirty="0">
                <a:ln>
                  <a:noFill/>
                </a:ln>
                <a:solidFill>
                  <a:prstClr val="black"/>
                </a:solidFill>
                <a:effectLst/>
                <a:uLnTx/>
                <a:uFillTx/>
                <a:latin typeface="+mn-lt"/>
                <a:ea typeface="+mj-ea"/>
                <a:cs typeface="+mj-cs"/>
              </a:rPr>
              <a:t>A </a:t>
            </a:r>
            <a:r>
              <a:rPr kumimoji="0" lang="es-CO" sz="2400" b="0" i="0" u="none" strike="noStrike" kern="1200" cap="all" spc="0" normalizeH="0" baseline="0" noProof="0" dirty="0">
                <a:ln>
                  <a:noFill/>
                </a:ln>
                <a:solidFill>
                  <a:srgbClr val="FF6600"/>
                </a:solidFill>
                <a:effectLst/>
                <a:uLnTx/>
                <a:uFillTx/>
                <a:latin typeface="+mn-lt"/>
                <a:ea typeface="+mj-ea"/>
                <a:cs typeface="+mj-cs"/>
              </a:rPr>
              <a:t>D</a:t>
            </a:r>
            <a:endParaRPr lang="es-CO" dirty="0">
              <a:latin typeface="+mn-lt"/>
            </a:endParaRPr>
          </a:p>
        </p:txBody>
      </p:sp>
      <p:sp>
        <p:nvSpPr>
          <p:cNvPr id="3" name="Marcador de contenido 2">
            <a:extLst>
              <a:ext uri="{FF2B5EF4-FFF2-40B4-BE49-F238E27FC236}">
                <a16:creationId xmlns:a16="http://schemas.microsoft.com/office/drawing/2014/main" id="{23A2996E-291B-CE67-B08E-2B1EE9656A5F}"/>
              </a:ext>
            </a:extLst>
          </p:cNvPr>
          <p:cNvSpPr>
            <a:spLocks noGrp="1"/>
          </p:cNvSpPr>
          <p:nvPr>
            <p:ph sz="quarter" idx="13"/>
          </p:nvPr>
        </p:nvSpPr>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jóvenes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Son el conjunto de  creencias, gustos, estudios y acciones  propios que te hacen distinto a las demás</a:t>
            </a:r>
            <a:endParaRPr kumimoji="0" lang="es-CO" sz="1200" b="1" i="0" u="none" strike="noStrike" kern="1200" cap="all" spc="0" normalizeH="0" baseline="0" noProof="0" dirty="0">
              <a:ln>
                <a:noFill/>
              </a:ln>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cubos Rubik, dominós, parques, vestuario </a:t>
            </a:r>
            <a:r>
              <a:rPr kumimoji="0" lang="es-ES" sz="1200" b="1" i="0" u="none" strike="noStrike" kern="1200" cap="none" spc="0" normalizeH="0" baseline="0" noProof="0" dirty="0" err="1">
                <a:ln>
                  <a:noFill/>
                </a:ln>
                <a:solidFill>
                  <a:prstClr val="black"/>
                </a:solidFill>
                <a:effectLst/>
                <a:uLnTx/>
                <a:uFillTx/>
                <a:ea typeface="+mn-ea"/>
                <a:cs typeface="+mn-cs"/>
              </a:rPr>
              <a:t>bullerenguero</a:t>
            </a:r>
            <a:r>
              <a:rPr kumimoji="0" lang="es-ES" sz="1200" b="1" i="0" u="none" strike="noStrike" kern="1200" cap="none" spc="0" normalizeH="0" baseline="0" noProof="0" dirty="0">
                <a:ln>
                  <a:noFill/>
                </a:ln>
                <a:solidFill>
                  <a:prstClr val="black"/>
                </a:solidFill>
                <a:effectLst/>
                <a:uLnTx/>
                <a:uFillTx/>
                <a:ea typeface="+mn-ea"/>
                <a:cs typeface="+mn-cs"/>
              </a:rPr>
              <a:t>, azadones, vestuario danzas aborígenes, maquillaje.</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120 minutos</a:t>
            </a:r>
            <a:endParaRPr kumimoji="0" lang="es-ES" sz="1200" b="0" i="0" u="none" strike="noStrike" kern="1200" cap="none" spc="0" normalizeH="0" baseline="0" noProof="0" dirty="0">
              <a:ln>
                <a:noFill/>
              </a:ln>
              <a:solidFill>
                <a:srgbClr val="FF6600"/>
              </a:solidFill>
              <a:effectLst/>
              <a:uLnTx/>
              <a:uFillTx/>
              <a:ea typeface="+mn-ea"/>
              <a:cs typeface="+mn-cs"/>
            </a:endParaRPr>
          </a:p>
          <a:p>
            <a:pPr marL="0" marR="0" lvl="0" indent="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es-ES" sz="1200" b="1" i="0" u="none" strike="noStrike" kern="1200" cap="none" spc="0" normalizeH="0" baseline="0" noProof="0" dirty="0">
                <a:ln>
                  <a:noFill/>
                </a:ln>
                <a:solidFill>
                  <a:prstClr val="black"/>
                </a:solidFill>
                <a:effectLst/>
                <a:uLnTx/>
                <a:uFillTx/>
                <a:ea typeface="+mn-ea"/>
                <a:cs typeface="+mn-cs"/>
              </a:rPr>
              <a:t>   Al finalizar se hace un recuento sobre lo aprendido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lang="es-CO" dirty="0"/>
          </a:p>
        </p:txBody>
      </p:sp>
      <p:sp>
        <p:nvSpPr>
          <p:cNvPr id="4" name="Marcador de contenido 3">
            <a:extLst>
              <a:ext uri="{FF2B5EF4-FFF2-40B4-BE49-F238E27FC236}">
                <a16:creationId xmlns:a16="http://schemas.microsoft.com/office/drawing/2014/main" id="{9F13CE5B-4B41-680B-1700-7457D5427E32}"/>
              </a:ext>
            </a:extLst>
          </p:cNvPr>
          <p:cNvSpPr>
            <a:spLocks noGrp="1"/>
          </p:cNvSpPr>
          <p:nvPr>
            <p:ph sz="quarter" idx="14"/>
          </p:nvPr>
        </p:nvSpPr>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a:t>
            </a:r>
            <a:r>
              <a:rPr lang="es-ES" sz="1300" dirty="0">
                <a:solidFill>
                  <a:srgbClr val="FFC000"/>
                </a:solidFill>
              </a:rPr>
              <a:t>JÓVENES </a:t>
            </a:r>
            <a:r>
              <a:rPr kumimoji="0" lang="es-ES" sz="1300" b="0" i="0" u="none" strike="noStrike" kern="1200" cap="all" spc="0" normalizeH="0" baseline="0" noProof="0" dirty="0">
                <a:ln>
                  <a:noFill/>
                </a:ln>
                <a:solidFill>
                  <a:srgbClr val="FFC000"/>
                </a:solidFill>
                <a:effectLst/>
                <a:uLnTx/>
                <a:uFillTx/>
                <a:ea typeface="+mn-ea"/>
                <a:cs typeface="+mn-cs"/>
              </a:rPr>
              <a:t>de OCTAVO Y NOVENO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jóvenes con sus padres y/o acudientes y familia institucional en círculos bajo la orientación del docente realicen una pausa activa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Los jóvenes junto a sus padres y/o acudientes, escuchan las  indicaciones del docente sobre como se debe ser idénticos mediante juegos de exploración: Cubo Rubik, juego dominó, </a:t>
            </a:r>
            <a:r>
              <a:rPr kumimoji="0" lang="es-CO" sz="1300" b="1" i="0" u="none" strike="noStrike" kern="1200" cap="none" spc="0" normalizeH="0" baseline="0" noProof="0" dirty="0" err="1">
                <a:ln>
                  <a:noFill/>
                </a:ln>
                <a:solidFill>
                  <a:prstClr val="black"/>
                </a:solidFill>
                <a:effectLst/>
                <a:uLnTx/>
                <a:uFillTx/>
                <a:ea typeface="+mn-ea"/>
                <a:cs typeface="+mn-cs"/>
              </a:rPr>
              <a:t>parchis</a:t>
            </a:r>
            <a:r>
              <a:rPr kumimoji="0" lang="es-CO" sz="1300" b="1" i="0" u="none" strike="noStrike" kern="1200" cap="none" spc="0" normalizeH="0" baseline="0" noProof="0" dirty="0">
                <a:ln>
                  <a:noFill/>
                </a:ln>
                <a:solidFill>
                  <a:prstClr val="black"/>
                </a:solidFill>
                <a:effectLst/>
                <a:uLnTx/>
                <a:uFillTx/>
                <a:ea typeface="+mn-ea"/>
                <a:cs typeface="+mn-cs"/>
              </a:rPr>
              <a:t> o ludo, encuentra el premio Estimado docente favor por consiguiente ingresa a </a:t>
            </a:r>
            <a:r>
              <a:rPr kumimoji="0" lang="es-CO" sz="1300" b="1" i="0" u="none" strike="noStrike" kern="1200" cap="none" spc="0" normalizeH="0" baseline="0" noProof="0" dirty="0">
                <a:ln>
                  <a:noFill/>
                </a:ln>
                <a:solidFill>
                  <a:prstClr val="black"/>
                </a:solidFill>
                <a:effectLst/>
                <a:uLnTx/>
                <a:uFillTx/>
                <a:ea typeface="+mn-ea"/>
                <a:cs typeface="+mn-cs"/>
                <a:hlinkClick r:id="rId2"/>
              </a:rPr>
              <a:t>https://saposyprincesas.elmundo.es</a:t>
            </a:r>
            <a:endParaRPr kumimoji="0" lang="es-CO" sz="13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Juegos de identidad cultural: Rondas </a:t>
            </a:r>
            <a:r>
              <a:rPr kumimoji="0" lang="es-CO" sz="1300" b="1" i="0" u="none" strike="noStrike" kern="1200" cap="none" spc="0" normalizeH="0" baseline="0" noProof="0" dirty="0" err="1">
                <a:ln>
                  <a:noFill/>
                </a:ln>
                <a:solidFill>
                  <a:prstClr val="black"/>
                </a:solidFill>
                <a:effectLst/>
                <a:uLnTx/>
                <a:uFillTx/>
                <a:ea typeface="+mn-ea"/>
                <a:cs typeface="+mn-cs"/>
              </a:rPr>
              <a:t>bullerengueras</a:t>
            </a:r>
            <a:r>
              <a:rPr kumimoji="0" lang="es-CO" sz="1300" b="1" i="0" u="none" strike="noStrike" kern="1200" cap="none" spc="0" normalizeH="0" baseline="0" noProof="0" dirty="0">
                <a:ln>
                  <a:noFill/>
                </a:ln>
                <a:solidFill>
                  <a:prstClr val="black"/>
                </a:solidFill>
                <a:effectLst/>
                <a:uLnTx/>
                <a:uFillTx/>
                <a:ea typeface="+mn-ea"/>
                <a:cs typeface="+mn-cs"/>
              </a:rPr>
              <a:t>, danzas aborígenes, baile tres golpes, la siembra </a:t>
            </a:r>
            <a:r>
              <a:rPr kumimoji="0" lang="es-CO" sz="1300" b="1" i="0" u="none" strike="noStrike" kern="1200" cap="none" spc="0" normalizeH="0" baseline="0" noProof="0" dirty="0" err="1">
                <a:ln>
                  <a:noFill/>
                </a:ln>
                <a:solidFill>
                  <a:prstClr val="black"/>
                </a:solidFill>
                <a:effectLst/>
                <a:uLnTx/>
                <a:uFillTx/>
                <a:ea typeface="+mn-ea"/>
                <a:cs typeface="+mn-cs"/>
              </a:rPr>
              <a:t>aborígen</a:t>
            </a:r>
            <a:endParaRPr kumimoji="0" lang="es-CO" sz="13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Estimado docente, conforme grupos para dichos juegos y premie los mejores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lang="es-CO" dirty="0"/>
          </a:p>
        </p:txBody>
      </p:sp>
      <p:pic>
        <p:nvPicPr>
          <p:cNvPr id="5" name="Imagen 4">
            <a:extLst>
              <a:ext uri="{FF2B5EF4-FFF2-40B4-BE49-F238E27FC236}">
                <a16:creationId xmlns:a16="http://schemas.microsoft.com/office/drawing/2014/main" id="{4CDA59BB-FE6A-85B4-0928-43FF84ED1FBF}"/>
              </a:ext>
            </a:extLst>
          </p:cNvPr>
          <p:cNvPicPr>
            <a:picLocks noChangeAspect="1"/>
          </p:cNvPicPr>
          <p:nvPr/>
        </p:nvPicPr>
        <p:blipFill>
          <a:blip r:embed="rId3"/>
          <a:stretch>
            <a:fillRect/>
          </a:stretch>
        </p:blipFill>
        <p:spPr>
          <a:xfrm>
            <a:off x="0" y="0"/>
            <a:ext cx="1201016" cy="975445"/>
          </a:xfrm>
          <a:prstGeom prst="rect">
            <a:avLst/>
          </a:prstGeom>
        </p:spPr>
      </p:pic>
      <p:sp>
        <p:nvSpPr>
          <p:cNvPr id="6" name="Marcador de número de diapositiva 5">
            <a:extLst>
              <a:ext uri="{FF2B5EF4-FFF2-40B4-BE49-F238E27FC236}">
                <a16:creationId xmlns:a16="http://schemas.microsoft.com/office/drawing/2014/main" id="{0C1BD444-119A-8989-A125-4C78F52BBB7C}"/>
              </a:ext>
            </a:extLst>
          </p:cNvPr>
          <p:cNvSpPr>
            <a:spLocks noGrp="1"/>
          </p:cNvSpPr>
          <p:nvPr>
            <p:ph type="sldNum" sz="quarter" idx="12"/>
          </p:nvPr>
        </p:nvSpPr>
        <p:spPr/>
        <p:txBody>
          <a:bodyPr/>
          <a:lstStyle/>
          <a:p>
            <a:fld id="{B5346379-99B8-4D47-8EAF-938C34B28DAA}" type="slidenum">
              <a:rPr lang="es-CO" smtClean="0"/>
              <a:t>45</a:t>
            </a:fld>
            <a:endParaRPr lang="es-CO"/>
          </a:p>
        </p:txBody>
      </p:sp>
    </p:spTree>
    <p:extLst>
      <p:ext uri="{BB962C8B-B14F-4D97-AF65-F5344CB8AC3E}">
        <p14:creationId xmlns:p14="http://schemas.microsoft.com/office/powerpoint/2010/main" val="3692031082"/>
      </p:ext>
    </p:extLst>
  </p:cSld>
  <p:clrMapOvr>
    <a:masterClrMapping/>
  </p:clrMapOvr>
  <p:transition spd="slow">
    <p:comb/>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34D084-98EB-48EF-5716-AE6BFF429F43}"/>
              </a:ext>
            </a:extLst>
          </p:cNvPr>
          <p:cNvSpPr>
            <a:spLocks noGrp="1"/>
          </p:cNvSpPr>
          <p:nvPr>
            <p:ph type="title"/>
          </p:nvPr>
        </p:nvSpPr>
        <p:spPr>
          <a:xfrm>
            <a:off x="913775" y="532264"/>
            <a:ext cx="10364451" cy="1066892"/>
          </a:xfrm>
        </p:spPr>
        <p:txBody>
          <a:bodyPr/>
          <a:lstStyle/>
          <a:p>
            <a:r>
              <a:rPr kumimoji="0" lang="es-CO" sz="2400" b="0" i="0" u="none" strike="noStrike" kern="1200" cap="all" spc="0" normalizeH="0" baseline="0" noProof="0" dirty="0">
                <a:ln>
                  <a:noFill/>
                </a:ln>
                <a:solidFill>
                  <a:srgbClr val="FF0000"/>
                </a:solidFill>
                <a:effectLst/>
                <a:uLnTx/>
                <a:uFillTx/>
                <a:latin typeface="+mn-lt"/>
                <a:ea typeface="+mj-ea"/>
                <a:cs typeface="+mj-cs"/>
              </a:rPr>
              <a:t>L </a:t>
            </a:r>
            <a:r>
              <a:rPr kumimoji="0" lang="es-CO" sz="2400" b="0" i="0" u="none" strike="noStrike" kern="1200" cap="all" spc="0" normalizeH="0" baseline="0" noProof="0" dirty="0">
                <a:ln>
                  <a:noFill/>
                </a:ln>
                <a:solidFill>
                  <a:srgbClr val="AABED7">
                    <a:lumMod val="75000"/>
                  </a:srgbClr>
                </a:solidFill>
                <a:effectLst/>
                <a:uLnTx/>
                <a:uFillTx/>
                <a:latin typeface="+mn-lt"/>
                <a:ea typeface="+mj-ea"/>
                <a:cs typeface="+mj-cs"/>
              </a:rPr>
              <a:t>A  </a:t>
            </a:r>
            <a:r>
              <a:rPr kumimoji="0" lang="es-CO" sz="2400" b="0" i="0" u="none" strike="noStrike" kern="1200" cap="all" spc="0" normalizeH="0" baseline="0" noProof="0" dirty="0">
                <a:ln>
                  <a:noFill/>
                </a:ln>
                <a:solidFill>
                  <a:srgbClr val="FF6600"/>
                </a:solidFill>
                <a:effectLst/>
                <a:uLnTx/>
                <a:uFillTx/>
                <a:latin typeface="+mn-lt"/>
                <a:ea typeface="+mj-ea"/>
                <a:cs typeface="+mj-cs"/>
              </a:rPr>
              <a:t>I </a:t>
            </a:r>
            <a:r>
              <a:rPr kumimoji="0" lang="es-CO" sz="2400" b="0" i="0" u="none" strike="noStrike" kern="1200" cap="all" spc="0" normalizeH="0" baseline="0" noProof="0" dirty="0">
                <a:ln>
                  <a:noFill/>
                </a:ln>
                <a:solidFill>
                  <a:srgbClr val="86C157">
                    <a:lumMod val="50000"/>
                  </a:srgbClr>
                </a:solidFill>
                <a:effectLst/>
                <a:uLnTx/>
                <a:uFillTx/>
                <a:latin typeface="+mn-lt"/>
                <a:ea typeface="+mj-ea"/>
                <a:cs typeface="+mj-cs"/>
              </a:rPr>
              <a:t>D </a:t>
            </a:r>
            <a:r>
              <a:rPr kumimoji="0" lang="es-CO" sz="2400" b="0" i="0" u="none" strike="noStrike" kern="1200" cap="all" spc="0" normalizeH="0" baseline="0" noProof="0" dirty="0">
                <a:ln>
                  <a:noFill/>
                </a:ln>
                <a:solidFill>
                  <a:srgbClr val="FFFF00"/>
                </a:solidFill>
                <a:effectLst/>
                <a:uLnTx/>
                <a:uFillTx/>
                <a:latin typeface="+mn-lt"/>
                <a:ea typeface="+mj-ea"/>
                <a:cs typeface="+mj-cs"/>
              </a:rPr>
              <a:t>E </a:t>
            </a:r>
            <a:r>
              <a:rPr kumimoji="0" lang="es-CO" sz="2400" b="0" i="0" u="none" strike="noStrike" kern="1200" cap="all" spc="0" normalizeH="0" baseline="0" noProof="0" dirty="0">
                <a:ln>
                  <a:noFill/>
                </a:ln>
                <a:solidFill>
                  <a:srgbClr val="7030A0"/>
                </a:solidFill>
                <a:effectLst/>
                <a:uLnTx/>
                <a:uFillTx/>
                <a:latin typeface="+mn-lt"/>
                <a:ea typeface="+mj-ea"/>
                <a:cs typeface="+mj-cs"/>
              </a:rPr>
              <a:t>N </a:t>
            </a:r>
            <a:r>
              <a:rPr kumimoji="0" lang="es-CO" sz="2400" b="0" i="0" u="none" strike="noStrike" kern="1200" cap="all" spc="0" normalizeH="0" baseline="0" noProof="0" dirty="0">
                <a:ln>
                  <a:noFill/>
                </a:ln>
                <a:solidFill>
                  <a:srgbClr val="4BCAAD"/>
                </a:solidFill>
                <a:effectLst/>
                <a:uLnTx/>
                <a:uFillTx/>
                <a:latin typeface="+mn-lt"/>
                <a:ea typeface="+mj-ea"/>
                <a:cs typeface="+mj-cs"/>
              </a:rPr>
              <a:t>T </a:t>
            </a:r>
            <a:r>
              <a:rPr kumimoji="0" lang="es-CO" sz="2400" b="0" i="0" u="none" strike="noStrike" kern="1200" cap="all" spc="0" normalizeH="0" baseline="0" noProof="0" dirty="0">
                <a:ln>
                  <a:noFill/>
                </a:ln>
                <a:solidFill>
                  <a:srgbClr val="D99C3F">
                    <a:lumMod val="75000"/>
                  </a:srgbClr>
                </a:solidFill>
                <a:effectLst/>
                <a:uLnTx/>
                <a:uFillTx/>
                <a:latin typeface="+mn-lt"/>
                <a:ea typeface="+mj-ea"/>
                <a:cs typeface="+mj-cs"/>
              </a:rPr>
              <a:t>I </a:t>
            </a:r>
            <a:r>
              <a:rPr kumimoji="0" lang="es-CO" sz="2400" b="0" i="0" u="none" strike="noStrike" kern="1200" cap="all" spc="0" normalizeH="0" baseline="0" noProof="0" dirty="0">
                <a:ln>
                  <a:noFill/>
                </a:ln>
                <a:solidFill>
                  <a:srgbClr val="990000"/>
                </a:solidFill>
                <a:effectLst/>
                <a:uLnTx/>
                <a:uFillTx/>
                <a:latin typeface="+mn-lt"/>
                <a:ea typeface="+mj-ea"/>
                <a:cs typeface="+mj-cs"/>
              </a:rPr>
              <a:t>D </a:t>
            </a:r>
            <a:r>
              <a:rPr kumimoji="0" lang="es-CO" sz="2400" b="0" i="0" u="none" strike="noStrike" kern="1200" cap="all" spc="0" normalizeH="0" baseline="0" noProof="0" dirty="0">
                <a:ln>
                  <a:noFill/>
                </a:ln>
                <a:solidFill>
                  <a:prstClr val="black"/>
                </a:solidFill>
                <a:effectLst/>
                <a:uLnTx/>
                <a:uFillTx/>
                <a:latin typeface="+mn-lt"/>
                <a:ea typeface="+mj-ea"/>
                <a:cs typeface="+mj-cs"/>
              </a:rPr>
              <a:t>A </a:t>
            </a:r>
            <a:r>
              <a:rPr kumimoji="0" lang="es-CO" sz="2400" b="0" i="0" u="none" strike="noStrike" kern="1200" cap="all" spc="0" normalizeH="0" baseline="0" noProof="0" dirty="0">
                <a:ln>
                  <a:noFill/>
                </a:ln>
                <a:solidFill>
                  <a:srgbClr val="FF6600"/>
                </a:solidFill>
                <a:effectLst/>
                <a:uLnTx/>
                <a:uFillTx/>
                <a:latin typeface="+mn-lt"/>
                <a:ea typeface="+mj-ea"/>
                <a:cs typeface="+mj-cs"/>
              </a:rPr>
              <a:t>D</a:t>
            </a:r>
            <a:endParaRPr lang="es-CO" dirty="0">
              <a:latin typeface="+mn-lt"/>
            </a:endParaRPr>
          </a:p>
        </p:txBody>
      </p:sp>
      <p:sp>
        <p:nvSpPr>
          <p:cNvPr id="3" name="Marcador de contenido 2">
            <a:extLst>
              <a:ext uri="{FF2B5EF4-FFF2-40B4-BE49-F238E27FC236}">
                <a16:creationId xmlns:a16="http://schemas.microsoft.com/office/drawing/2014/main" id="{CF50EB43-FFE9-6BCE-52F8-A9C2E2F4CD32}"/>
              </a:ext>
            </a:extLst>
          </p:cNvPr>
          <p:cNvSpPr>
            <a:spLocks noGrp="1"/>
          </p:cNvSpPr>
          <p:nvPr>
            <p:ph sz="quarter" idx="13"/>
          </p:nvPr>
        </p:nvSpPr>
        <p:spPr>
          <a:xfrm>
            <a:off x="913774" y="2019870"/>
            <a:ext cx="5106026" cy="3951722"/>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jÓvenes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prstClr val="black"/>
                </a:solidFill>
              </a:rPr>
              <a:t>Hace referencia sobre la búsqueda del adolescente lo que quiere ser para sí mismo como para la sociedad que integra (Único e irrepetible, original e identificado con la idiosincrasia de su comunidad.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cubos Rubik, dominós, parques, vestuario </a:t>
            </a:r>
            <a:r>
              <a:rPr kumimoji="0" lang="es-ES" sz="1200" b="1" i="0" u="none" strike="noStrike" kern="1200" cap="none" spc="0" normalizeH="0" baseline="0" noProof="0" dirty="0" err="1">
                <a:ln>
                  <a:noFill/>
                </a:ln>
                <a:solidFill>
                  <a:prstClr val="black"/>
                </a:solidFill>
                <a:effectLst/>
                <a:uLnTx/>
                <a:uFillTx/>
                <a:ea typeface="+mn-ea"/>
                <a:cs typeface="+mn-cs"/>
              </a:rPr>
              <a:t>bullerenguero</a:t>
            </a:r>
            <a:r>
              <a:rPr kumimoji="0" lang="es-ES" sz="1200" b="1" i="0" u="none" strike="noStrike" kern="1200" cap="none" spc="0" normalizeH="0" baseline="0" noProof="0" dirty="0">
                <a:ln>
                  <a:noFill/>
                </a:ln>
                <a:solidFill>
                  <a:prstClr val="black"/>
                </a:solidFill>
                <a:effectLst/>
                <a:uLnTx/>
                <a:uFillTx/>
                <a:ea typeface="+mn-ea"/>
                <a:cs typeface="+mn-cs"/>
              </a:rPr>
              <a:t>, azadones, vestuario de danzas aborígenes, maquillaje, material para fabricar máscaras, artesanías; todo lo anterior incluido en Exhibidores.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1200" b="1" i="0" u="none" strike="noStrike" kern="1200" cap="all"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240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sz="1200" dirty="0"/>
          </a:p>
        </p:txBody>
      </p:sp>
      <p:sp>
        <p:nvSpPr>
          <p:cNvPr id="4" name="Marcador de contenido 3">
            <a:extLst>
              <a:ext uri="{FF2B5EF4-FFF2-40B4-BE49-F238E27FC236}">
                <a16:creationId xmlns:a16="http://schemas.microsoft.com/office/drawing/2014/main" id="{64C39BD8-F489-291D-0F19-A491D6E361DF}"/>
              </a:ext>
            </a:extLst>
          </p:cNvPr>
          <p:cNvSpPr>
            <a:spLocks noGrp="1"/>
          </p:cNvSpPr>
          <p:nvPr>
            <p:ph sz="quarter" idx="14"/>
          </p:nvPr>
        </p:nvSpPr>
        <p:spPr>
          <a:xfrm>
            <a:off x="6172200" y="1894114"/>
            <a:ext cx="5105400" cy="4077478"/>
          </a:xfrm>
        </p:spPr>
        <p:txBody>
          <a:bodyPr>
            <a:normAutofit fontScale="5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2200" b="0" i="0" u="none" strike="noStrike" kern="1200" cap="all" spc="0" normalizeH="0" baseline="0" noProof="0" dirty="0">
                <a:ln>
                  <a:noFill/>
                </a:ln>
                <a:solidFill>
                  <a:srgbClr val="FFC000"/>
                </a:solidFill>
                <a:effectLst/>
                <a:uLnTx/>
                <a:uFillTx/>
                <a:ea typeface="+mn-ea"/>
                <a:cs typeface="+mn-cs"/>
              </a:rPr>
              <a:t>Inicio dirigido a JÓVENES de DÉCIMO Y UNDÉCIMO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200" b="1" i="0" u="none" strike="noStrike" kern="1200" cap="none" spc="0" normalizeH="0" baseline="0" noProof="0" dirty="0">
                <a:ln>
                  <a:noFill/>
                </a:ln>
                <a:solidFill>
                  <a:prstClr val="black"/>
                </a:solidFill>
                <a:effectLst/>
                <a:uLnTx/>
                <a:uFillTx/>
                <a:ea typeface="+mn-ea"/>
                <a:cs typeface="+mn-cs"/>
              </a:rPr>
              <a:t>Se reúne a los jóvenes con sus padres y/o acudientes y familia institucional en círculos bajo la orientación del docente realicen una pausa activa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2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2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como se debe ser idénticos mediante juegos de exploración: Concurso de talentos (baile, canto, arte, deporte, música, adivinanzas, actuación, periodismo, política </a:t>
            </a:r>
            <a:r>
              <a:rPr kumimoji="0" lang="es-CO" sz="2200" b="1" i="0" u="none" strike="noStrike" kern="1200" cap="none" spc="0" normalizeH="0" baseline="0" noProof="0" dirty="0" err="1">
                <a:ln>
                  <a:noFill/>
                </a:ln>
                <a:solidFill>
                  <a:prstClr val="black"/>
                </a:solidFill>
                <a:effectLst/>
                <a:uLnTx/>
                <a:uFillTx/>
                <a:ea typeface="+mn-ea"/>
                <a:cs typeface="+mn-cs"/>
              </a:rPr>
              <a:t>etc</a:t>
            </a:r>
            <a:r>
              <a:rPr kumimoji="0" lang="es-CO" sz="2200" b="1" i="0" u="none" strike="noStrike" kern="1200" cap="none" spc="0" normalizeH="0" baseline="0" noProof="0" dirty="0">
                <a:ln>
                  <a:noFill/>
                </a:ln>
                <a:solidFill>
                  <a:prstClr val="black"/>
                </a:solidFill>
                <a:effectLst/>
                <a:uLnTx/>
                <a:uFillTx/>
                <a:ea typeface="+mn-ea"/>
                <a:cs typeface="+mn-cs"/>
              </a:rPr>
              <a:t>)</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200" b="1" i="0" u="none" strike="noStrike" kern="1200" cap="none" spc="0" normalizeH="0" baseline="0" noProof="0" dirty="0">
                <a:ln>
                  <a:noFill/>
                </a:ln>
                <a:solidFill>
                  <a:prstClr val="black"/>
                </a:solidFill>
                <a:effectLst/>
                <a:uLnTx/>
                <a:uFillTx/>
                <a:ea typeface="+mn-ea"/>
                <a:cs typeface="+mn-cs"/>
              </a:rPr>
              <a:t>Juegos de identidad cultural y actividades: Rondas </a:t>
            </a:r>
            <a:r>
              <a:rPr kumimoji="0" lang="es-CO" sz="2200" b="1" i="0" u="none" strike="noStrike" kern="1200" cap="none" spc="0" normalizeH="0" baseline="0" noProof="0" dirty="0" err="1">
                <a:ln>
                  <a:noFill/>
                </a:ln>
                <a:solidFill>
                  <a:prstClr val="black"/>
                </a:solidFill>
                <a:effectLst/>
                <a:uLnTx/>
                <a:uFillTx/>
                <a:ea typeface="+mn-ea"/>
                <a:cs typeface="+mn-cs"/>
              </a:rPr>
              <a:t>bullerengueras</a:t>
            </a:r>
            <a:r>
              <a:rPr kumimoji="0" lang="es-CO" sz="2200" b="1" i="0" u="none" strike="noStrike" kern="1200" cap="none" spc="0" normalizeH="0" baseline="0" noProof="0" dirty="0">
                <a:ln>
                  <a:noFill/>
                </a:ln>
                <a:solidFill>
                  <a:prstClr val="black"/>
                </a:solidFill>
                <a:effectLst/>
                <a:uLnTx/>
                <a:uFillTx/>
                <a:ea typeface="+mn-ea"/>
                <a:cs typeface="+mn-cs"/>
              </a:rPr>
              <a:t>, danzas aborígenes, diseño de mascaras, elaboración de instrumentos musicales, artesanías étnicas, cantaoras y cantaores, palabreros, la leva, el velillo, el arranca yuca, la peregrina, velorios, cantos fúnebres, gastronomía, cuentos, mitos, leyendas, fiestas patronales. La </a:t>
            </a:r>
            <a:r>
              <a:rPr kumimoji="0" lang="es-CO" sz="2200" b="1" i="0" u="none" strike="noStrike" kern="1200" cap="none" spc="0" normalizeH="0" baseline="0" noProof="0" dirty="0" err="1">
                <a:ln>
                  <a:noFill/>
                </a:ln>
                <a:solidFill>
                  <a:prstClr val="black"/>
                </a:solidFill>
                <a:effectLst/>
                <a:uLnTx/>
                <a:uFillTx/>
                <a:ea typeface="+mn-ea"/>
                <a:cs typeface="+mn-cs"/>
              </a:rPr>
              <a:t>timitoma</a:t>
            </a:r>
            <a:r>
              <a:rPr kumimoji="0" lang="es-CO" sz="2200" b="1" i="0" u="none" strike="noStrike" kern="1200" cap="none" spc="0" normalizeH="0" baseline="0" noProof="0" dirty="0">
                <a:ln>
                  <a:noFill/>
                </a:ln>
                <a:solidFill>
                  <a:prstClr val="black"/>
                </a:solidFill>
                <a:effectLst/>
                <a:uLnTx/>
                <a:uFillTx/>
                <a:ea typeface="+mn-ea"/>
                <a:cs typeface="+mn-cs"/>
              </a:rPr>
              <a:t>, la </a:t>
            </a:r>
            <a:r>
              <a:rPr kumimoji="0" lang="es-CO" sz="2200" b="1" i="0" u="none" strike="noStrike" kern="1200" cap="none" spc="0" normalizeH="0" baseline="0" noProof="0" dirty="0" err="1">
                <a:ln>
                  <a:noFill/>
                </a:ln>
                <a:solidFill>
                  <a:prstClr val="black"/>
                </a:solidFill>
                <a:effectLst/>
                <a:uLnTx/>
                <a:uFillTx/>
                <a:ea typeface="+mn-ea"/>
                <a:cs typeface="+mn-cs"/>
              </a:rPr>
              <a:t>chalata</a:t>
            </a:r>
            <a:r>
              <a:rPr kumimoji="0" lang="es-CO" sz="2200" b="1" i="0" u="none" strike="noStrike" kern="1200" cap="none" spc="0" normalizeH="0" baseline="0" noProof="0" dirty="0">
                <a:ln>
                  <a:noFill/>
                </a:ln>
                <a:solidFill>
                  <a:prstClr val="black"/>
                </a:solidFill>
                <a:effectLst/>
                <a:uLnTx/>
                <a:uFillTx/>
                <a:ea typeface="+mn-ea"/>
                <a:cs typeface="+mn-cs"/>
              </a:rPr>
              <a:t>, el rey, el vaso de agua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200" b="1" i="0" u="none" strike="noStrike" kern="1200" cap="none" spc="0" normalizeH="0" baseline="0" noProof="0" dirty="0">
                <a:ln>
                  <a:noFill/>
                </a:ln>
                <a:solidFill>
                  <a:prstClr val="black"/>
                </a:solidFill>
                <a:effectLst/>
                <a:uLnTx/>
                <a:uFillTx/>
                <a:ea typeface="+mn-ea"/>
                <a:cs typeface="+mn-cs"/>
              </a:rPr>
              <a:t>Estimado docente, conforme grupos para dichos juegos y premie los mejores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13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lang="es-CO" dirty="0"/>
          </a:p>
        </p:txBody>
      </p:sp>
      <p:pic>
        <p:nvPicPr>
          <p:cNvPr id="5" name="Imagen 4">
            <a:extLst>
              <a:ext uri="{FF2B5EF4-FFF2-40B4-BE49-F238E27FC236}">
                <a16:creationId xmlns:a16="http://schemas.microsoft.com/office/drawing/2014/main" id="{DB6F4B4A-5E13-B2E0-D8C0-6316B750AC79}"/>
              </a:ext>
            </a:extLst>
          </p:cNvPr>
          <p:cNvPicPr>
            <a:picLocks noChangeAspect="1"/>
          </p:cNvPicPr>
          <p:nvPr/>
        </p:nvPicPr>
        <p:blipFill>
          <a:blip r:embed="rId2"/>
          <a:stretch>
            <a:fillRect/>
          </a:stretch>
        </p:blipFill>
        <p:spPr>
          <a:xfrm>
            <a:off x="0" y="3412"/>
            <a:ext cx="1243692" cy="1066892"/>
          </a:xfrm>
          <a:prstGeom prst="rect">
            <a:avLst/>
          </a:prstGeom>
        </p:spPr>
      </p:pic>
      <p:sp>
        <p:nvSpPr>
          <p:cNvPr id="6" name="Marcador de número de diapositiva 5">
            <a:extLst>
              <a:ext uri="{FF2B5EF4-FFF2-40B4-BE49-F238E27FC236}">
                <a16:creationId xmlns:a16="http://schemas.microsoft.com/office/drawing/2014/main" id="{182AA024-4629-9C72-2443-49A41FB9BCF1}"/>
              </a:ext>
            </a:extLst>
          </p:cNvPr>
          <p:cNvSpPr>
            <a:spLocks noGrp="1"/>
          </p:cNvSpPr>
          <p:nvPr>
            <p:ph type="sldNum" sz="quarter" idx="12"/>
          </p:nvPr>
        </p:nvSpPr>
        <p:spPr/>
        <p:txBody>
          <a:bodyPr/>
          <a:lstStyle/>
          <a:p>
            <a:fld id="{B5346379-99B8-4D47-8EAF-938C34B28DAA}" type="slidenum">
              <a:rPr lang="es-CO" smtClean="0"/>
              <a:t>46</a:t>
            </a:fld>
            <a:endParaRPr lang="es-CO"/>
          </a:p>
        </p:txBody>
      </p:sp>
    </p:spTree>
    <p:extLst>
      <p:ext uri="{BB962C8B-B14F-4D97-AF65-F5344CB8AC3E}">
        <p14:creationId xmlns:p14="http://schemas.microsoft.com/office/powerpoint/2010/main" val="36094453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9271F3-B291-8D04-EAD9-EFBCB88C0105}"/>
              </a:ext>
            </a:extLst>
          </p:cNvPr>
          <p:cNvSpPr>
            <a:spLocks noGrp="1"/>
          </p:cNvSpPr>
          <p:nvPr>
            <p:ph type="title"/>
          </p:nvPr>
        </p:nvSpPr>
        <p:spPr>
          <a:xfrm>
            <a:off x="913775" y="618517"/>
            <a:ext cx="10364451" cy="5004361"/>
          </a:xfrm>
        </p:spPr>
        <p:txBody>
          <a:bodyPr/>
          <a:lstStyle/>
          <a:p>
            <a:r>
              <a:rPr kumimoji="0" lang="es-CO" sz="2200" b="1" i="0" u="none" strike="noStrike" kern="1200" cap="all" spc="0" normalizeH="0" baseline="0" noProof="0" dirty="0">
                <a:ln>
                  <a:noFill/>
                </a:ln>
                <a:solidFill>
                  <a:prstClr val="black"/>
                </a:solidFill>
                <a:effectLst/>
                <a:uLnTx/>
                <a:uFillTx/>
                <a:latin typeface="+mn-lt"/>
                <a:ea typeface="+mj-ea"/>
                <a:cs typeface="+mj-cs"/>
              </a:rPr>
              <a:t>“El trabajo es generador de progreso en toda sociedad”</a:t>
            </a:r>
            <a:br>
              <a:rPr kumimoji="0" lang="es-CO" sz="2200" b="1" i="0" u="none" strike="noStrike" kern="1200" cap="all" spc="0" normalizeH="0" baseline="0" noProof="0" dirty="0">
                <a:ln>
                  <a:noFill/>
                </a:ln>
                <a:solidFill>
                  <a:prstClr val="black"/>
                </a:solidFill>
                <a:effectLst/>
                <a:uLnTx/>
                <a:uFillTx/>
                <a:latin typeface="+mn-lt"/>
                <a:ea typeface="+mj-ea"/>
                <a:cs typeface="+mj-cs"/>
              </a:rPr>
            </a:br>
            <a:br>
              <a:rPr kumimoji="0" lang="es-CO" sz="2200" b="1" i="0" u="none" strike="noStrike" kern="1200" cap="all" spc="0" normalizeH="0" baseline="0" noProof="0" dirty="0">
                <a:ln>
                  <a:noFill/>
                </a:ln>
                <a:solidFill>
                  <a:prstClr val="black"/>
                </a:solidFill>
                <a:effectLst/>
                <a:uLnTx/>
                <a:uFillTx/>
                <a:latin typeface="+mn-lt"/>
                <a:ea typeface="+mj-ea"/>
                <a:cs typeface="+mj-cs"/>
              </a:rPr>
            </a:br>
            <a:r>
              <a:rPr kumimoji="0" lang="es-CO" sz="2200" b="1" i="0" u="none" strike="noStrike" kern="1200" cap="all" spc="0" normalizeH="0" baseline="0" noProof="0" dirty="0">
                <a:ln>
                  <a:noFill/>
                </a:ln>
                <a:solidFill>
                  <a:prstClr val="black"/>
                </a:solidFill>
                <a:effectLst/>
                <a:uLnTx/>
                <a:uFillTx/>
                <a:latin typeface="+mn-lt"/>
                <a:ea typeface="+mj-ea"/>
                <a:cs typeface="+mj-cs"/>
              </a:rPr>
              <a:t>a</a:t>
            </a:r>
            <a:r>
              <a:rPr kumimoji="0" lang="es-CO" sz="2200" b="1" i="0" u="none" strike="noStrike" kern="1200" cap="none" spc="0" normalizeH="0" baseline="0" noProof="0" dirty="0">
                <a:ln>
                  <a:noFill/>
                </a:ln>
                <a:solidFill>
                  <a:prstClr val="black"/>
                </a:solidFill>
                <a:effectLst/>
                <a:uLnTx/>
                <a:uFillTx/>
                <a:latin typeface="+mn-lt"/>
                <a:ea typeface="+mj-ea"/>
                <a:cs typeface="+mj-cs"/>
              </a:rPr>
              <a:t>utores</a:t>
            </a:r>
            <a:r>
              <a:rPr kumimoji="0" lang="es-CO" sz="2200" b="1" i="0" u="none" strike="noStrike" kern="1200" cap="all" spc="0" normalizeH="0" baseline="0" noProof="0" dirty="0">
                <a:ln>
                  <a:noFill/>
                </a:ln>
                <a:solidFill>
                  <a:prstClr val="black"/>
                </a:solidFill>
                <a:effectLst/>
                <a:uLnTx/>
                <a:uFillTx/>
                <a:latin typeface="+mn-lt"/>
                <a:ea typeface="+mj-ea"/>
                <a:cs typeface="+mj-cs"/>
              </a:rPr>
              <a:t> v</a:t>
            </a:r>
            <a:r>
              <a:rPr kumimoji="0" lang="es-CO" sz="2200" b="1" i="0" u="none" strike="noStrike" kern="1200" cap="none" spc="0" normalizeH="0" baseline="0" noProof="0" dirty="0">
                <a:ln>
                  <a:noFill/>
                </a:ln>
                <a:solidFill>
                  <a:prstClr val="black"/>
                </a:solidFill>
                <a:effectLst/>
                <a:uLnTx/>
                <a:uFillTx/>
                <a:latin typeface="+mn-lt"/>
                <a:ea typeface="+mj-ea"/>
                <a:cs typeface="+mj-cs"/>
              </a:rPr>
              <a:t>arios</a:t>
            </a:r>
            <a:endParaRPr lang="es-CO" dirty="0">
              <a:latin typeface="+mn-lt"/>
            </a:endParaRPr>
          </a:p>
        </p:txBody>
      </p:sp>
      <p:pic>
        <p:nvPicPr>
          <p:cNvPr id="3" name="Imagen 2">
            <a:extLst>
              <a:ext uri="{FF2B5EF4-FFF2-40B4-BE49-F238E27FC236}">
                <a16:creationId xmlns:a16="http://schemas.microsoft.com/office/drawing/2014/main" id="{76013CEB-A3B4-60F9-C7F3-BDE3B645A22F}"/>
              </a:ext>
            </a:extLst>
          </p:cNvPr>
          <p:cNvPicPr>
            <a:picLocks noChangeAspect="1"/>
          </p:cNvPicPr>
          <p:nvPr/>
        </p:nvPicPr>
        <p:blipFill>
          <a:blip r:embed="rId2"/>
          <a:stretch>
            <a:fillRect/>
          </a:stretch>
        </p:blipFill>
        <p:spPr>
          <a:xfrm>
            <a:off x="0" y="0"/>
            <a:ext cx="1201016" cy="957155"/>
          </a:xfrm>
          <a:prstGeom prst="rect">
            <a:avLst/>
          </a:prstGeom>
        </p:spPr>
      </p:pic>
      <p:sp>
        <p:nvSpPr>
          <p:cNvPr id="4" name="Marcador de número de diapositiva 3">
            <a:extLst>
              <a:ext uri="{FF2B5EF4-FFF2-40B4-BE49-F238E27FC236}">
                <a16:creationId xmlns:a16="http://schemas.microsoft.com/office/drawing/2014/main" id="{FA9C719C-B92D-5F14-3495-AD95670B7A99}"/>
              </a:ext>
            </a:extLst>
          </p:cNvPr>
          <p:cNvSpPr>
            <a:spLocks noGrp="1"/>
          </p:cNvSpPr>
          <p:nvPr>
            <p:ph type="sldNum" sz="quarter" idx="12"/>
          </p:nvPr>
        </p:nvSpPr>
        <p:spPr/>
        <p:txBody>
          <a:bodyPr/>
          <a:lstStyle/>
          <a:p>
            <a:fld id="{B5346379-99B8-4D47-8EAF-938C34B28DAA}" type="slidenum">
              <a:rPr lang="es-CO" smtClean="0"/>
              <a:t>47</a:t>
            </a:fld>
            <a:endParaRPr lang="es-CO"/>
          </a:p>
        </p:txBody>
      </p:sp>
    </p:spTree>
    <p:extLst>
      <p:ext uri="{BB962C8B-B14F-4D97-AF65-F5344CB8AC3E}">
        <p14:creationId xmlns:p14="http://schemas.microsoft.com/office/powerpoint/2010/main" val="1914589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8F5BA1-3DC2-6758-EDC6-EE2B9ED98166}"/>
              </a:ext>
            </a:extLst>
          </p:cNvPr>
          <p:cNvSpPr>
            <a:spLocks noGrp="1"/>
          </p:cNvSpPr>
          <p:nvPr>
            <p:ph type="title"/>
          </p:nvPr>
        </p:nvSpPr>
        <p:spPr>
          <a:xfrm>
            <a:off x="913775" y="618518"/>
            <a:ext cx="10364451" cy="975445"/>
          </a:xfrm>
        </p:spPr>
        <p:txBody>
          <a:bodyPr/>
          <a:lstStyle/>
          <a:p>
            <a:r>
              <a:rPr lang="es-CO" sz="2400" dirty="0">
                <a:latin typeface="+mn-lt"/>
              </a:rPr>
              <a:t>E </a:t>
            </a:r>
            <a:r>
              <a:rPr lang="es-CO" sz="2400" dirty="0">
                <a:solidFill>
                  <a:srgbClr val="C00000"/>
                </a:solidFill>
                <a:latin typeface="+mn-lt"/>
              </a:rPr>
              <a:t>L  </a:t>
            </a:r>
            <a:r>
              <a:rPr lang="es-CO" sz="2400" dirty="0">
                <a:solidFill>
                  <a:srgbClr val="FF6600"/>
                </a:solidFill>
                <a:latin typeface="+mn-lt"/>
              </a:rPr>
              <a:t>T </a:t>
            </a:r>
            <a:r>
              <a:rPr lang="es-CO" sz="2400" dirty="0">
                <a:solidFill>
                  <a:schemeClr val="accent1"/>
                </a:solidFill>
                <a:latin typeface="+mn-lt"/>
              </a:rPr>
              <a:t>R </a:t>
            </a:r>
            <a:r>
              <a:rPr lang="es-CO" sz="2400" dirty="0">
                <a:solidFill>
                  <a:schemeClr val="accent5"/>
                </a:solidFill>
                <a:latin typeface="+mn-lt"/>
              </a:rPr>
              <a:t>A </a:t>
            </a:r>
            <a:r>
              <a:rPr lang="es-CO" sz="2400" dirty="0">
                <a:solidFill>
                  <a:schemeClr val="accent6"/>
                </a:solidFill>
                <a:latin typeface="+mn-lt"/>
              </a:rPr>
              <a:t>B </a:t>
            </a:r>
            <a:r>
              <a:rPr lang="es-CO" sz="2400" dirty="0">
                <a:solidFill>
                  <a:srgbClr val="002060"/>
                </a:solidFill>
                <a:latin typeface="+mn-lt"/>
              </a:rPr>
              <a:t>A </a:t>
            </a:r>
            <a:r>
              <a:rPr lang="es-CO" sz="2400" dirty="0">
                <a:solidFill>
                  <a:srgbClr val="FFFF00"/>
                </a:solidFill>
                <a:latin typeface="+mn-lt"/>
              </a:rPr>
              <a:t>J </a:t>
            </a:r>
            <a:r>
              <a:rPr lang="es-CO" sz="2400" dirty="0">
                <a:solidFill>
                  <a:srgbClr val="FF0000"/>
                </a:solidFill>
                <a:latin typeface="+mn-lt"/>
              </a:rPr>
              <a:t>O</a:t>
            </a:r>
            <a:r>
              <a:rPr kumimoji="0" lang="es-CO" sz="2400" b="0" i="0" u="none" strike="noStrike" kern="1200" cap="all" spc="0" normalizeH="0" baseline="0" noProof="0" dirty="0">
                <a:ln>
                  <a:noFill/>
                </a:ln>
                <a:solidFill>
                  <a:srgbClr val="FF0000"/>
                </a:solidFill>
                <a:effectLst/>
                <a:uLnTx/>
                <a:uFillTx/>
                <a:latin typeface="+mn-lt"/>
                <a:ea typeface="+mj-ea"/>
                <a:cs typeface="+mj-cs"/>
              </a:rPr>
              <a:t> </a:t>
            </a:r>
            <a:endParaRPr lang="es-CO" dirty="0">
              <a:latin typeface="+mn-lt"/>
            </a:endParaRPr>
          </a:p>
        </p:txBody>
      </p:sp>
      <p:sp>
        <p:nvSpPr>
          <p:cNvPr id="3" name="Marcador de contenido 2">
            <a:extLst>
              <a:ext uri="{FF2B5EF4-FFF2-40B4-BE49-F238E27FC236}">
                <a16:creationId xmlns:a16="http://schemas.microsoft.com/office/drawing/2014/main" id="{BDEF34FE-D54C-7FD2-F293-0CF2661FA036}"/>
              </a:ext>
            </a:extLst>
          </p:cNvPr>
          <p:cNvSpPr>
            <a:spLocks noGrp="1"/>
          </p:cNvSpPr>
          <p:nvPr>
            <p:ph sz="quarter" idx="13"/>
          </p:nvPr>
        </p:nvSpPr>
        <p:spPr>
          <a:xfrm>
            <a:off x="913774" y="2033516"/>
            <a:ext cx="5106026" cy="3757683"/>
          </a:xfrm>
        </p:spPr>
        <p:txBody>
          <a:bodyPr>
            <a:normAutofit/>
          </a:bodyPr>
          <a:lstStyle/>
          <a:p>
            <a:r>
              <a:rPr kumimoji="0" lang="es-CO" sz="1200" b="0" i="0" u="none" strike="noStrike" kern="1200" cap="all" spc="0" normalizeH="0" baseline="0" noProof="0" dirty="0">
                <a:ln>
                  <a:noFill/>
                </a:ln>
                <a:solidFill>
                  <a:srgbClr val="FF0000"/>
                </a:solidFill>
                <a:effectLst/>
                <a:uLnTx/>
                <a:uFillTx/>
                <a:ea typeface="+mn-ea"/>
                <a:cs typeface="+mn-cs"/>
              </a:rPr>
              <a:t>DEFINICIÓn para niños de pre jardín y jardín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prstClr val="black"/>
                </a:solidFill>
              </a:rPr>
              <a:t>Es el esfuerzo que haces para conseguir lo deseado</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videaobeam</a:t>
            </a:r>
            <a:r>
              <a:rPr kumimoji="0" lang="es-ES" sz="1200" b="1" i="0" u="none" strike="noStrike" kern="1200" cap="none" spc="0" normalizeH="0" baseline="0" noProof="0" dirty="0">
                <a:ln>
                  <a:noFill/>
                </a:ln>
                <a:solidFill>
                  <a:prstClr val="black"/>
                </a:solidFill>
                <a:effectLst/>
                <a:uLnTx/>
                <a:uFillTx/>
                <a:ea typeface="+mn-ea"/>
                <a:cs typeface="+mn-cs"/>
              </a:rPr>
              <a:t>, octavos de cartulina, papel </a:t>
            </a:r>
            <a:r>
              <a:rPr kumimoji="0" lang="es-ES" sz="1200" b="1" i="0" u="none" strike="noStrike" kern="1200" cap="none" spc="0" normalizeH="0" baseline="0" noProof="0" dirty="0" err="1">
                <a:ln>
                  <a:noFill/>
                </a:ln>
                <a:solidFill>
                  <a:prstClr val="black"/>
                </a:solidFill>
                <a:effectLst/>
                <a:uLnTx/>
                <a:uFillTx/>
                <a:ea typeface="+mn-ea"/>
                <a:cs typeface="+mn-cs"/>
              </a:rPr>
              <a:t>marbeta</a:t>
            </a:r>
            <a:r>
              <a:rPr kumimoji="0" lang="es-ES" sz="1200" b="1" i="0" u="none" strike="noStrike" kern="1200" cap="none" spc="0" normalizeH="0" baseline="0" noProof="0" dirty="0">
                <a:ln>
                  <a:noFill/>
                </a:ln>
                <a:solidFill>
                  <a:prstClr val="black"/>
                </a:solidFill>
                <a:effectLst/>
                <a:uLnTx/>
                <a:uFillTx/>
                <a:ea typeface="+mn-ea"/>
                <a:cs typeface="+mn-cs"/>
              </a:rPr>
              <a:t>, marcadores permanentes, regla, goma blanca, lápiz negro, borrador, sacapunta, temperas, pinceles., colores, balón, palillos, pelotas.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25 a 30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p>
          <a:p>
            <a:endParaRPr kumimoji="0" lang="es-CO" sz="1500" b="0" i="0" u="none" strike="noStrike" kern="1200" cap="all" spc="0" normalizeH="0" baseline="0" noProof="0" dirty="0">
              <a:ln>
                <a:noFill/>
              </a:ln>
              <a:solidFill>
                <a:srgbClr val="FF0000"/>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5905D578-0869-169F-4C12-12D2D9429BC2}"/>
              </a:ext>
            </a:extLst>
          </p:cNvPr>
          <p:cNvSpPr>
            <a:spLocks noGrp="1"/>
          </p:cNvSpPr>
          <p:nvPr>
            <p:ph sz="quarter" idx="14"/>
          </p:nvPr>
        </p:nvSpPr>
        <p:spPr>
          <a:xfrm>
            <a:off x="6172200" y="1912776"/>
            <a:ext cx="5105400" cy="3878423"/>
          </a:xfrm>
        </p:spPr>
        <p:txBody>
          <a:bodyPr>
            <a:normAutofit fontScale="77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500" b="0" i="0" u="none" strike="noStrike" kern="1200" cap="all" spc="0" normalizeH="0" baseline="0" noProof="0" dirty="0">
                <a:ln>
                  <a:noFill/>
                </a:ln>
                <a:solidFill>
                  <a:srgbClr val="FFC000"/>
                </a:solidFill>
                <a:effectLst/>
                <a:uLnTx/>
                <a:uFillTx/>
                <a:ea typeface="+mn-ea"/>
                <a:cs typeface="+mn-cs"/>
              </a:rPr>
              <a:t>Inicio dirigido a niños de prejardín y jardín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500" b="1" i="0" u="none" strike="noStrike" kern="1200" cap="none" spc="0" normalizeH="0" baseline="0" noProof="0" dirty="0">
                <a:ln>
                  <a:noFill/>
                </a:ln>
                <a:solidFill>
                  <a:prstClr val="black"/>
                </a:solidFill>
                <a:effectLst/>
                <a:uLnTx/>
                <a:uFillTx/>
                <a:ea typeface="+mn-ea"/>
                <a:cs typeface="+mn-cs"/>
              </a:rPr>
              <a:t>Se reúne a los niños acompañados con sus padres y/o acudientes y familia institucional en ronda, bajo la orientación del docente realizan ejercicios físicos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500" b="1" i="0" u="none" strike="noStrike" kern="1200" cap="none" spc="0" normalizeH="0" baseline="0" noProof="0" dirty="0">
                <a:ln>
                  <a:noFill/>
                </a:ln>
                <a:solidFill>
                  <a:srgbClr val="A35DD1"/>
                </a:solidFill>
                <a:effectLst/>
                <a:uLnTx/>
                <a:uFillTx/>
                <a:ea typeface="+mn-ea"/>
                <a:cs typeface="+mn-cs"/>
              </a:rPr>
              <a:t>ACTIVIDAD</a:t>
            </a:r>
          </a:p>
          <a:p>
            <a:pPr marL="342900" lvl="0" indent="-342900">
              <a:spcAft>
                <a:spcPts val="300"/>
              </a:spcAft>
              <a:buSzPts val="1000"/>
              <a:buFont typeface="Symbol" panose="05050102010706020507" pitchFamily="18" charset="2"/>
              <a:buChar char=""/>
              <a:tabLst>
                <a:tab pos="457200" algn="l"/>
              </a:tabLst>
            </a:pPr>
            <a:r>
              <a:rPr kumimoji="0" lang="es-CO" sz="1500" b="1" i="0" u="none" strike="noStrike" kern="1200" cap="none" spc="0" normalizeH="0" baseline="0" noProof="0" dirty="0">
                <a:ln>
                  <a:noFill/>
                </a:ln>
                <a:solidFill>
                  <a:prstClr val="black"/>
                </a:solidFill>
                <a:effectLst/>
                <a:uLnTx/>
                <a:uFillTx/>
                <a:ea typeface="+mn-ea"/>
                <a:cs typeface="+mn-cs"/>
              </a:rPr>
              <a:t>Los niños junto a sus padres y/o acudientes, escuchan las  indicaciones del docente sobre como se debe </a:t>
            </a:r>
            <a:r>
              <a:rPr lang="es-CO" sz="1500" b="1" cap="none" dirty="0">
                <a:solidFill>
                  <a:prstClr val="black"/>
                </a:solidFill>
              </a:rPr>
              <a:t>poner en práctica el valor del trabajo </a:t>
            </a:r>
            <a:r>
              <a:rPr kumimoji="0" lang="es-CO" sz="1500" b="1" i="0" u="none" strike="noStrike" kern="1200" cap="none" spc="0" normalizeH="0" baseline="0" noProof="0" dirty="0">
                <a:ln>
                  <a:noFill/>
                </a:ln>
                <a:solidFill>
                  <a:prstClr val="black"/>
                </a:solidFill>
                <a:effectLst/>
                <a:uLnTx/>
                <a:uFillTx/>
                <a:ea typeface="+mn-ea"/>
                <a:cs typeface="+mn-cs"/>
              </a:rPr>
              <a:t>mediante dinámicas y juegos divertidos: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500" b="1" cap="none" dirty="0">
                <a:solidFill>
                  <a:prstClr val="black"/>
                </a:solidFill>
              </a:rPr>
              <a:t>Puzle, escondite, juegos de rol, manualidades, las lanchas, pelotas imaginarias, el orden de las alturas, el lazo, caza abrazadores., circulo de palillos, cuadro de colores, </a:t>
            </a:r>
            <a:endParaRPr kumimoji="0" lang="es-CO" sz="15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500" b="1" i="0" u="none" strike="noStrike" kern="1200" cap="none" spc="0" normalizeH="0" baseline="0" noProof="0" dirty="0">
                <a:ln>
                  <a:noFill/>
                </a:ln>
                <a:solidFill>
                  <a:prstClr val="black"/>
                </a:solidFill>
                <a:effectLst/>
                <a:uLnTx/>
                <a:uFillTx/>
                <a:ea typeface="+mn-ea"/>
                <a:cs typeface="+mn-cs"/>
              </a:rPr>
              <a:t>Rayuela, el ajedrez, saltar a la comba, el balón, la ruleta de la suerte</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500" b="1" cap="none" dirty="0">
                <a:solidFill>
                  <a:prstClr val="black"/>
                </a:solidFill>
              </a:rPr>
              <a:t>Estimado docente podrá encontrar dichas dinámicas y juegos divertidos en  las siguientes direcciones: </a:t>
            </a:r>
            <a:r>
              <a:rPr lang="es-CO" sz="1500" b="1" cap="none" dirty="0">
                <a:solidFill>
                  <a:prstClr val="black"/>
                </a:solidFill>
                <a:hlinkClick r:id="rId2"/>
              </a:rPr>
              <a:t>https://blog.oxfamintermon.org</a:t>
            </a:r>
            <a:r>
              <a:rPr lang="es-CO" sz="1500" b="1" cap="none" dirty="0">
                <a:solidFill>
                  <a:prstClr val="black"/>
                </a:solidFill>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500" b="1" i="0" u="none" strike="noStrike" kern="1200" cap="none" spc="0" normalizeH="0" baseline="0" noProof="0" dirty="0">
                <a:ln>
                  <a:noFill/>
                </a:ln>
                <a:solidFill>
                  <a:prstClr val="black"/>
                </a:solidFill>
                <a:effectLst/>
                <a:uLnTx/>
                <a:uFillTx/>
                <a:ea typeface="+mn-ea"/>
                <a:cs typeface="+mn-cs"/>
                <a:hlinkClick r:id="rId3"/>
              </a:rPr>
              <a:t>https://www.peoplefirts.blog</a:t>
            </a:r>
            <a:r>
              <a:rPr kumimoji="0" lang="es-CO" sz="1500" b="1" i="0" u="none" strike="noStrike" kern="1200" cap="none" spc="0" normalizeH="0" baseline="0" noProof="0" dirty="0">
                <a:ln>
                  <a:noFill/>
                </a:ln>
                <a:solidFill>
                  <a:prstClr val="black"/>
                </a:solidFill>
                <a:effectLst/>
                <a:uLnTx/>
                <a:uFillTx/>
                <a:ea typeface="+mn-ea"/>
                <a:cs typeface="+mn-cs"/>
              </a:rPr>
              <a:t> premie a todos los niños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endParaRPr lang="es-CO" dirty="0"/>
          </a:p>
        </p:txBody>
      </p:sp>
      <p:pic>
        <p:nvPicPr>
          <p:cNvPr id="5" name="Imagen 4">
            <a:extLst>
              <a:ext uri="{FF2B5EF4-FFF2-40B4-BE49-F238E27FC236}">
                <a16:creationId xmlns:a16="http://schemas.microsoft.com/office/drawing/2014/main" id="{B50DECFF-A915-E456-DC96-688C85D85348}"/>
              </a:ext>
            </a:extLst>
          </p:cNvPr>
          <p:cNvPicPr>
            <a:picLocks noChangeAspect="1"/>
          </p:cNvPicPr>
          <p:nvPr/>
        </p:nvPicPr>
        <p:blipFill>
          <a:blip r:embed="rId4"/>
          <a:stretch>
            <a:fillRect/>
          </a:stretch>
        </p:blipFill>
        <p:spPr>
          <a:xfrm>
            <a:off x="0" y="0"/>
            <a:ext cx="1201016" cy="975445"/>
          </a:xfrm>
          <a:prstGeom prst="rect">
            <a:avLst/>
          </a:prstGeom>
        </p:spPr>
      </p:pic>
      <p:sp>
        <p:nvSpPr>
          <p:cNvPr id="6" name="Marcador de número de diapositiva 5">
            <a:extLst>
              <a:ext uri="{FF2B5EF4-FFF2-40B4-BE49-F238E27FC236}">
                <a16:creationId xmlns:a16="http://schemas.microsoft.com/office/drawing/2014/main" id="{E743F99C-3D2E-EB78-FFFF-A72E1F440585}"/>
              </a:ext>
            </a:extLst>
          </p:cNvPr>
          <p:cNvSpPr>
            <a:spLocks noGrp="1"/>
          </p:cNvSpPr>
          <p:nvPr>
            <p:ph type="sldNum" sz="quarter" idx="12"/>
          </p:nvPr>
        </p:nvSpPr>
        <p:spPr/>
        <p:txBody>
          <a:bodyPr/>
          <a:lstStyle/>
          <a:p>
            <a:fld id="{B5346379-99B8-4D47-8EAF-938C34B28DAA}" type="slidenum">
              <a:rPr lang="es-CO" smtClean="0"/>
              <a:t>48</a:t>
            </a:fld>
            <a:endParaRPr lang="es-CO"/>
          </a:p>
        </p:txBody>
      </p:sp>
    </p:spTree>
    <p:extLst>
      <p:ext uri="{BB962C8B-B14F-4D97-AF65-F5344CB8AC3E}">
        <p14:creationId xmlns:p14="http://schemas.microsoft.com/office/powerpoint/2010/main" val="3284892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04891-E758-719C-E9F5-A796A1A0F444}"/>
              </a:ext>
            </a:extLst>
          </p:cNvPr>
          <p:cNvSpPr>
            <a:spLocks noGrp="1"/>
          </p:cNvSpPr>
          <p:nvPr>
            <p:ph type="title"/>
          </p:nvPr>
        </p:nvSpPr>
        <p:spPr>
          <a:xfrm>
            <a:off x="913775" y="618518"/>
            <a:ext cx="10364451" cy="1066892"/>
          </a:xfrm>
        </p:spPr>
        <p:txBody>
          <a:bodyPr/>
          <a:lstStyle/>
          <a:p>
            <a:r>
              <a:rPr kumimoji="0" lang="es-CO" sz="2400" b="0" i="0" u="none" strike="noStrike" kern="1200" cap="all" spc="0" normalizeH="0" baseline="0" noProof="0" dirty="0">
                <a:ln>
                  <a:noFill/>
                </a:ln>
                <a:solidFill>
                  <a:prstClr val="black"/>
                </a:solidFill>
                <a:effectLst/>
                <a:uLnTx/>
                <a:uFillTx/>
                <a:latin typeface="+mn-lt"/>
                <a:ea typeface="+mj-ea"/>
                <a:cs typeface="+mj-cs"/>
              </a:rPr>
              <a:t>E </a:t>
            </a:r>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kumimoji="0" lang="es-CO" sz="2400" b="0" i="0" u="none" strike="noStrike" kern="1200" cap="all" spc="0" normalizeH="0" baseline="0" noProof="0" dirty="0">
                <a:ln>
                  <a:noFill/>
                </a:ln>
                <a:solidFill>
                  <a:srgbClr val="FF6600"/>
                </a:solidFill>
                <a:effectLst/>
                <a:uLnTx/>
                <a:uFillTx/>
                <a:latin typeface="+mn-lt"/>
                <a:ea typeface="+mj-ea"/>
                <a:cs typeface="+mj-cs"/>
              </a:rPr>
              <a:t>T </a:t>
            </a:r>
            <a:r>
              <a:rPr kumimoji="0" lang="es-CO" sz="2400" b="0" i="0" u="none" strike="noStrike" kern="1200" cap="all" spc="0" normalizeH="0" baseline="0" noProof="0" dirty="0">
                <a:ln>
                  <a:noFill/>
                </a:ln>
                <a:solidFill>
                  <a:srgbClr val="2FA3EE"/>
                </a:solidFill>
                <a:effectLst/>
                <a:uLnTx/>
                <a:uFillTx/>
                <a:latin typeface="+mn-lt"/>
                <a:ea typeface="+mj-ea"/>
                <a:cs typeface="+mj-cs"/>
              </a:rPr>
              <a:t>R </a:t>
            </a:r>
            <a:r>
              <a:rPr kumimoji="0" lang="es-CO" sz="2400" b="0" i="0" u="none" strike="noStrike" kern="1200" cap="all" spc="0" normalizeH="0" baseline="0" noProof="0" dirty="0">
                <a:ln>
                  <a:noFill/>
                </a:ln>
                <a:solidFill>
                  <a:srgbClr val="CE6633"/>
                </a:solidFill>
                <a:effectLst/>
                <a:uLnTx/>
                <a:uFillTx/>
                <a:latin typeface="+mn-lt"/>
                <a:ea typeface="+mj-ea"/>
                <a:cs typeface="+mj-cs"/>
              </a:rPr>
              <a:t>A </a:t>
            </a:r>
            <a:r>
              <a:rPr kumimoji="0" lang="es-CO" sz="2400" b="0" i="0" u="none" strike="noStrike" kern="1200" cap="all" spc="0" normalizeH="0" baseline="0" noProof="0" dirty="0">
                <a:ln>
                  <a:noFill/>
                </a:ln>
                <a:solidFill>
                  <a:srgbClr val="A35DD1"/>
                </a:solidFill>
                <a:effectLst/>
                <a:uLnTx/>
                <a:uFillTx/>
                <a:latin typeface="+mn-lt"/>
                <a:ea typeface="+mj-ea"/>
                <a:cs typeface="+mj-cs"/>
              </a:rPr>
              <a:t>B </a:t>
            </a:r>
            <a:r>
              <a:rPr kumimoji="0" lang="es-CO" sz="2400" b="0" i="0" u="none" strike="noStrike" kern="1200" cap="all" spc="0" normalizeH="0" baseline="0" noProof="0" dirty="0">
                <a:ln>
                  <a:noFill/>
                </a:ln>
                <a:solidFill>
                  <a:srgbClr val="002060"/>
                </a:solidFill>
                <a:effectLst/>
                <a:uLnTx/>
                <a:uFillTx/>
                <a:latin typeface="+mn-lt"/>
                <a:ea typeface="+mj-ea"/>
                <a:cs typeface="+mj-cs"/>
              </a:rPr>
              <a:t>A </a:t>
            </a:r>
            <a:r>
              <a:rPr kumimoji="0" lang="es-CO" sz="2400" b="0" i="0" u="none" strike="noStrike" kern="1200" cap="all" spc="0" normalizeH="0" baseline="0" noProof="0" dirty="0">
                <a:ln>
                  <a:noFill/>
                </a:ln>
                <a:solidFill>
                  <a:srgbClr val="FFFF00"/>
                </a:solidFill>
                <a:effectLst/>
                <a:uLnTx/>
                <a:uFillTx/>
                <a:latin typeface="+mn-lt"/>
                <a:ea typeface="+mj-ea"/>
                <a:cs typeface="+mj-cs"/>
              </a:rPr>
              <a:t>J </a:t>
            </a:r>
            <a:r>
              <a:rPr kumimoji="0" lang="es-CO" sz="2400" b="0" i="0" u="none" strike="noStrike" kern="1200" cap="all" spc="0" normalizeH="0" baseline="0" noProof="0" dirty="0">
                <a:ln>
                  <a:noFill/>
                </a:ln>
                <a:solidFill>
                  <a:srgbClr val="FF0000"/>
                </a:solidFill>
                <a:effectLst/>
                <a:uLnTx/>
                <a:uFillTx/>
                <a:latin typeface="+mn-lt"/>
                <a:ea typeface="+mj-ea"/>
                <a:cs typeface="+mj-cs"/>
              </a:rPr>
              <a:t>O </a:t>
            </a:r>
            <a:endParaRPr lang="es-CO" dirty="0">
              <a:latin typeface="+mn-lt"/>
            </a:endParaRPr>
          </a:p>
        </p:txBody>
      </p:sp>
      <p:sp>
        <p:nvSpPr>
          <p:cNvPr id="3" name="Marcador de contenido 2">
            <a:extLst>
              <a:ext uri="{FF2B5EF4-FFF2-40B4-BE49-F238E27FC236}">
                <a16:creationId xmlns:a16="http://schemas.microsoft.com/office/drawing/2014/main" id="{A9156C69-4C96-D0FF-E765-9E7E932324EE}"/>
              </a:ext>
            </a:extLst>
          </p:cNvPr>
          <p:cNvSpPr>
            <a:spLocks noGrp="1"/>
          </p:cNvSpPr>
          <p:nvPr>
            <p:ph sz="quarter" idx="13"/>
          </p:nvPr>
        </p:nvSpPr>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Es la condición humana que </a:t>
            </a:r>
            <a:r>
              <a:rPr lang="es-ES" sz="1200" b="1" cap="none" dirty="0">
                <a:solidFill>
                  <a:prstClr val="black"/>
                </a:solidFill>
              </a:rPr>
              <a:t>te </a:t>
            </a:r>
            <a:r>
              <a:rPr kumimoji="0" lang="es-ES" sz="1200" b="1" i="0" u="none" strike="noStrike" kern="1200" cap="none" spc="0" normalizeH="0" baseline="0" noProof="0" dirty="0">
                <a:ln>
                  <a:noFill/>
                </a:ln>
                <a:solidFill>
                  <a:prstClr val="black"/>
                </a:solidFill>
                <a:effectLst/>
                <a:uLnTx/>
                <a:uFillTx/>
                <a:ea typeface="+mn-ea"/>
                <a:cs typeface="+mn-cs"/>
              </a:rPr>
              <a:t>permite con mucha dedicación satisfacer todas las necesidades y vivir mejor</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videaobeam</a:t>
            </a:r>
            <a:r>
              <a:rPr kumimoji="0" lang="es-ES" sz="1200" b="1" i="0" u="none" strike="noStrike" kern="1200" cap="none" spc="0" normalizeH="0" baseline="0" noProof="0" dirty="0">
                <a:ln>
                  <a:noFill/>
                </a:ln>
                <a:solidFill>
                  <a:prstClr val="black"/>
                </a:solidFill>
                <a:effectLst/>
                <a:uLnTx/>
                <a:uFillTx/>
                <a:ea typeface="+mn-ea"/>
                <a:cs typeface="+mn-cs"/>
              </a:rPr>
              <a:t>, pelotas.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30 a 35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p>
          <a:p>
            <a:endParaRPr lang="es-CO" dirty="0"/>
          </a:p>
        </p:txBody>
      </p:sp>
      <p:sp>
        <p:nvSpPr>
          <p:cNvPr id="4" name="Marcador de contenido 3">
            <a:extLst>
              <a:ext uri="{FF2B5EF4-FFF2-40B4-BE49-F238E27FC236}">
                <a16:creationId xmlns:a16="http://schemas.microsoft.com/office/drawing/2014/main" id="{A3B71175-5158-D62D-C997-80D6CC1AC6E1}"/>
              </a:ext>
            </a:extLst>
          </p:cNvPr>
          <p:cNvSpPr>
            <a:spLocks noGrp="1"/>
          </p:cNvSpPr>
          <p:nvPr>
            <p:ph sz="quarter" idx="14"/>
          </p:nvPr>
        </p:nvSpPr>
        <p:spPr>
          <a:xfrm>
            <a:off x="6172200" y="2192694"/>
            <a:ext cx="5105400" cy="3690581"/>
          </a:xfrm>
        </p:spPr>
        <p:txBody>
          <a:bodyPr>
            <a:no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niños en compañía de sus padres y/o acudientes y familia institucional en círculos,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Los niños junto a sus padres y/o acudientes, escuchan las  indicaciones del docente sobre como se debe poner en práctica el valor del trabajo mediante dinámicas y juegos divertidos: </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200" b="1" cap="none" dirty="0">
                <a:solidFill>
                  <a:prstClr val="black"/>
                </a:solidFill>
              </a:rPr>
              <a:t>El globo, el paracaídas, llevando el balón, el bote </a:t>
            </a:r>
            <a:r>
              <a:rPr lang="es-CO" sz="1200" b="1" cap="none" dirty="0" err="1">
                <a:solidFill>
                  <a:prstClr val="black"/>
                </a:solidFill>
              </a:rPr>
              <a:t>bote</a:t>
            </a:r>
            <a:r>
              <a:rPr lang="es-CO" sz="1200" b="1" cap="none" dirty="0">
                <a:solidFill>
                  <a:prstClr val="black"/>
                </a:solidFill>
              </a:rPr>
              <a:t>, pies quietos, el lago encantado, la cadena o el rescate, el escondite inglés</a:t>
            </a:r>
            <a:endParaRPr kumimoji="0" lang="es-CO" sz="1200" b="1" i="0" u="none" strike="noStrike" kern="1200" cap="none" spc="0" normalizeH="0" baseline="0" noProof="0" dirty="0">
              <a:ln>
                <a:noFill/>
              </a:ln>
              <a:solidFill>
                <a:prstClr val="black"/>
              </a:solidFill>
              <a:effectLst/>
              <a:uLnTx/>
              <a:uFillTx/>
              <a:ea typeface="+mn-ea"/>
              <a:cs typeface="+mn-cs"/>
            </a:endParaRPr>
          </a:p>
          <a:p>
            <a:r>
              <a:rPr kumimoji="0" lang="es-CO" sz="1200" b="1" i="0" u="none" strike="noStrike" kern="1200" cap="none" spc="0" normalizeH="0" baseline="0" noProof="0" dirty="0">
                <a:ln>
                  <a:noFill/>
                </a:ln>
                <a:solidFill>
                  <a:prstClr val="black"/>
                </a:solidFill>
                <a:effectLst/>
                <a:uLnTx/>
                <a:uFillTx/>
                <a:ea typeface="+mn-ea"/>
                <a:cs typeface="+mn-cs"/>
              </a:rPr>
              <a:t>Estimado docente podrá encontrar dichas dinámicas y juegos divertidos en  la siguiente dirección: </a:t>
            </a:r>
            <a:r>
              <a:rPr kumimoji="0" lang="es-CO" sz="1200" b="1" i="0" u="none" strike="noStrike" kern="1200" cap="none" spc="0" normalizeH="0" baseline="0" noProof="0" dirty="0">
                <a:ln>
                  <a:noFill/>
                </a:ln>
                <a:solidFill>
                  <a:prstClr val="black"/>
                </a:solidFill>
                <a:effectLst/>
                <a:uLnTx/>
                <a:uFillTx/>
                <a:ea typeface="+mn-ea"/>
                <a:cs typeface="+mn-cs"/>
                <a:hlinkClick r:id="rId2"/>
              </a:rPr>
              <a:t>https://guiainfantil.com</a:t>
            </a:r>
            <a:r>
              <a:rPr kumimoji="0" lang="es-CO" sz="1200" b="1" i="0" u="none" strike="noStrike" kern="1200" cap="none" spc="0" normalizeH="0" baseline="0" noProof="0" dirty="0">
                <a:ln>
                  <a:noFill/>
                </a:ln>
                <a:solidFill>
                  <a:prstClr val="black"/>
                </a:solidFill>
                <a:effectLst/>
                <a:uLnTx/>
                <a:uFillTx/>
                <a:ea typeface="+mn-ea"/>
                <a:cs typeface="+mn-cs"/>
              </a:rPr>
              <a:t> Premie a todos los niños</a:t>
            </a:r>
            <a:endParaRPr lang="es-CO" sz="1200" dirty="0"/>
          </a:p>
        </p:txBody>
      </p:sp>
      <p:pic>
        <p:nvPicPr>
          <p:cNvPr id="5" name="Imagen 4">
            <a:extLst>
              <a:ext uri="{FF2B5EF4-FFF2-40B4-BE49-F238E27FC236}">
                <a16:creationId xmlns:a16="http://schemas.microsoft.com/office/drawing/2014/main" id="{3D8CFF41-70E1-53A9-2504-A57FA0E74886}"/>
              </a:ext>
            </a:extLst>
          </p:cNvPr>
          <p:cNvPicPr>
            <a:picLocks noChangeAspect="1"/>
          </p:cNvPicPr>
          <p:nvPr/>
        </p:nvPicPr>
        <p:blipFill>
          <a:blip r:embed="rId3"/>
          <a:stretch>
            <a:fillRect/>
          </a:stretch>
        </p:blipFill>
        <p:spPr>
          <a:xfrm>
            <a:off x="0" y="8872"/>
            <a:ext cx="1243692" cy="1066892"/>
          </a:xfrm>
          <a:prstGeom prst="rect">
            <a:avLst/>
          </a:prstGeom>
        </p:spPr>
      </p:pic>
      <p:sp>
        <p:nvSpPr>
          <p:cNvPr id="6" name="Marcador de número de diapositiva 5">
            <a:extLst>
              <a:ext uri="{FF2B5EF4-FFF2-40B4-BE49-F238E27FC236}">
                <a16:creationId xmlns:a16="http://schemas.microsoft.com/office/drawing/2014/main" id="{39972239-E6AC-DBCA-8908-0DB3F2A1D7B6}"/>
              </a:ext>
            </a:extLst>
          </p:cNvPr>
          <p:cNvSpPr>
            <a:spLocks noGrp="1"/>
          </p:cNvSpPr>
          <p:nvPr>
            <p:ph type="sldNum" sz="quarter" idx="12"/>
          </p:nvPr>
        </p:nvSpPr>
        <p:spPr/>
        <p:txBody>
          <a:bodyPr/>
          <a:lstStyle/>
          <a:p>
            <a:fld id="{B5346379-99B8-4D47-8EAF-938C34B28DAA}" type="slidenum">
              <a:rPr lang="es-CO" smtClean="0"/>
              <a:t>49</a:t>
            </a:fld>
            <a:endParaRPr lang="es-CO"/>
          </a:p>
        </p:txBody>
      </p:sp>
    </p:spTree>
    <p:extLst>
      <p:ext uri="{BB962C8B-B14F-4D97-AF65-F5344CB8AC3E}">
        <p14:creationId xmlns:p14="http://schemas.microsoft.com/office/powerpoint/2010/main" val="2928553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6EC81CCF-C106-874C-1369-C1566DD5B9FE}"/>
              </a:ext>
            </a:extLst>
          </p:cNvPr>
          <p:cNvSpPr>
            <a:spLocks noGrp="1"/>
          </p:cNvSpPr>
          <p:nvPr>
            <p:ph sz="quarter" idx="4294967295"/>
          </p:nvPr>
        </p:nvSpPr>
        <p:spPr>
          <a:xfrm>
            <a:off x="6335486" y="2366963"/>
            <a:ext cx="5253134" cy="3424237"/>
          </a:xfrm>
        </p:spPr>
        <p:txBody>
          <a:bodyPr>
            <a:normAutofit fontScale="85000" lnSpcReduction="10000"/>
          </a:bodyPr>
          <a:lstStyle/>
          <a:p>
            <a:r>
              <a:rPr lang="es-ES" sz="1600" b="1" cap="none" dirty="0"/>
              <a:t>A los integrantes del Club Amigos de la Ética que desde hace dieciséis años hasta hoy, vienen fomentando, sensibilizando las Normas, Valores, Buenos Modales, la Paz, y últimamente El Árbol de la integración, Guardianes de la Convivencia y Semillero de Animadores a la familia institucional del Rafael Uribe </a:t>
            </a:r>
            <a:r>
              <a:rPr lang="es-ES" sz="1600" b="1" cap="none" dirty="0" err="1"/>
              <a:t>Uribe</a:t>
            </a:r>
            <a:r>
              <a:rPr lang="es-ES" sz="1600" b="1" cap="none" dirty="0"/>
              <a:t> y familias Marialabajenses</a:t>
            </a:r>
          </a:p>
          <a:p>
            <a:r>
              <a:rPr lang="es-ES" sz="1600" b="1" cap="none" dirty="0"/>
              <a:t>A las Familias de los miembros de este Club y mi hogar por su comprensión al sacrificar nuestro tiempo para estar con ellos</a:t>
            </a:r>
          </a:p>
          <a:p>
            <a:pPr algn="r"/>
            <a:r>
              <a:rPr lang="es-ES" sz="1600" b="1" cap="none" dirty="0"/>
              <a:t>Con infinita sencillez </a:t>
            </a:r>
          </a:p>
          <a:p>
            <a:pPr algn="r"/>
            <a:r>
              <a:rPr lang="es-ES" sz="1600" b="1" cap="none" dirty="0"/>
              <a:t>Licenciado Juan Carlos Alvarez Navarro</a:t>
            </a:r>
          </a:p>
          <a:p>
            <a:pPr algn="r"/>
            <a:r>
              <a:rPr lang="es-ES" sz="1600" b="1" cap="none" dirty="0"/>
              <a:t>Coordinador, Fundador del Club Amigos de la Ética y Autor de esta Cartilla</a:t>
            </a:r>
          </a:p>
          <a:p>
            <a:endParaRPr lang="es-ES" sz="1600" dirty="0">
              <a:latin typeface="Bradley Hand ITC" panose="03070402050302030203" pitchFamily="66" charset="0"/>
            </a:endParaRPr>
          </a:p>
          <a:p>
            <a:endParaRPr lang="es-CO" sz="1600" dirty="0">
              <a:latin typeface="Bradley Hand ITC" panose="03070402050302030203" pitchFamily="66" charset="0"/>
            </a:endParaRPr>
          </a:p>
        </p:txBody>
      </p:sp>
      <p:pic>
        <p:nvPicPr>
          <p:cNvPr id="3" name="Imagen 2">
            <a:extLst>
              <a:ext uri="{FF2B5EF4-FFF2-40B4-BE49-F238E27FC236}">
                <a16:creationId xmlns:a16="http://schemas.microsoft.com/office/drawing/2014/main" id="{E9DFD702-65BF-BDBB-DD7B-4497C2AC3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96536" cy="1146412"/>
          </a:xfrm>
          <a:prstGeom prst="rect">
            <a:avLst/>
          </a:prstGeom>
        </p:spPr>
      </p:pic>
      <p:sp>
        <p:nvSpPr>
          <p:cNvPr id="2" name="Marcador de número de diapositiva 1">
            <a:extLst>
              <a:ext uri="{FF2B5EF4-FFF2-40B4-BE49-F238E27FC236}">
                <a16:creationId xmlns:a16="http://schemas.microsoft.com/office/drawing/2014/main" id="{DB924A06-5E37-4C6D-3967-D90FDE75D74B}"/>
              </a:ext>
            </a:extLst>
          </p:cNvPr>
          <p:cNvSpPr>
            <a:spLocks noGrp="1"/>
          </p:cNvSpPr>
          <p:nvPr>
            <p:ph type="sldNum" sz="quarter" idx="12"/>
          </p:nvPr>
        </p:nvSpPr>
        <p:spPr/>
        <p:txBody>
          <a:bodyPr/>
          <a:lstStyle/>
          <a:p>
            <a:fld id="{B5346379-99B8-4D47-8EAF-938C34B28DAA}" type="slidenum">
              <a:rPr lang="es-CO" smtClean="0"/>
              <a:t>5</a:t>
            </a:fld>
            <a:endParaRPr lang="es-CO"/>
          </a:p>
        </p:txBody>
      </p:sp>
    </p:spTree>
    <p:extLst>
      <p:ext uri="{BB962C8B-B14F-4D97-AF65-F5344CB8AC3E}">
        <p14:creationId xmlns:p14="http://schemas.microsoft.com/office/powerpoint/2010/main" val="1079091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551E56-7D73-7D42-A910-C9D603906932}"/>
              </a:ext>
            </a:extLst>
          </p:cNvPr>
          <p:cNvSpPr>
            <a:spLocks noGrp="1"/>
          </p:cNvSpPr>
          <p:nvPr>
            <p:ph type="title"/>
          </p:nvPr>
        </p:nvSpPr>
        <p:spPr>
          <a:xfrm>
            <a:off x="913775" y="618518"/>
            <a:ext cx="10364451" cy="957155"/>
          </a:xfrm>
        </p:spPr>
        <p:txBody>
          <a:bodyPr/>
          <a:lstStyle/>
          <a:p>
            <a:r>
              <a:rPr kumimoji="0" lang="es-CO" sz="2400" b="0" i="0" u="none" strike="noStrike" kern="1200" cap="all" spc="0" normalizeH="0" baseline="0" noProof="0" dirty="0">
                <a:ln>
                  <a:noFill/>
                </a:ln>
                <a:solidFill>
                  <a:prstClr val="black"/>
                </a:solidFill>
                <a:effectLst/>
                <a:uLnTx/>
                <a:uFillTx/>
                <a:latin typeface="+mn-lt"/>
                <a:ea typeface="+mj-ea"/>
                <a:cs typeface="+mj-cs"/>
              </a:rPr>
              <a:t>E </a:t>
            </a:r>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kumimoji="0" lang="es-CO" sz="2400" b="0" i="0" u="none" strike="noStrike" kern="1200" cap="all" spc="0" normalizeH="0" baseline="0" noProof="0" dirty="0">
                <a:ln>
                  <a:noFill/>
                </a:ln>
                <a:solidFill>
                  <a:srgbClr val="FF6600"/>
                </a:solidFill>
                <a:effectLst/>
                <a:uLnTx/>
                <a:uFillTx/>
                <a:latin typeface="+mn-lt"/>
                <a:ea typeface="+mj-ea"/>
                <a:cs typeface="+mj-cs"/>
              </a:rPr>
              <a:t>T </a:t>
            </a:r>
            <a:r>
              <a:rPr kumimoji="0" lang="es-CO" sz="2400" b="0" i="0" u="none" strike="noStrike" kern="1200" cap="all" spc="0" normalizeH="0" baseline="0" noProof="0" dirty="0">
                <a:ln>
                  <a:noFill/>
                </a:ln>
                <a:solidFill>
                  <a:srgbClr val="2FA3EE"/>
                </a:solidFill>
                <a:effectLst/>
                <a:uLnTx/>
                <a:uFillTx/>
                <a:latin typeface="+mn-lt"/>
                <a:ea typeface="+mj-ea"/>
                <a:cs typeface="+mj-cs"/>
              </a:rPr>
              <a:t>R </a:t>
            </a:r>
            <a:r>
              <a:rPr kumimoji="0" lang="es-CO" sz="2400" b="0" i="0" u="none" strike="noStrike" kern="1200" cap="all" spc="0" normalizeH="0" baseline="0" noProof="0" dirty="0">
                <a:ln>
                  <a:noFill/>
                </a:ln>
                <a:solidFill>
                  <a:srgbClr val="CE6633"/>
                </a:solidFill>
                <a:effectLst/>
                <a:uLnTx/>
                <a:uFillTx/>
                <a:latin typeface="+mn-lt"/>
                <a:ea typeface="+mj-ea"/>
                <a:cs typeface="+mj-cs"/>
              </a:rPr>
              <a:t>A </a:t>
            </a:r>
            <a:r>
              <a:rPr kumimoji="0" lang="es-CO" sz="2400" b="0" i="0" u="none" strike="noStrike" kern="1200" cap="all" spc="0" normalizeH="0" baseline="0" noProof="0" dirty="0">
                <a:ln>
                  <a:noFill/>
                </a:ln>
                <a:solidFill>
                  <a:srgbClr val="A35DD1"/>
                </a:solidFill>
                <a:effectLst/>
                <a:uLnTx/>
                <a:uFillTx/>
                <a:latin typeface="+mn-lt"/>
                <a:ea typeface="+mj-ea"/>
                <a:cs typeface="+mj-cs"/>
              </a:rPr>
              <a:t>B </a:t>
            </a:r>
            <a:r>
              <a:rPr kumimoji="0" lang="es-CO" sz="2400" b="0" i="0" u="none" strike="noStrike" kern="1200" cap="all" spc="0" normalizeH="0" baseline="0" noProof="0" dirty="0">
                <a:ln>
                  <a:noFill/>
                </a:ln>
                <a:solidFill>
                  <a:srgbClr val="002060"/>
                </a:solidFill>
                <a:effectLst/>
                <a:uLnTx/>
                <a:uFillTx/>
                <a:latin typeface="+mn-lt"/>
                <a:ea typeface="+mj-ea"/>
                <a:cs typeface="+mj-cs"/>
              </a:rPr>
              <a:t>A </a:t>
            </a:r>
            <a:r>
              <a:rPr kumimoji="0" lang="es-CO" sz="2400" b="0" i="0" u="none" strike="noStrike" kern="1200" cap="all" spc="0" normalizeH="0" baseline="0" noProof="0" dirty="0">
                <a:ln>
                  <a:noFill/>
                </a:ln>
                <a:solidFill>
                  <a:srgbClr val="FFFF00"/>
                </a:solidFill>
                <a:effectLst/>
                <a:uLnTx/>
                <a:uFillTx/>
                <a:latin typeface="+mn-lt"/>
                <a:ea typeface="+mj-ea"/>
                <a:cs typeface="+mj-cs"/>
              </a:rPr>
              <a:t>J </a:t>
            </a:r>
            <a:r>
              <a:rPr kumimoji="0" lang="es-CO" sz="2400" b="0" i="0" u="none" strike="noStrike" kern="1200" cap="all" spc="0" normalizeH="0" baseline="0" noProof="0" dirty="0">
                <a:ln>
                  <a:noFill/>
                </a:ln>
                <a:solidFill>
                  <a:srgbClr val="FF0000"/>
                </a:solidFill>
                <a:effectLst/>
                <a:uLnTx/>
                <a:uFillTx/>
                <a:latin typeface="+mn-lt"/>
                <a:ea typeface="+mj-ea"/>
                <a:cs typeface="+mj-cs"/>
              </a:rPr>
              <a:t>O </a:t>
            </a:r>
            <a:endParaRPr lang="es-CO" dirty="0">
              <a:latin typeface="+mn-lt"/>
            </a:endParaRPr>
          </a:p>
        </p:txBody>
      </p:sp>
      <p:sp>
        <p:nvSpPr>
          <p:cNvPr id="3" name="Marcador de contenido 2">
            <a:extLst>
              <a:ext uri="{FF2B5EF4-FFF2-40B4-BE49-F238E27FC236}">
                <a16:creationId xmlns:a16="http://schemas.microsoft.com/office/drawing/2014/main" id="{52F12E79-9F8A-46F7-59C5-AE99D0346D0E}"/>
              </a:ext>
            </a:extLst>
          </p:cNvPr>
          <p:cNvSpPr>
            <a:spLocks noGrp="1"/>
          </p:cNvSpPr>
          <p:nvPr>
            <p:ph sz="quarter" idx="13"/>
          </p:nvPr>
        </p:nvSpPr>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a:t>
            </a:r>
            <a:r>
              <a:rPr lang="es-CO" sz="1200" dirty="0">
                <a:solidFill>
                  <a:srgbClr val="3366CC"/>
                </a:solidFill>
              </a:rPr>
              <a:t>niños</a:t>
            </a:r>
            <a:r>
              <a:rPr kumimoji="0" lang="es-CO" sz="1200" b="0" i="0" u="none" strike="noStrike" kern="1200" cap="all" spc="0" normalizeH="0" baseline="0" noProof="0" dirty="0">
                <a:ln>
                  <a:noFill/>
                </a:ln>
                <a:solidFill>
                  <a:srgbClr val="3366CC"/>
                </a:solidFill>
                <a:effectLst/>
                <a:uLnTx/>
                <a:uFillTx/>
                <a:ea typeface="+mn-ea"/>
                <a:cs typeface="+mn-cs"/>
              </a:rPr>
              <a:t>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Es la condición humana que permite con mucha dedicación satisfacer todas las necesidades en toda sociedad para vivir mejor</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videaobeam</a:t>
            </a:r>
            <a:r>
              <a:rPr kumimoji="0" lang="es-ES" sz="1200" b="1" i="0" u="none" strike="noStrike" kern="1200" cap="none" spc="0" normalizeH="0" baseline="0" noProof="0" dirty="0">
                <a:ln>
                  <a:noFill/>
                </a:ln>
                <a:solidFill>
                  <a:prstClr val="black"/>
                </a:solidFill>
                <a:effectLst/>
                <a:uLnTx/>
                <a:uFillTx/>
                <a:ea typeface="+mn-ea"/>
                <a:cs typeface="+mn-cs"/>
              </a:rPr>
              <a:t>, pelotas</a:t>
            </a:r>
            <a:r>
              <a:rPr lang="es-ES" sz="1200" b="1" cap="none" dirty="0">
                <a:solidFill>
                  <a:prstClr val="black"/>
                </a:solidFill>
              </a:rPr>
              <a:t>, folios, lápices, barajas cartas o naipes, </a:t>
            </a:r>
            <a:endParaRPr kumimoji="0" lang="es-ES" sz="12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120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p>
          <a:p>
            <a:endParaRPr lang="es-CO" dirty="0"/>
          </a:p>
        </p:txBody>
      </p:sp>
      <p:sp>
        <p:nvSpPr>
          <p:cNvPr id="4" name="Marcador de contenido 3">
            <a:extLst>
              <a:ext uri="{FF2B5EF4-FFF2-40B4-BE49-F238E27FC236}">
                <a16:creationId xmlns:a16="http://schemas.microsoft.com/office/drawing/2014/main" id="{00319EC2-BE9C-3DC4-8540-C1C3C07CC421}"/>
              </a:ext>
            </a:extLst>
          </p:cNvPr>
          <p:cNvSpPr>
            <a:spLocks noGrp="1"/>
          </p:cNvSpPr>
          <p:nvPr>
            <p:ph sz="quarter" idx="14"/>
          </p:nvPr>
        </p:nvSpPr>
        <p:spPr/>
        <p:txBody>
          <a:bodyPr>
            <a:normAutofit fontScale="92500"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rPr>
              <a:t>Inicio dirigido a NIÑOS de SEXTO Y SÉPTIMO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rPr>
              <a:t>Se reúne a los niños con sus padres y/o acudientes y familia institucional en círculos bajo la orientación del docente realizan ejercicios de </a:t>
            </a:r>
            <a:r>
              <a:rPr lang="es-CO" sz="1300" b="1" cap="none" dirty="0">
                <a:solidFill>
                  <a:prstClr val="black"/>
                </a:solidFill>
              </a:rPr>
              <a:t>relajación.</a:t>
            </a:r>
            <a:endParaRPr kumimoji="0" lang="es-CO" sz="13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rPr>
              <a:t>Los niños junto a sus padres y/o acudientes, escuchan las  indicaciones del docente sobre como se debe poner en práctica el valor del trabajo mediante dinámicas y juegos divertidos: </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300" b="1" cap="none" dirty="0">
                <a:solidFill>
                  <a:prstClr val="black"/>
                </a:solidFill>
              </a:rPr>
              <a:t>La hormiga y la cigarra, carrera de tres, busca palabras, nuestro castillo de naipes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rPr>
              <a:t>Estimado docente podrá encontrar dichas dinámicas y juegos divertidos en  la siguiente dirección: </a:t>
            </a:r>
            <a:r>
              <a:rPr kumimoji="0" lang="es-CO" sz="1300" b="1" i="0" u="none" strike="noStrike" kern="1200" cap="none" spc="0" normalizeH="0" baseline="0" noProof="0" dirty="0">
                <a:ln>
                  <a:noFill/>
                </a:ln>
                <a:solidFill>
                  <a:prstClr val="black"/>
                </a:solidFill>
                <a:effectLst/>
                <a:uLnTx/>
                <a:uFillTx/>
                <a:hlinkClick r:id="rId2"/>
              </a:rPr>
              <a:t>https://guiainfantil.com</a:t>
            </a:r>
            <a:r>
              <a:rPr kumimoji="0" lang="es-CO" sz="1300" b="1" i="0" u="none" strike="noStrike" kern="1200" cap="none" spc="0" normalizeH="0" baseline="0" noProof="0" dirty="0">
                <a:ln>
                  <a:noFill/>
                </a:ln>
                <a:solidFill>
                  <a:prstClr val="black"/>
                </a:solidFill>
                <a:effectLst/>
                <a:uLnTx/>
                <a:uFillTx/>
              </a:rPr>
              <a:t> Premie a todos los niños</a:t>
            </a:r>
            <a:endParaRPr kumimoji="0" lang="es-CO" sz="1300" b="0" i="0" u="none" strike="noStrike" kern="1200" cap="all" spc="0" normalizeH="0" baseline="0" noProof="0" dirty="0">
              <a:ln>
                <a:noFill/>
              </a:ln>
              <a:solidFill>
                <a:prstClr val="black"/>
              </a:solidFill>
              <a:effectLst/>
              <a:uLnTx/>
              <a:uFillTx/>
            </a:endParaRP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endParaRPr kumimoji="0" lang="es-CO" sz="1300" b="1" i="0" u="none" strike="noStrike" kern="1200" cap="none" spc="0" normalizeH="0" baseline="0" noProof="0" dirty="0">
              <a:ln>
                <a:noFill/>
              </a:ln>
              <a:solidFill>
                <a:prstClr val="black"/>
              </a:solidFill>
              <a:effectLst/>
              <a:uLnTx/>
              <a:uFillTx/>
              <a:latin typeface="Bradley Hand ITC" panose="03070402050302030203" pitchFamily="66" charset="0"/>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lang="es-CO" dirty="0"/>
          </a:p>
        </p:txBody>
      </p:sp>
      <p:pic>
        <p:nvPicPr>
          <p:cNvPr id="5" name="Imagen 4">
            <a:extLst>
              <a:ext uri="{FF2B5EF4-FFF2-40B4-BE49-F238E27FC236}">
                <a16:creationId xmlns:a16="http://schemas.microsoft.com/office/drawing/2014/main" id="{EB5D86EC-DB4F-965C-FD87-240789126AD1}"/>
              </a:ext>
            </a:extLst>
          </p:cNvPr>
          <p:cNvPicPr>
            <a:picLocks noChangeAspect="1"/>
          </p:cNvPicPr>
          <p:nvPr/>
        </p:nvPicPr>
        <p:blipFill>
          <a:blip r:embed="rId3"/>
          <a:stretch>
            <a:fillRect/>
          </a:stretch>
        </p:blipFill>
        <p:spPr>
          <a:xfrm>
            <a:off x="0" y="0"/>
            <a:ext cx="1201016" cy="957155"/>
          </a:xfrm>
          <a:prstGeom prst="rect">
            <a:avLst/>
          </a:prstGeom>
        </p:spPr>
      </p:pic>
      <p:sp>
        <p:nvSpPr>
          <p:cNvPr id="6" name="Marcador de número de diapositiva 5">
            <a:extLst>
              <a:ext uri="{FF2B5EF4-FFF2-40B4-BE49-F238E27FC236}">
                <a16:creationId xmlns:a16="http://schemas.microsoft.com/office/drawing/2014/main" id="{C1261EDB-5AB1-0C03-BFA1-69B20C9CF08C}"/>
              </a:ext>
            </a:extLst>
          </p:cNvPr>
          <p:cNvSpPr>
            <a:spLocks noGrp="1"/>
          </p:cNvSpPr>
          <p:nvPr>
            <p:ph type="sldNum" sz="quarter" idx="12"/>
          </p:nvPr>
        </p:nvSpPr>
        <p:spPr/>
        <p:txBody>
          <a:bodyPr/>
          <a:lstStyle/>
          <a:p>
            <a:fld id="{B5346379-99B8-4D47-8EAF-938C34B28DAA}" type="slidenum">
              <a:rPr lang="es-CO" smtClean="0"/>
              <a:t>50</a:t>
            </a:fld>
            <a:endParaRPr lang="es-CO"/>
          </a:p>
        </p:txBody>
      </p:sp>
    </p:spTree>
    <p:extLst>
      <p:ext uri="{BB962C8B-B14F-4D97-AF65-F5344CB8AC3E}">
        <p14:creationId xmlns:p14="http://schemas.microsoft.com/office/powerpoint/2010/main" val="31103016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49BC4-AD20-877C-8023-FCD7EDCCCE8E}"/>
              </a:ext>
            </a:extLst>
          </p:cNvPr>
          <p:cNvSpPr>
            <a:spLocks noGrp="1"/>
          </p:cNvSpPr>
          <p:nvPr>
            <p:ph type="title"/>
          </p:nvPr>
        </p:nvSpPr>
        <p:spPr>
          <a:xfrm>
            <a:off x="913775" y="618517"/>
            <a:ext cx="10364451" cy="975445"/>
          </a:xfrm>
        </p:spPr>
        <p:txBody>
          <a:bodyPr>
            <a:normAutofit/>
          </a:bodyPr>
          <a:lstStyle/>
          <a:p>
            <a:r>
              <a:rPr kumimoji="0" lang="es-CO" sz="2400" b="0" i="0" u="none" strike="noStrike" kern="1200" cap="all" spc="0" normalizeH="0" baseline="0" noProof="0" dirty="0">
                <a:ln>
                  <a:noFill/>
                </a:ln>
                <a:solidFill>
                  <a:prstClr val="black"/>
                </a:solidFill>
                <a:effectLst/>
                <a:uLnTx/>
                <a:uFillTx/>
                <a:latin typeface="+mn-lt"/>
                <a:ea typeface="+mj-ea"/>
                <a:cs typeface="+mj-cs"/>
              </a:rPr>
              <a:t>E </a:t>
            </a:r>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kumimoji="0" lang="es-CO" sz="2400" b="0" i="0" u="none" strike="noStrike" kern="1200" cap="all" spc="0" normalizeH="0" baseline="0" noProof="0" dirty="0">
                <a:ln>
                  <a:noFill/>
                </a:ln>
                <a:solidFill>
                  <a:srgbClr val="FF6600"/>
                </a:solidFill>
                <a:effectLst/>
                <a:uLnTx/>
                <a:uFillTx/>
                <a:latin typeface="+mn-lt"/>
                <a:ea typeface="+mj-ea"/>
                <a:cs typeface="+mj-cs"/>
              </a:rPr>
              <a:t>T </a:t>
            </a:r>
            <a:r>
              <a:rPr kumimoji="0" lang="es-CO" sz="2400" b="0" i="0" u="none" strike="noStrike" kern="1200" cap="all" spc="0" normalizeH="0" baseline="0" noProof="0" dirty="0">
                <a:ln>
                  <a:noFill/>
                </a:ln>
                <a:solidFill>
                  <a:srgbClr val="2FA3EE"/>
                </a:solidFill>
                <a:effectLst/>
                <a:uLnTx/>
                <a:uFillTx/>
                <a:latin typeface="+mn-lt"/>
                <a:ea typeface="+mj-ea"/>
                <a:cs typeface="+mj-cs"/>
              </a:rPr>
              <a:t>R </a:t>
            </a:r>
            <a:r>
              <a:rPr kumimoji="0" lang="es-CO" sz="2400" b="0" i="0" u="none" strike="noStrike" kern="1200" cap="all" spc="0" normalizeH="0" baseline="0" noProof="0" dirty="0">
                <a:ln>
                  <a:noFill/>
                </a:ln>
                <a:solidFill>
                  <a:srgbClr val="CE6633"/>
                </a:solidFill>
                <a:effectLst/>
                <a:uLnTx/>
                <a:uFillTx/>
                <a:latin typeface="+mn-lt"/>
                <a:ea typeface="+mj-ea"/>
                <a:cs typeface="+mj-cs"/>
              </a:rPr>
              <a:t>A </a:t>
            </a:r>
            <a:r>
              <a:rPr kumimoji="0" lang="es-CO" sz="2400" b="0" i="0" u="none" strike="noStrike" kern="1200" cap="all" spc="0" normalizeH="0" baseline="0" noProof="0" dirty="0">
                <a:ln>
                  <a:noFill/>
                </a:ln>
                <a:solidFill>
                  <a:srgbClr val="A35DD1"/>
                </a:solidFill>
                <a:effectLst/>
                <a:uLnTx/>
                <a:uFillTx/>
                <a:latin typeface="+mn-lt"/>
                <a:ea typeface="+mj-ea"/>
                <a:cs typeface="+mj-cs"/>
              </a:rPr>
              <a:t>B </a:t>
            </a:r>
            <a:r>
              <a:rPr kumimoji="0" lang="es-CO" sz="2400" b="0" i="0" u="none" strike="noStrike" kern="1200" cap="all" spc="0" normalizeH="0" baseline="0" noProof="0" dirty="0">
                <a:ln>
                  <a:noFill/>
                </a:ln>
                <a:solidFill>
                  <a:srgbClr val="002060"/>
                </a:solidFill>
                <a:effectLst/>
                <a:uLnTx/>
                <a:uFillTx/>
                <a:latin typeface="+mn-lt"/>
                <a:ea typeface="+mj-ea"/>
                <a:cs typeface="+mj-cs"/>
              </a:rPr>
              <a:t>A </a:t>
            </a:r>
            <a:r>
              <a:rPr kumimoji="0" lang="es-CO" sz="2400" b="0" i="0" u="none" strike="noStrike" kern="1200" cap="all" spc="0" normalizeH="0" baseline="0" noProof="0" dirty="0">
                <a:ln>
                  <a:noFill/>
                </a:ln>
                <a:solidFill>
                  <a:srgbClr val="FFFF00"/>
                </a:solidFill>
                <a:effectLst/>
                <a:uLnTx/>
                <a:uFillTx/>
                <a:latin typeface="+mn-lt"/>
                <a:ea typeface="+mj-ea"/>
                <a:cs typeface="+mj-cs"/>
              </a:rPr>
              <a:t>J </a:t>
            </a:r>
            <a:r>
              <a:rPr kumimoji="0" lang="es-CO" sz="2400" b="0" i="0" u="none" strike="noStrike" kern="1200" cap="all" spc="0" normalizeH="0" baseline="0" noProof="0" dirty="0">
                <a:ln>
                  <a:noFill/>
                </a:ln>
                <a:solidFill>
                  <a:srgbClr val="FF0000"/>
                </a:solidFill>
                <a:effectLst/>
                <a:uLnTx/>
                <a:uFillTx/>
                <a:latin typeface="+mn-lt"/>
                <a:ea typeface="+mj-ea"/>
                <a:cs typeface="+mj-cs"/>
              </a:rPr>
              <a:t>O </a:t>
            </a:r>
            <a:endParaRPr lang="es-CO" sz="2400" dirty="0">
              <a:latin typeface="+mn-lt"/>
            </a:endParaRPr>
          </a:p>
        </p:txBody>
      </p:sp>
      <p:sp>
        <p:nvSpPr>
          <p:cNvPr id="3" name="Marcador de contenido 2">
            <a:extLst>
              <a:ext uri="{FF2B5EF4-FFF2-40B4-BE49-F238E27FC236}">
                <a16:creationId xmlns:a16="http://schemas.microsoft.com/office/drawing/2014/main" id="{F8367BE7-7897-9C20-6E8E-5343D4BCF084}"/>
              </a:ext>
            </a:extLst>
          </p:cNvPr>
          <p:cNvSpPr>
            <a:spLocks noGrp="1"/>
          </p:cNvSpPr>
          <p:nvPr>
            <p:ph sz="quarter" idx="13"/>
          </p:nvPr>
        </p:nvSpPr>
        <p:spPr>
          <a:xfrm>
            <a:off x="913774" y="2212480"/>
            <a:ext cx="5106026" cy="3578720"/>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jóvenes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prstClr val="black"/>
                </a:solidFill>
              </a:rPr>
              <a:t>permite la satisfacción de necesidades económicas, sociales, interrelacionadas con otras áreas de la vida</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videaobeam</a:t>
            </a:r>
            <a:r>
              <a:rPr kumimoji="0" lang="es-ES" sz="1200" b="1" i="0" u="none" strike="noStrike" kern="1200" cap="none" spc="0" normalizeH="0" baseline="0" noProof="0" dirty="0">
                <a:ln>
                  <a:noFill/>
                </a:ln>
                <a:solidFill>
                  <a:prstClr val="black"/>
                </a:solidFill>
                <a:effectLst/>
                <a:uLnTx/>
                <a:uFillTx/>
                <a:ea typeface="+mn-ea"/>
                <a:cs typeface="+mn-cs"/>
              </a:rPr>
              <a:t>, biografía del general Rafael Uribe Uri</a:t>
            </a:r>
            <a:r>
              <a:rPr lang="es-ES" sz="1200" b="1" cap="none" dirty="0">
                <a:solidFill>
                  <a:prstClr val="black"/>
                </a:solidFill>
              </a:rPr>
              <a:t>be, libros cultural general e historia, diez rompecabezas, dos balones de </a:t>
            </a:r>
            <a:r>
              <a:rPr lang="es-ES" sz="1200" b="1" cap="none" dirty="0" err="1">
                <a:solidFill>
                  <a:prstClr val="black"/>
                </a:solidFill>
              </a:rPr>
              <a:t>microfutball</a:t>
            </a:r>
            <a:r>
              <a:rPr lang="es-ES" sz="1200" b="1" cap="none" dirty="0">
                <a:solidFill>
                  <a:prstClr val="black"/>
                </a:solidFill>
              </a:rPr>
              <a:t>, objetos varios.</a:t>
            </a:r>
            <a:endParaRPr kumimoji="0" lang="es-ES" sz="12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120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p>
          <a:p>
            <a:endParaRPr lang="es-CO" dirty="0"/>
          </a:p>
        </p:txBody>
      </p:sp>
      <p:sp>
        <p:nvSpPr>
          <p:cNvPr id="4" name="Marcador de contenido 3">
            <a:extLst>
              <a:ext uri="{FF2B5EF4-FFF2-40B4-BE49-F238E27FC236}">
                <a16:creationId xmlns:a16="http://schemas.microsoft.com/office/drawing/2014/main" id="{5297C55A-757E-3A91-6C8C-CCCD2159FF47}"/>
              </a:ext>
            </a:extLst>
          </p:cNvPr>
          <p:cNvSpPr>
            <a:spLocks noGrp="1"/>
          </p:cNvSpPr>
          <p:nvPr>
            <p:ph sz="quarter" idx="14"/>
          </p:nvPr>
        </p:nvSpPr>
        <p:spPr>
          <a:xfrm>
            <a:off x="6172200" y="2118050"/>
            <a:ext cx="5105400" cy="3673150"/>
          </a:xfrm>
        </p:spPr>
        <p:txBody>
          <a:bodyPr>
            <a:normAutofit fontScale="92500"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rPr>
              <a:t>Inicio dirigido a jóvenes de octavo Y noveno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rPr>
              <a:t>Se reúne a los </a:t>
            </a:r>
            <a:r>
              <a:rPr lang="es-CO" sz="1300" b="1" cap="none" dirty="0">
                <a:solidFill>
                  <a:prstClr val="black"/>
                </a:solidFill>
              </a:rPr>
              <a:t>jóvenes</a:t>
            </a:r>
            <a:r>
              <a:rPr kumimoji="0" lang="es-CO" sz="1300" b="1" i="0" u="none" strike="noStrike" kern="1200" cap="none" spc="0" normalizeH="0" baseline="0" noProof="0" dirty="0">
                <a:ln>
                  <a:noFill/>
                </a:ln>
                <a:solidFill>
                  <a:prstClr val="black"/>
                </a:solidFill>
                <a:effectLst/>
                <a:uLnTx/>
                <a:uFillTx/>
              </a:rPr>
              <a:t> con sus padres y/o acudientes y familia institucional en círculos bajo la orientación del docente realizan ejercicios de </a:t>
            </a:r>
            <a:r>
              <a:rPr lang="es-CO" sz="1300" b="1" cap="none" dirty="0">
                <a:solidFill>
                  <a:prstClr val="black"/>
                </a:solidFill>
              </a:rPr>
              <a:t>relajación</a:t>
            </a:r>
            <a:endParaRPr kumimoji="0" lang="es-CO" sz="13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rPr>
              <a:t>Los </a:t>
            </a:r>
            <a:r>
              <a:rPr lang="es-CO" sz="1300" b="1" cap="none" dirty="0">
                <a:solidFill>
                  <a:prstClr val="black"/>
                </a:solidFill>
              </a:rPr>
              <a:t>jóvenes</a:t>
            </a:r>
            <a:r>
              <a:rPr kumimoji="0" lang="es-CO" sz="1300" b="1" i="0" u="none" strike="noStrike" kern="1200" cap="none" spc="0" normalizeH="0" baseline="0" noProof="0" dirty="0">
                <a:ln>
                  <a:noFill/>
                </a:ln>
                <a:solidFill>
                  <a:prstClr val="black"/>
                </a:solidFill>
                <a:effectLst/>
                <a:uLnTx/>
                <a:uFillTx/>
              </a:rPr>
              <a:t> junto a sus padres y/o acudientes, escuchan las  indicaciones del docente sobre como se debe poner en práctica el valor del trabajo mediante dinámicas y juegos divertidos: </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300" b="1" cap="none" dirty="0">
                <a:solidFill>
                  <a:prstClr val="black"/>
                </a:solidFill>
              </a:rPr>
              <a:t>Juego el trivial del salón, competencias de rompecabezas (puzles), concurso de talentos, microfutbol, búsqueda del tesoro</a:t>
            </a:r>
            <a:endParaRPr kumimoji="0" lang="es-CO" sz="13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rPr>
              <a:t>Estimado docente podrá encontrar dichas dinámicas y juegos divertidos en  la siguientes direcciones: </a:t>
            </a:r>
            <a:r>
              <a:rPr kumimoji="0" lang="es-CO" sz="1300" b="1" i="0" u="none" strike="noStrike" kern="1200" cap="none" spc="0" normalizeH="0" baseline="0" noProof="0" dirty="0">
                <a:ln>
                  <a:noFill/>
                </a:ln>
                <a:solidFill>
                  <a:prstClr val="black"/>
                </a:solidFill>
                <a:effectLst/>
                <a:uLnTx/>
                <a:uFillTx/>
                <a:hlinkClick r:id="rId2"/>
              </a:rPr>
              <a:t>https://preply.com</a:t>
            </a:r>
            <a:r>
              <a:rPr kumimoji="0" lang="es-CO" sz="1300" b="1" i="0" u="none" strike="noStrike" kern="1200" cap="none" spc="0" normalizeH="0" baseline="0" noProof="0" dirty="0">
                <a:ln>
                  <a:noFill/>
                </a:ln>
                <a:solidFill>
                  <a:prstClr val="black"/>
                </a:solidFill>
                <a:effectLst/>
                <a:uLnTx/>
                <a:uFillTx/>
              </a:rPr>
              <a:t>  </a:t>
            </a:r>
            <a:r>
              <a:rPr kumimoji="0" lang="es-CO" sz="1300" b="1" i="0" u="none" strike="noStrike" kern="1200" cap="none" spc="0" normalizeH="0" baseline="0" noProof="0" dirty="0">
                <a:ln>
                  <a:noFill/>
                </a:ln>
                <a:solidFill>
                  <a:prstClr val="black"/>
                </a:solidFill>
                <a:effectLst/>
                <a:uLnTx/>
                <a:uFillTx/>
                <a:hlinkClick r:id="rId3"/>
              </a:rPr>
              <a:t>https://Dialnet.uniroja.es</a:t>
            </a:r>
            <a:r>
              <a:rPr kumimoji="0" lang="es-CO" sz="1300" b="1" i="0" u="none" strike="noStrike" kern="1200" cap="none" spc="0" normalizeH="0" baseline="0" noProof="0" dirty="0">
                <a:ln>
                  <a:noFill/>
                </a:ln>
                <a:solidFill>
                  <a:prstClr val="black"/>
                </a:solidFill>
                <a:effectLst/>
                <a:uLnTx/>
                <a:uFillTx/>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rPr>
              <a:t>Premie a todos los niños</a:t>
            </a:r>
            <a:endParaRPr kumimoji="0" lang="es-CO" sz="1300" b="0" i="0" u="none" strike="noStrike" kern="1200" cap="all" spc="0" normalizeH="0" baseline="0" noProof="0" dirty="0">
              <a:ln>
                <a:noFill/>
              </a:ln>
              <a:solidFill>
                <a:prstClr val="black"/>
              </a:solidFill>
              <a:effectLst/>
              <a:uLnTx/>
              <a:uFillTx/>
            </a:endParaRPr>
          </a:p>
          <a:p>
            <a:endParaRPr lang="es-CO" dirty="0"/>
          </a:p>
        </p:txBody>
      </p:sp>
      <p:pic>
        <p:nvPicPr>
          <p:cNvPr id="5" name="Imagen 4">
            <a:extLst>
              <a:ext uri="{FF2B5EF4-FFF2-40B4-BE49-F238E27FC236}">
                <a16:creationId xmlns:a16="http://schemas.microsoft.com/office/drawing/2014/main" id="{A775F319-A1FD-CC04-5A9A-03616740EBA6}"/>
              </a:ext>
            </a:extLst>
          </p:cNvPr>
          <p:cNvPicPr>
            <a:picLocks noChangeAspect="1"/>
          </p:cNvPicPr>
          <p:nvPr/>
        </p:nvPicPr>
        <p:blipFill>
          <a:blip r:embed="rId4"/>
          <a:stretch>
            <a:fillRect/>
          </a:stretch>
        </p:blipFill>
        <p:spPr>
          <a:xfrm>
            <a:off x="0" y="0"/>
            <a:ext cx="1201016" cy="975445"/>
          </a:xfrm>
          <a:prstGeom prst="rect">
            <a:avLst/>
          </a:prstGeom>
        </p:spPr>
      </p:pic>
      <p:sp>
        <p:nvSpPr>
          <p:cNvPr id="6" name="Marcador de número de diapositiva 5">
            <a:extLst>
              <a:ext uri="{FF2B5EF4-FFF2-40B4-BE49-F238E27FC236}">
                <a16:creationId xmlns:a16="http://schemas.microsoft.com/office/drawing/2014/main" id="{D325E165-C820-CEEF-9BCB-DE580C92D6B1}"/>
              </a:ext>
            </a:extLst>
          </p:cNvPr>
          <p:cNvSpPr>
            <a:spLocks noGrp="1"/>
          </p:cNvSpPr>
          <p:nvPr>
            <p:ph type="sldNum" sz="quarter" idx="12"/>
          </p:nvPr>
        </p:nvSpPr>
        <p:spPr/>
        <p:txBody>
          <a:bodyPr/>
          <a:lstStyle/>
          <a:p>
            <a:fld id="{B5346379-99B8-4D47-8EAF-938C34B28DAA}" type="slidenum">
              <a:rPr lang="es-CO" smtClean="0"/>
              <a:t>51</a:t>
            </a:fld>
            <a:endParaRPr lang="es-CO"/>
          </a:p>
        </p:txBody>
      </p:sp>
    </p:spTree>
    <p:extLst>
      <p:ext uri="{BB962C8B-B14F-4D97-AF65-F5344CB8AC3E}">
        <p14:creationId xmlns:p14="http://schemas.microsoft.com/office/powerpoint/2010/main" val="861199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A164B-C77F-4060-65B9-8CEE4739E3BC}"/>
              </a:ext>
            </a:extLst>
          </p:cNvPr>
          <p:cNvSpPr>
            <a:spLocks noGrp="1"/>
          </p:cNvSpPr>
          <p:nvPr>
            <p:ph type="title"/>
          </p:nvPr>
        </p:nvSpPr>
        <p:spPr>
          <a:xfrm>
            <a:off x="913775" y="877078"/>
            <a:ext cx="10364451" cy="821093"/>
          </a:xfrm>
        </p:spPr>
        <p:txBody>
          <a:bodyPr>
            <a:normAutofit/>
          </a:bodyPr>
          <a:lstStyle/>
          <a:p>
            <a:r>
              <a:rPr kumimoji="0" lang="es-CO" sz="2400" b="0" i="0" u="none" strike="noStrike" kern="1200" cap="all" spc="0" normalizeH="0" baseline="0" noProof="0" dirty="0">
                <a:ln>
                  <a:noFill/>
                </a:ln>
                <a:solidFill>
                  <a:prstClr val="black"/>
                </a:solidFill>
                <a:effectLst/>
                <a:uLnTx/>
                <a:uFillTx/>
                <a:latin typeface="+mn-lt"/>
                <a:ea typeface="+mj-ea"/>
                <a:cs typeface="+mj-cs"/>
              </a:rPr>
              <a:t>E </a:t>
            </a:r>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kumimoji="0" lang="es-CO" sz="2400" b="0" i="0" u="none" strike="noStrike" kern="1200" cap="all" spc="0" normalizeH="0" baseline="0" noProof="0" dirty="0">
                <a:ln>
                  <a:noFill/>
                </a:ln>
                <a:solidFill>
                  <a:srgbClr val="FF6600"/>
                </a:solidFill>
                <a:effectLst/>
                <a:uLnTx/>
                <a:uFillTx/>
                <a:latin typeface="+mn-lt"/>
                <a:ea typeface="+mj-ea"/>
                <a:cs typeface="+mj-cs"/>
              </a:rPr>
              <a:t>T </a:t>
            </a:r>
            <a:r>
              <a:rPr kumimoji="0" lang="es-CO" sz="2400" b="0" i="0" u="none" strike="noStrike" kern="1200" cap="all" spc="0" normalizeH="0" baseline="0" noProof="0" dirty="0">
                <a:ln>
                  <a:noFill/>
                </a:ln>
                <a:solidFill>
                  <a:srgbClr val="2FA3EE"/>
                </a:solidFill>
                <a:effectLst/>
                <a:uLnTx/>
                <a:uFillTx/>
                <a:latin typeface="+mn-lt"/>
                <a:ea typeface="+mj-ea"/>
                <a:cs typeface="+mj-cs"/>
              </a:rPr>
              <a:t>R </a:t>
            </a:r>
            <a:r>
              <a:rPr kumimoji="0" lang="es-CO" sz="2400" b="0" i="0" u="none" strike="noStrike" kern="1200" cap="all" spc="0" normalizeH="0" baseline="0" noProof="0" dirty="0">
                <a:ln>
                  <a:noFill/>
                </a:ln>
                <a:solidFill>
                  <a:srgbClr val="CE6633"/>
                </a:solidFill>
                <a:effectLst/>
                <a:uLnTx/>
                <a:uFillTx/>
                <a:latin typeface="+mn-lt"/>
                <a:ea typeface="+mj-ea"/>
                <a:cs typeface="+mj-cs"/>
              </a:rPr>
              <a:t>A </a:t>
            </a:r>
            <a:r>
              <a:rPr kumimoji="0" lang="es-CO" sz="2400" b="0" i="0" u="none" strike="noStrike" kern="1200" cap="all" spc="0" normalizeH="0" baseline="0" noProof="0" dirty="0">
                <a:ln>
                  <a:noFill/>
                </a:ln>
                <a:solidFill>
                  <a:srgbClr val="A35DD1"/>
                </a:solidFill>
                <a:effectLst/>
                <a:uLnTx/>
                <a:uFillTx/>
                <a:latin typeface="+mn-lt"/>
                <a:ea typeface="+mj-ea"/>
                <a:cs typeface="+mj-cs"/>
              </a:rPr>
              <a:t>B </a:t>
            </a:r>
            <a:r>
              <a:rPr kumimoji="0" lang="es-CO" sz="2400" b="0" i="0" u="none" strike="noStrike" kern="1200" cap="all" spc="0" normalizeH="0" baseline="0" noProof="0" dirty="0">
                <a:ln>
                  <a:noFill/>
                </a:ln>
                <a:solidFill>
                  <a:srgbClr val="002060"/>
                </a:solidFill>
                <a:effectLst/>
                <a:uLnTx/>
                <a:uFillTx/>
                <a:latin typeface="+mn-lt"/>
                <a:ea typeface="+mj-ea"/>
                <a:cs typeface="+mj-cs"/>
              </a:rPr>
              <a:t>A </a:t>
            </a:r>
            <a:r>
              <a:rPr kumimoji="0" lang="es-CO" sz="2400" b="0" i="0" u="none" strike="noStrike" kern="1200" cap="all" spc="0" normalizeH="0" baseline="0" noProof="0" dirty="0">
                <a:ln>
                  <a:noFill/>
                </a:ln>
                <a:solidFill>
                  <a:srgbClr val="FFFF00"/>
                </a:solidFill>
                <a:effectLst/>
                <a:uLnTx/>
                <a:uFillTx/>
                <a:latin typeface="+mn-lt"/>
                <a:ea typeface="+mj-ea"/>
                <a:cs typeface="+mj-cs"/>
              </a:rPr>
              <a:t>J </a:t>
            </a:r>
            <a:r>
              <a:rPr kumimoji="0" lang="es-CO" sz="2400" b="0" i="0" u="none" strike="noStrike" kern="1200" cap="all" spc="0" normalizeH="0" baseline="0" noProof="0" dirty="0">
                <a:ln>
                  <a:noFill/>
                </a:ln>
                <a:solidFill>
                  <a:srgbClr val="FF0000"/>
                </a:solidFill>
                <a:effectLst/>
                <a:uLnTx/>
                <a:uFillTx/>
                <a:latin typeface="+mn-lt"/>
                <a:ea typeface="+mj-ea"/>
                <a:cs typeface="+mj-cs"/>
              </a:rPr>
              <a:t>O </a:t>
            </a:r>
            <a:endParaRPr lang="es-CO" sz="2400" dirty="0">
              <a:latin typeface="+mn-lt"/>
            </a:endParaRPr>
          </a:p>
        </p:txBody>
      </p:sp>
      <p:sp>
        <p:nvSpPr>
          <p:cNvPr id="3" name="Marcador de contenido 2">
            <a:extLst>
              <a:ext uri="{FF2B5EF4-FFF2-40B4-BE49-F238E27FC236}">
                <a16:creationId xmlns:a16="http://schemas.microsoft.com/office/drawing/2014/main" id="{495226E3-E0E0-BC39-9E72-8C7509E6C83D}"/>
              </a:ext>
            </a:extLst>
          </p:cNvPr>
          <p:cNvSpPr>
            <a:spLocks noGrp="1"/>
          </p:cNvSpPr>
          <p:nvPr>
            <p:ph sz="quarter" idx="13"/>
          </p:nvPr>
        </p:nvSpPr>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jóvenes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202124"/>
                </a:solidFill>
                <a:effectLst/>
                <a:uLnTx/>
                <a:uFillTx/>
                <a:ea typeface="+mn-ea"/>
                <a:cs typeface="+mn-cs"/>
              </a:rPr>
              <a:t>Ofrece al ser humano la oportunidad de crecer, desarrollar sus capacidades, realizarse como persona, integrarse socialmente y recibir el reconocimiento de la sociedad de la cual hace parte.</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videaobeam</a:t>
            </a:r>
            <a:r>
              <a:rPr kumimoji="0" lang="es-ES" sz="1200" b="1" i="0" u="none" strike="noStrike" kern="1200" cap="none" spc="0" normalizeH="0" baseline="0" noProof="0" dirty="0">
                <a:ln>
                  <a:noFill/>
                </a:ln>
                <a:solidFill>
                  <a:prstClr val="black"/>
                </a:solidFill>
                <a:effectLst/>
                <a:uLnTx/>
                <a:uFillTx/>
                <a:ea typeface="+mn-ea"/>
                <a:cs typeface="+mn-cs"/>
              </a:rPr>
              <a:t>, bloques, </a:t>
            </a:r>
            <a:r>
              <a:rPr kumimoji="0" lang="es-ES" sz="1200" b="1" i="0" u="none" strike="noStrike" kern="1200" cap="none" spc="0" normalizeH="0" baseline="0" noProof="0" dirty="0" err="1">
                <a:ln>
                  <a:noFill/>
                </a:ln>
                <a:solidFill>
                  <a:prstClr val="black"/>
                </a:solidFill>
                <a:effectLst/>
                <a:uLnTx/>
                <a:uFillTx/>
                <a:ea typeface="+mn-ea"/>
                <a:cs typeface="+mn-cs"/>
              </a:rPr>
              <a:t>cabullas</a:t>
            </a:r>
            <a:r>
              <a:rPr kumimoji="0" lang="es-ES" sz="1200" b="1" i="0" u="none" strike="noStrike" kern="1200" cap="none" spc="0" normalizeH="0" baseline="0" noProof="0" dirty="0">
                <a:ln>
                  <a:noFill/>
                </a:ln>
                <a:solidFill>
                  <a:prstClr val="black"/>
                </a:solidFill>
                <a:effectLst/>
                <a:uLnTx/>
                <a:uFillTx/>
                <a:ea typeface="+mn-ea"/>
                <a:cs typeface="+mn-cs"/>
              </a:rPr>
              <a:t> o cuerdas, implementos y alimentos para cocinar, cajas de cartón marcadores, goma blanca, papel </a:t>
            </a:r>
            <a:r>
              <a:rPr kumimoji="0" lang="es-ES" sz="1200" b="1" i="0" u="none" strike="noStrike" kern="1200" cap="none" spc="0" normalizeH="0" baseline="0" noProof="0" dirty="0" err="1">
                <a:ln>
                  <a:noFill/>
                </a:ln>
                <a:solidFill>
                  <a:prstClr val="black"/>
                </a:solidFill>
                <a:effectLst/>
                <a:uLnTx/>
                <a:uFillTx/>
                <a:ea typeface="+mn-ea"/>
                <a:cs typeface="+mn-cs"/>
              </a:rPr>
              <a:t>etc</a:t>
            </a:r>
            <a:endParaRPr kumimoji="0" lang="es-ES" sz="12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240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p>
          <a:p>
            <a:endParaRPr lang="es-CO" dirty="0"/>
          </a:p>
        </p:txBody>
      </p:sp>
      <p:sp>
        <p:nvSpPr>
          <p:cNvPr id="4" name="Marcador de contenido 3">
            <a:extLst>
              <a:ext uri="{FF2B5EF4-FFF2-40B4-BE49-F238E27FC236}">
                <a16:creationId xmlns:a16="http://schemas.microsoft.com/office/drawing/2014/main" id="{B370D04F-DC46-C128-B8A4-2EBC8AC47030}"/>
              </a:ext>
            </a:extLst>
          </p:cNvPr>
          <p:cNvSpPr>
            <a:spLocks noGrp="1"/>
          </p:cNvSpPr>
          <p:nvPr>
            <p:ph sz="quarter" idx="14"/>
          </p:nvPr>
        </p:nvSpPr>
        <p:spPr/>
        <p:txBody>
          <a:bodyPr>
            <a:normAutofit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rPr>
              <a:t>Inicio dirigido a jóvenes de décimo y undécimo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rPr>
              <a:t>Se reúne a los </a:t>
            </a:r>
            <a:r>
              <a:rPr lang="es-CO" sz="1200" b="1" cap="none" dirty="0">
                <a:solidFill>
                  <a:prstClr val="black"/>
                </a:solidFill>
              </a:rPr>
              <a:t>jóvenes</a:t>
            </a:r>
            <a:r>
              <a:rPr kumimoji="0" lang="es-CO" sz="1200" b="1" i="0" u="none" strike="noStrike" kern="1200" cap="none" spc="0" normalizeH="0" baseline="0" noProof="0" dirty="0">
                <a:ln>
                  <a:noFill/>
                </a:ln>
                <a:solidFill>
                  <a:prstClr val="black"/>
                </a:solidFill>
                <a:effectLst/>
                <a:uLnTx/>
                <a:uFillTx/>
              </a:rPr>
              <a:t> con sus padres y/o acudientes y familia institucional en círculos bajo la orientación del docente realizan ejercicios de </a:t>
            </a:r>
            <a:r>
              <a:rPr lang="es-CO" sz="1200" b="1" cap="none" dirty="0">
                <a:solidFill>
                  <a:prstClr val="black"/>
                </a:solidFill>
              </a:rPr>
              <a:t>relajación.</a:t>
            </a:r>
            <a:endParaRPr kumimoji="0" lang="es-CO" sz="12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rPr>
              <a:t>Los </a:t>
            </a:r>
            <a:r>
              <a:rPr lang="es-CO" sz="1200" b="1" cap="none" dirty="0">
                <a:solidFill>
                  <a:prstClr val="black"/>
                </a:solidFill>
              </a:rPr>
              <a:t>jóvenes</a:t>
            </a:r>
            <a:r>
              <a:rPr kumimoji="0" lang="es-CO" sz="1200" b="1" i="0" u="none" strike="noStrike" kern="1200" cap="none" spc="0" normalizeH="0" baseline="0" noProof="0" dirty="0">
                <a:ln>
                  <a:noFill/>
                </a:ln>
                <a:solidFill>
                  <a:prstClr val="black"/>
                </a:solidFill>
                <a:effectLst/>
                <a:uLnTx/>
                <a:uFillTx/>
              </a:rPr>
              <a:t> junto a sus padres y/o acudientes, escuchan las  indicaciones del docente sobre como se debe poner en práctica el valor del trabajo mediante dinámicas y juegos divertidos: </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200" b="1" cap="none" dirty="0">
                <a:solidFill>
                  <a:prstClr val="black"/>
                </a:solidFill>
              </a:rPr>
              <a:t>Echa un vistazo, escape </a:t>
            </a:r>
            <a:r>
              <a:rPr lang="es-CO" sz="1200" b="1" cap="none" dirty="0" err="1">
                <a:solidFill>
                  <a:prstClr val="black"/>
                </a:solidFill>
              </a:rPr>
              <a:t>room</a:t>
            </a:r>
            <a:r>
              <a:rPr lang="es-CO" sz="1200" b="1" cap="none" dirty="0">
                <a:solidFill>
                  <a:prstClr val="black"/>
                </a:solidFill>
              </a:rPr>
              <a:t>, lanzamiento de hacha, cocinar, concurso de diseño.</a:t>
            </a:r>
            <a:endParaRPr kumimoji="0" lang="es-CO" sz="12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rPr>
              <a:t>Estimado docente podrá encontrar dichas dinámicas y juegos divertidos en  las siguientes </a:t>
            </a:r>
            <a:r>
              <a:rPr kumimoji="0" lang="es-CO" sz="1200" b="1" i="0" u="none" strike="noStrike" kern="1200" cap="none" spc="0" normalizeH="0" baseline="0" noProof="0" dirty="0" err="1">
                <a:ln>
                  <a:noFill/>
                </a:ln>
                <a:solidFill>
                  <a:prstClr val="black"/>
                </a:solidFill>
                <a:effectLst/>
                <a:uLnTx/>
                <a:uFillTx/>
              </a:rPr>
              <a:t>direcciónes</a:t>
            </a:r>
            <a:r>
              <a:rPr kumimoji="0" lang="es-CO" sz="1200" b="1" i="0" u="none" strike="noStrike" kern="1200" cap="none" spc="0" normalizeH="0" baseline="0" noProof="0" dirty="0">
                <a:ln>
                  <a:noFill/>
                </a:ln>
                <a:solidFill>
                  <a:prstClr val="black"/>
                </a:solidFill>
                <a:effectLst/>
                <a:uLnTx/>
                <a:uFillTx/>
              </a:rPr>
              <a:t>: </a:t>
            </a:r>
            <a:r>
              <a:rPr lang="es-CO" sz="1200" b="1" cap="none" dirty="0">
                <a:solidFill>
                  <a:prstClr val="black"/>
                </a:solidFill>
                <a:hlinkClick r:id="rId2"/>
              </a:rPr>
              <a:t>https://www.academcia.org</a:t>
            </a:r>
            <a:r>
              <a:rPr lang="es-CO" sz="1200" b="1" cap="none" dirty="0">
                <a:solidFill>
                  <a:prstClr val="black"/>
                </a:solidFill>
              </a:rPr>
              <a:t>  </a:t>
            </a:r>
            <a:r>
              <a:rPr kumimoji="0" lang="es-CO" sz="1200" b="1" i="0" u="none" strike="noStrike" kern="1200" cap="none" spc="0" normalizeH="0" baseline="0" noProof="0" dirty="0">
                <a:ln>
                  <a:noFill/>
                </a:ln>
                <a:solidFill>
                  <a:prstClr val="black"/>
                </a:solidFill>
                <a:effectLst/>
                <a:uLnTx/>
                <a:uFillTx/>
              </a:rPr>
              <a:t> </a:t>
            </a:r>
            <a:r>
              <a:rPr kumimoji="0" lang="es-CO" sz="1200" b="1" i="0" u="none" strike="noStrike" kern="1200" cap="none" spc="0" normalizeH="0" baseline="0" noProof="0" dirty="0">
                <a:ln>
                  <a:noFill/>
                </a:ln>
                <a:solidFill>
                  <a:prstClr val="black"/>
                </a:solidFill>
                <a:effectLst/>
                <a:uLnTx/>
                <a:uFillTx/>
                <a:hlinkClick r:id="rId3"/>
              </a:rPr>
              <a:t>https://biblioteca.itson.mx</a:t>
            </a:r>
            <a:r>
              <a:rPr kumimoji="0" lang="es-CO" sz="1200" b="1" i="0" u="none" strike="noStrike" kern="1200" cap="none" spc="0" normalizeH="0" baseline="0" noProof="0" dirty="0">
                <a:ln>
                  <a:noFill/>
                </a:ln>
                <a:solidFill>
                  <a:prstClr val="black"/>
                </a:solidFill>
                <a:effectLst/>
                <a:uLnTx/>
                <a:uFillTx/>
              </a:rPr>
              <a:t> Premie a todos los niños</a:t>
            </a:r>
            <a:endParaRPr kumimoji="0" lang="es-CO" sz="1200" b="0" i="0" u="none" strike="noStrike" kern="1200" cap="all" spc="0" normalizeH="0" baseline="0" noProof="0" dirty="0">
              <a:ln>
                <a:noFill/>
              </a:ln>
              <a:solidFill>
                <a:prstClr val="black"/>
              </a:solidFill>
              <a:effectLst/>
              <a:uLnTx/>
              <a:uFillTx/>
            </a:endParaRPr>
          </a:p>
          <a:p>
            <a:endParaRPr lang="es-CO" dirty="0"/>
          </a:p>
        </p:txBody>
      </p:sp>
      <p:pic>
        <p:nvPicPr>
          <p:cNvPr id="5" name="Picture 4" descr="acuerdo de paz de Colombia Símbolo de la ilustración del vector de diseño - 62257648">
            <a:extLst>
              <a:ext uri="{FF2B5EF4-FFF2-40B4-BE49-F238E27FC236}">
                <a16:creationId xmlns:a16="http://schemas.microsoft.com/office/drawing/2014/main" id="{33BDDC7A-C503-4A7F-0843-4CBE483082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605"/>
            <a:ext cx="1554615" cy="12178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Marcador de número de diapositiva 5">
            <a:extLst>
              <a:ext uri="{FF2B5EF4-FFF2-40B4-BE49-F238E27FC236}">
                <a16:creationId xmlns:a16="http://schemas.microsoft.com/office/drawing/2014/main" id="{2FF5B9BA-F14C-404B-F0D0-2F2CFF744090}"/>
              </a:ext>
            </a:extLst>
          </p:cNvPr>
          <p:cNvSpPr>
            <a:spLocks noGrp="1"/>
          </p:cNvSpPr>
          <p:nvPr>
            <p:ph type="sldNum" sz="quarter" idx="12"/>
          </p:nvPr>
        </p:nvSpPr>
        <p:spPr/>
        <p:txBody>
          <a:bodyPr/>
          <a:lstStyle/>
          <a:p>
            <a:fld id="{B5346379-99B8-4D47-8EAF-938C34B28DAA}" type="slidenum">
              <a:rPr lang="es-CO" smtClean="0"/>
              <a:t>52</a:t>
            </a:fld>
            <a:endParaRPr lang="es-CO"/>
          </a:p>
        </p:txBody>
      </p:sp>
    </p:spTree>
    <p:extLst>
      <p:ext uri="{BB962C8B-B14F-4D97-AF65-F5344CB8AC3E}">
        <p14:creationId xmlns:p14="http://schemas.microsoft.com/office/powerpoint/2010/main" val="413452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FBEBB-2D77-9955-3D73-3DE260A2F1D9}"/>
              </a:ext>
            </a:extLst>
          </p:cNvPr>
          <p:cNvSpPr>
            <a:spLocks noGrp="1"/>
          </p:cNvSpPr>
          <p:nvPr>
            <p:ph type="title"/>
          </p:nvPr>
        </p:nvSpPr>
        <p:spPr>
          <a:xfrm>
            <a:off x="913775" y="618517"/>
            <a:ext cx="10364451" cy="5673101"/>
          </a:xfrm>
        </p:spPr>
        <p:txBody>
          <a:bodyPr/>
          <a:lstStyle/>
          <a:p>
            <a:r>
              <a:rPr lang="es-CO" sz="2200" b="1" dirty="0">
                <a:solidFill>
                  <a:prstClr val="black"/>
                </a:solidFill>
                <a:latin typeface="+mn-lt"/>
              </a:rPr>
              <a:t>“Al igual que una vela no se puede quemar sin fuego, los hombres no pueden vivir sin una vida espiritual”</a:t>
            </a:r>
            <a:br>
              <a:rPr lang="es-CO" sz="2200" b="1" dirty="0">
                <a:solidFill>
                  <a:prstClr val="black"/>
                </a:solidFill>
                <a:latin typeface="+mn-lt"/>
              </a:rPr>
            </a:br>
            <a:r>
              <a:rPr lang="es-CO" sz="2200" b="1" cap="none" dirty="0">
                <a:solidFill>
                  <a:prstClr val="black"/>
                </a:solidFill>
                <a:latin typeface="+mn-lt"/>
              </a:rPr>
              <a:t>siddhartha </a:t>
            </a:r>
            <a:r>
              <a:rPr lang="es-CO" sz="2200" b="1" cap="none" dirty="0" err="1">
                <a:solidFill>
                  <a:prstClr val="black"/>
                </a:solidFill>
                <a:latin typeface="+mn-lt"/>
              </a:rPr>
              <a:t>gautama</a:t>
            </a:r>
            <a:r>
              <a:rPr lang="es-CO" sz="2200" b="1" cap="none" dirty="0">
                <a:solidFill>
                  <a:prstClr val="black"/>
                </a:solidFill>
                <a:latin typeface="+mn-lt"/>
              </a:rPr>
              <a:t> </a:t>
            </a:r>
            <a:r>
              <a:rPr lang="es-CO" sz="2200" b="1" cap="none" dirty="0" err="1">
                <a:solidFill>
                  <a:prstClr val="black"/>
                </a:solidFill>
                <a:latin typeface="+mn-lt"/>
              </a:rPr>
              <a:t>buddha</a:t>
            </a:r>
            <a:endParaRPr lang="es-CO" dirty="0">
              <a:latin typeface="+mn-lt"/>
            </a:endParaRPr>
          </a:p>
        </p:txBody>
      </p:sp>
      <p:pic>
        <p:nvPicPr>
          <p:cNvPr id="4" name="Gráfico 1">
            <a:extLst>
              <a:ext uri="{FF2B5EF4-FFF2-40B4-BE49-F238E27FC236}">
                <a16:creationId xmlns:a16="http://schemas.microsoft.com/office/drawing/2014/main" id="{5B047C90-672D-2385-DA08-CB7CE69E99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92424" cy="1318062"/>
          </a:xfrm>
          <a:prstGeom prst="rect">
            <a:avLst/>
          </a:prstGeom>
        </p:spPr>
      </p:pic>
      <p:sp>
        <p:nvSpPr>
          <p:cNvPr id="3" name="Marcador de número de diapositiva 2">
            <a:extLst>
              <a:ext uri="{FF2B5EF4-FFF2-40B4-BE49-F238E27FC236}">
                <a16:creationId xmlns:a16="http://schemas.microsoft.com/office/drawing/2014/main" id="{A11535E7-10DD-1F2A-084B-76182580B80A}"/>
              </a:ext>
            </a:extLst>
          </p:cNvPr>
          <p:cNvSpPr>
            <a:spLocks noGrp="1"/>
          </p:cNvSpPr>
          <p:nvPr>
            <p:ph type="sldNum" sz="quarter" idx="12"/>
          </p:nvPr>
        </p:nvSpPr>
        <p:spPr/>
        <p:txBody>
          <a:bodyPr/>
          <a:lstStyle/>
          <a:p>
            <a:fld id="{B5346379-99B8-4D47-8EAF-938C34B28DAA}" type="slidenum">
              <a:rPr lang="es-CO" smtClean="0"/>
              <a:t>53</a:t>
            </a:fld>
            <a:endParaRPr lang="es-CO"/>
          </a:p>
        </p:txBody>
      </p:sp>
    </p:spTree>
    <p:extLst>
      <p:ext uri="{BB962C8B-B14F-4D97-AF65-F5344CB8AC3E}">
        <p14:creationId xmlns:p14="http://schemas.microsoft.com/office/powerpoint/2010/main" val="2217534206"/>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59936F-ABB4-267F-8E6C-241DA1C56D03}"/>
              </a:ext>
            </a:extLst>
          </p:cNvPr>
          <p:cNvSpPr>
            <a:spLocks noGrp="1"/>
          </p:cNvSpPr>
          <p:nvPr>
            <p:ph type="title"/>
          </p:nvPr>
        </p:nvSpPr>
        <p:spPr>
          <a:xfrm>
            <a:off x="913775" y="755780"/>
            <a:ext cx="10364451" cy="942392"/>
          </a:xfrm>
        </p:spPr>
        <p:txBody>
          <a:bodyPr>
            <a:normAutofit/>
          </a:bodyPr>
          <a:lstStyle/>
          <a:p>
            <a:r>
              <a:rPr lang="es-CO" sz="2400" dirty="0">
                <a:solidFill>
                  <a:srgbClr val="0070C0"/>
                </a:solidFill>
                <a:latin typeface="+mn-lt"/>
              </a:rPr>
              <a:t>L</a:t>
            </a:r>
            <a:r>
              <a:rPr lang="es-CO" sz="2400" dirty="0">
                <a:solidFill>
                  <a:srgbClr val="FF0000"/>
                </a:solidFill>
                <a:latin typeface="+mn-lt"/>
              </a:rPr>
              <a:t>a </a:t>
            </a:r>
            <a:r>
              <a:rPr lang="es-CO" sz="2400" dirty="0">
                <a:solidFill>
                  <a:schemeClr val="accent6"/>
                </a:solidFill>
                <a:latin typeface="+mn-lt"/>
              </a:rPr>
              <a:t>e</a:t>
            </a:r>
            <a:r>
              <a:rPr lang="es-CO" sz="2400" dirty="0">
                <a:solidFill>
                  <a:schemeClr val="accent4">
                    <a:lumMod val="75000"/>
                  </a:schemeClr>
                </a:solidFill>
                <a:latin typeface="+mn-lt"/>
              </a:rPr>
              <a:t>s</a:t>
            </a:r>
            <a:r>
              <a:rPr lang="es-CO" sz="2400" dirty="0">
                <a:solidFill>
                  <a:schemeClr val="accent4"/>
                </a:solidFill>
                <a:latin typeface="+mn-lt"/>
              </a:rPr>
              <a:t>p</a:t>
            </a:r>
            <a:r>
              <a:rPr lang="es-CO" sz="2400" dirty="0">
                <a:solidFill>
                  <a:srgbClr val="002060"/>
                </a:solidFill>
                <a:latin typeface="+mn-lt"/>
              </a:rPr>
              <a:t>i</a:t>
            </a:r>
            <a:r>
              <a:rPr lang="es-CO" sz="2400" dirty="0">
                <a:solidFill>
                  <a:srgbClr val="92D050"/>
                </a:solidFill>
                <a:latin typeface="+mn-lt"/>
              </a:rPr>
              <a:t>r</a:t>
            </a:r>
            <a:r>
              <a:rPr lang="es-CO" sz="2400" dirty="0">
                <a:solidFill>
                  <a:srgbClr val="FFFF00"/>
                </a:solidFill>
                <a:latin typeface="+mn-lt"/>
              </a:rPr>
              <a:t>i</a:t>
            </a:r>
            <a:r>
              <a:rPr lang="es-CO" sz="2400" dirty="0">
                <a:latin typeface="+mn-lt"/>
              </a:rPr>
              <a:t>t</a:t>
            </a:r>
            <a:r>
              <a:rPr lang="es-CO" sz="2400" dirty="0">
                <a:solidFill>
                  <a:schemeClr val="tx2"/>
                </a:solidFill>
                <a:latin typeface="+mn-lt"/>
              </a:rPr>
              <a:t>u</a:t>
            </a:r>
            <a:r>
              <a:rPr lang="es-CO" sz="2400" dirty="0">
                <a:solidFill>
                  <a:srgbClr val="990000"/>
                </a:solidFill>
                <a:latin typeface="+mn-lt"/>
              </a:rPr>
              <a:t>a</a:t>
            </a:r>
            <a:r>
              <a:rPr lang="es-CO" sz="2400" dirty="0">
                <a:solidFill>
                  <a:schemeClr val="accent3">
                    <a:lumMod val="50000"/>
                  </a:schemeClr>
                </a:solidFill>
                <a:latin typeface="+mn-lt"/>
              </a:rPr>
              <a:t>l</a:t>
            </a:r>
            <a:r>
              <a:rPr lang="es-CO" sz="2400" dirty="0">
                <a:solidFill>
                  <a:srgbClr val="FF0000"/>
                </a:solidFill>
                <a:latin typeface="+mn-lt"/>
              </a:rPr>
              <a:t>i</a:t>
            </a:r>
            <a:r>
              <a:rPr lang="es-CO" sz="2400" dirty="0">
                <a:solidFill>
                  <a:srgbClr val="FF6600"/>
                </a:solidFill>
                <a:latin typeface="+mn-lt"/>
              </a:rPr>
              <a:t>d</a:t>
            </a:r>
            <a:r>
              <a:rPr lang="es-CO" sz="2400" dirty="0">
                <a:solidFill>
                  <a:schemeClr val="tx2">
                    <a:lumMod val="75000"/>
                  </a:schemeClr>
                </a:solidFill>
                <a:latin typeface="+mn-lt"/>
              </a:rPr>
              <a:t>a</a:t>
            </a:r>
            <a:r>
              <a:rPr lang="es-CO" sz="2400" dirty="0">
                <a:solidFill>
                  <a:schemeClr val="accent2">
                    <a:lumMod val="75000"/>
                  </a:schemeClr>
                </a:solidFill>
                <a:latin typeface="+mn-lt"/>
              </a:rPr>
              <a:t>d</a:t>
            </a:r>
            <a:endParaRPr lang="es-CO" sz="2400" dirty="0">
              <a:solidFill>
                <a:srgbClr val="0070C0"/>
              </a:solidFill>
              <a:latin typeface="+mn-lt"/>
            </a:endParaRPr>
          </a:p>
        </p:txBody>
      </p:sp>
      <p:sp>
        <p:nvSpPr>
          <p:cNvPr id="7" name="Marcador de contenido 6">
            <a:extLst>
              <a:ext uri="{FF2B5EF4-FFF2-40B4-BE49-F238E27FC236}">
                <a16:creationId xmlns:a16="http://schemas.microsoft.com/office/drawing/2014/main" id="{60287BA4-9C8B-FFB1-F8E8-D80FC9D714FF}"/>
              </a:ext>
            </a:extLst>
          </p:cNvPr>
          <p:cNvSpPr>
            <a:spLocks noGrp="1"/>
          </p:cNvSpPr>
          <p:nvPr>
            <p:ph sz="quarter" idx="13"/>
          </p:nvPr>
        </p:nvSpPr>
        <p:spPr>
          <a:xfrm>
            <a:off x="913774" y="2202024"/>
            <a:ext cx="5106026" cy="3589175"/>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FF0000"/>
                </a:solidFill>
                <a:effectLst/>
                <a:uLnTx/>
                <a:uFillTx/>
                <a:ea typeface="+mn-ea"/>
                <a:cs typeface="+mn-cs"/>
              </a:rPr>
              <a:t>DEFINICIÓn para niños de pre jardín y jardín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Es la relación de amor constante con DIOS.</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videaobeam</a:t>
            </a:r>
            <a:endParaRPr kumimoji="0" lang="es-ES" sz="12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25 a 30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p>
          <a:p>
            <a:endParaRPr lang="es-CO" dirty="0"/>
          </a:p>
        </p:txBody>
      </p:sp>
      <p:sp>
        <p:nvSpPr>
          <p:cNvPr id="8" name="Marcador de contenido 7">
            <a:extLst>
              <a:ext uri="{FF2B5EF4-FFF2-40B4-BE49-F238E27FC236}">
                <a16:creationId xmlns:a16="http://schemas.microsoft.com/office/drawing/2014/main" id="{55ED9856-9401-2E56-A195-3477BDBE1A70}"/>
              </a:ext>
            </a:extLst>
          </p:cNvPr>
          <p:cNvSpPr>
            <a:spLocks noGrp="1"/>
          </p:cNvSpPr>
          <p:nvPr>
            <p:ph sz="quarter" idx="14"/>
          </p:nvPr>
        </p:nvSpPr>
        <p:spPr>
          <a:xfrm>
            <a:off x="6172200" y="2202024"/>
            <a:ext cx="5105400" cy="3589175"/>
          </a:xfrm>
        </p:spPr>
        <p:txBody>
          <a:bodyPr>
            <a:normAutofit fontScale="92500"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prejardín y jardín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ronda,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como se debe poner en práctica el valor de la espiritualidad mediante dinámicas y juegos: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300" b="1" cap="none" dirty="0">
                <a:solidFill>
                  <a:prstClr val="black"/>
                </a:solidFill>
              </a:rPr>
              <a:t>Contacto con la naturaleza</a:t>
            </a:r>
            <a:r>
              <a:rPr kumimoji="0" lang="es-CO" sz="1300" b="1" i="0" u="none" strike="noStrike" kern="1200" cap="none" spc="0" normalizeH="0" baseline="0" noProof="0" dirty="0">
                <a:ln>
                  <a:noFill/>
                </a:ln>
                <a:solidFill>
                  <a:prstClr val="black"/>
                </a:solidFill>
                <a:effectLst/>
                <a:uLnTx/>
                <a:uFillTx/>
                <a:ea typeface="+mn-ea"/>
                <a:cs typeface="+mn-cs"/>
              </a:rPr>
              <a:t>, corro juego, el juego de me quiero, aprender a escuchar la intuición, practicar la compasión, la meditación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Estimado docente podrá encontrar dichas dinámicas y juegos divertidos en  la siguiente  dirección:  </a:t>
            </a:r>
            <a:r>
              <a:rPr kumimoji="0" lang="es-CO" sz="1300" b="1" i="0" u="none" strike="noStrike" kern="1200" cap="none" spc="0" normalizeH="0" baseline="0" noProof="0" dirty="0">
                <a:ln>
                  <a:noFill/>
                </a:ln>
                <a:solidFill>
                  <a:schemeClr val="accent1"/>
                </a:solidFill>
                <a:effectLst/>
                <a:uLnTx/>
                <a:uFillTx/>
                <a:ea typeface="+mn-ea"/>
                <a:cs typeface="+mn-cs"/>
              </a:rPr>
              <a:t>https//eresmama.com</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premie a todos los niños</a:t>
            </a:r>
          </a:p>
          <a:p>
            <a:endParaRPr lang="es-CO" dirty="0"/>
          </a:p>
        </p:txBody>
      </p:sp>
      <p:pic>
        <p:nvPicPr>
          <p:cNvPr id="4" name="Gráfico 1">
            <a:extLst>
              <a:ext uri="{FF2B5EF4-FFF2-40B4-BE49-F238E27FC236}">
                <a16:creationId xmlns:a16="http://schemas.microsoft.com/office/drawing/2014/main" id="{11276322-40A1-65C7-A79D-7E8D6B7F03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92424" cy="1377219"/>
          </a:xfrm>
          <a:prstGeom prst="rect">
            <a:avLst/>
          </a:prstGeom>
        </p:spPr>
      </p:pic>
      <p:sp>
        <p:nvSpPr>
          <p:cNvPr id="3" name="Marcador de número de diapositiva 2">
            <a:extLst>
              <a:ext uri="{FF2B5EF4-FFF2-40B4-BE49-F238E27FC236}">
                <a16:creationId xmlns:a16="http://schemas.microsoft.com/office/drawing/2014/main" id="{FE9CF446-0A22-6648-7BD3-BFD1C09B20D5}"/>
              </a:ext>
            </a:extLst>
          </p:cNvPr>
          <p:cNvSpPr>
            <a:spLocks noGrp="1"/>
          </p:cNvSpPr>
          <p:nvPr>
            <p:ph type="sldNum" sz="quarter" idx="12"/>
          </p:nvPr>
        </p:nvSpPr>
        <p:spPr/>
        <p:txBody>
          <a:bodyPr/>
          <a:lstStyle/>
          <a:p>
            <a:fld id="{B5346379-99B8-4D47-8EAF-938C34B28DAA}" type="slidenum">
              <a:rPr lang="es-CO" smtClean="0"/>
              <a:t>54</a:t>
            </a:fld>
            <a:endParaRPr lang="es-CO"/>
          </a:p>
        </p:txBody>
      </p:sp>
    </p:spTree>
    <p:extLst>
      <p:ext uri="{BB962C8B-B14F-4D97-AF65-F5344CB8AC3E}">
        <p14:creationId xmlns:p14="http://schemas.microsoft.com/office/powerpoint/2010/main" val="1009320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A14E0A-79B8-C2BE-B35A-1AE5F05592FC}"/>
              </a:ext>
            </a:extLst>
          </p:cNvPr>
          <p:cNvSpPr>
            <a:spLocks noGrp="1"/>
          </p:cNvSpPr>
          <p:nvPr>
            <p:ph type="title"/>
          </p:nvPr>
        </p:nvSpPr>
        <p:spPr>
          <a:xfrm>
            <a:off x="913775" y="618518"/>
            <a:ext cx="10364451" cy="995678"/>
          </a:xfrm>
        </p:spPr>
        <p:txBody>
          <a:bodyPr>
            <a:normAutofit/>
          </a:bodyPr>
          <a:lstStyle/>
          <a:p>
            <a:r>
              <a:rPr kumimoji="0" lang="es-CO" sz="2400" b="0" i="0" u="none" strike="noStrike" kern="1200" cap="all" spc="0" normalizeH="0" baseline="0" noProof="0" dirty="0">
                <a:ln>
                  <a:noFill/>
                </a:ln>
                <a:solidFill>
                  <a:srgbClr val="0070C0"/>
                </a:solidFill>
                <a:effectLst/>
                <a:uLnTx/>
                <a:uFillTx/>
                <a:latin typeface="+mn-lt"/>
                <a:ea typeface="+mj-ea"/>
                <a:cs typeface="+mj-cs"/>
              </a:rPr>
              <a:t>L</a:t>
            </a:r>
            <a:r>
              <a:rPr kumimoji="0" lang="es-CO" sz="2400" b="0" i="0" u="none" strike="noStrike" kern="1200" cap="all" spc="0" normalizeH="0" baseline="0" noProof="0" dirty="0">
                <a:ln>
                  <a:noFill/>
                </a:ln>
                <a:solidFill>
                  <a:srgbClr val="FF0000"/>
                </a:solidFill>
                <a:effectLst/>
                <a:uLnTx/>
                <a:uFillTx/>
                <a:latin typeface="+mn-lt"/>
                <a:ea typeface="+mj-ea"/>
                <a:cs typeface="+mj-cs"/>
              </a:rPr>
              <a:t>a </a:t>
            </a:r>
            <a:r>
              <a:rPr kumimoji="0" lang="es-CO" sz="2400" b="0" i="0" u="none" strike="noStrike" kern="1200" cap="all" spc="0" normalizeH="0" baseline="0" noProof="0" dirty="0">
                <a:ln>
                  <a:noFill/>
                </a:ln>
                <a:solidFill>
                  <a:srgbClr val="A35DD1"/>
                </a:solidFill>
                <a:effectLst/>
                <a:uLnTx/>
                <a:uFillTx/>
                <a:latin typeface="+mn-lt"/>
                <a:ea typeface="+mj-ea"/>
                <a:cs typeface="+mj-cs"/>
              </a:rPr>
              <a:t>e</a:t>
            </a:r>
            <a:r>
              <a:rPr kumimoji="0" lang="es-CO" sz="2400" b="0" i="0" u="none" strike="noStrike" kern="1200" cap="all" spc="0" normalizeH="0" baseline="0" noProof="0" dirty="0">
                <a:ln>
                  <a:noFill/>
                </a:ln>
                <a:solidFill>
                  <a:srgbClr val="D99C3F">
                    <a:lumMod val="75000"/>
                  </a:srgbClr>
                </a:solidFill>
                <a:effectLst/>
                <a:uLnTx/>
                <a:uFillTx/>
                <a:latin typeface="+mn-lt"/>
                <a:ea typeface="+mj-ea"/>
                <a:cs typeface="+mj-cs"/>
              </a:rPr>
              <a:t>s</a:t>
            </a:r>
            <a:r>
              <a:rPr kumimoji="0" lang="es-CO" sz="2400" b="0" i="0" u="none" strike="noStrike" kern="1200" cap="all" spc="0" normalizeH="0" baseline="0" noProof="0" dirty="0">
                <a:ln>
                  <a:noFill/>
                </a:ln>
                <a:solidFill>
                  <a:srgbClr val="D99C3F"/>
                </a:solidFill>
                <a:effectLst/>
                <a:uLnTx/>
                <a:uFillTx/>
                <a:latin typeface="+mn-lt"/>
                <a:ea typeface="+mj-ea"/>
                <a:cs typeface="+mj-cs"/>
              </a:rPr>
              <a:t>p</a:t>
            </a:r>
            <a:r>
              <a:rPr kumimoji="0" lang="es-CO" sz="2400" b="0" i="0" u="none" strike="noStrike" kern="1200" cap="all" spc="0" normalizeH="0" baseline="0" noProof="0" dirty="0">
                <a:ln>
                  <a:noFill/>
                </a:ln>
                <a:solidFill>
                  <a:srgbClr val="002060"/>
                </a:solidFill>
                <a:effectLst/>
                <a:uLnTx/>
                <a:uFillTx/>
                <a:latin typeface="+mn-lt"/>
                <a:ea typeface="+mj-ea"/>
                <a:cs typeface="+mj-cs"/>
              </a:rPr>
              <a:t>i</a:t>
            </a:r>
            <a:r>
              <a:rPr kumimoji="0" lang="es-CO" sz="2400" b="0" i="0" u="none" strike="noStrike" kern="1200" cap="all" spc="0" normalizeH="0" baseline="0" noProof="0" dirty="0">
                <a:ln>
                  <a:noFill/>
                </a:ln>
                <a:solidFill>
                  <a:srgbClr val="92D050"/>
                </a:solidFill>
                <a:effectLst/>
                <a:uLnTx/>
                <a:uFillTx/>
                <a:latin typeface="+mn-lt"/>
                <a:ea typeface="+mj-ea"/>
                <a:cs typeface="+mj-cs"/>
              </a:rPr>
              <a:t>r</a:t>
            </a:r>
            <a:r>
              <a:rPr kumimoji="0" lang="es-CO" sz="2400" b="0" i="0" u="none" strike="noStrike" kern="1200" cap="all" spc="0" normalizeH="0" baseline="0" noProof="0" dirty="0">
                <a:ln>
                  <a:noFill/>
                </a:ln>
                <a:solidFill>
                  <a:srgbClr val="FFFF00"/>
                </a:solidFill>
                <a:effectLst/>
                <a:uLnTx/>
                <a:uFillTx/>
                <a:latin typeface="+mn-lt"/>
                <a:ea typeface="+mj-ea"/>
                <a:cs typeface="+mj-cs"/>
              </a:rPr>
              <a:t>i</a:t>
            </a:r>
            <a:r>
              <a:rPr kumimoji="0" lang="es-CO" sz="2400" b="0" i="0" u="none" strike="noStrike" kern="1200" cap="all" spc="0" normalizeH="0" baseline="0" noProof="0" dirty="0">
                <a:ln>
                  <a:noFill/>
                </a:ln>
                <a:solidFill>
                  <a:prstClr val="black"/>
                </a:solidFill>
                <a:effectLst/>
                <a:uLnTx/>
                <a:uFillTx/>
                <a:latin typeface="+mn-lt"/>
                <a:ea typeface="+mj-ea"/>
                <a:cs typeface="+mj-cs"/>
              </a:rPr>
              <a:t>t</a:t>
            </a:r>
            <a:r>
              <a:rPr kumimoji="0" lang="es-CO" sz="2400" b="0" i="0" u="none" strike="noStrike" kern="1200" cap="all" spc="0" normalizeH="0" baseline="0" noProof="0" dirty="0">
                <a:ln>
                  <a:noFill/>
                </a:ln>
                <a:solidFill>
                  <a:srgbClr val="355071"/>
                </a:solidFill>
                <a:effectLst/>
                <a:uLnTx/>
                <a:uFillTx/>
                <a:latin typeface="+mn-lt"/>
                <a:ea typeface="+mj-ea"/>
                <a:cs typeface="+mj-cs"/>
              </a:rPr>
              <a:t>u</a:t>
            </a:r>
            <a:r>
              <a:rPr kumimoji="0" lang="es-CO" sz="2400" b="0" i="0" u="none" strike="noStrike" kern="1200" cap="all" spc="0" normalizeH="0" baseline="0" noProof="0" dirty="0">
                <a:ln>
                  <a:noFill/>
                </a:ln>
                <a:solidFill>
                  <a:srgbClr val="990000"/>
                </a:solidFill>
                <a:effectLst/>
                <a:uLnTx/>
                <a:uFillTx/>
                <a:latin typeface="+mn-lt"/>
                <a:ea typeface="+mj-ea"/>
                <a:cs typeface="+mj-cs"/>
              </a:rPr>
              <a:t>a</a:t>
            </a:r>
            <a:r>
              <a:rPr kumimoji="0" lang="es-CO" sz="2400" b="0" i="0" u="none" strike="noStrike" kern="1200" cap="all" spc="0" normalizeH="0" baseline="0" noProof="0" dirty="0">
                <a:ln>
                  <a:noFill/>
                </a:ln>
                <a:solidFill>
                  <a:srgbClr val="86C157">
                    <a:lumMod val="50000"/>
                  </a:srgbClr>
                </a:solidFill>
                <a:effectLst/>
                <a:uLnTx/>
                <a:uFillTx/>
                <a:latin typeface="+mn-lt"/>
                <a:ea typeface="+mj-ea"/>
                <a:cs typeface="+mj-cs"/>
              </a:rPr>
              <a:t>l</a:t>
            </a:r>
            <a:r>
              <a:rPr kumimoji="0" lang="es-CO" sz="2400" b="0" i="0" u="none" strike="noStrike" kern="1200" cap="all" spc="0" normalizeH="0" baseline="0" noProof="0" dirty="0">
                <a:ln>
                  <a:noFill/>
                </a:ln>
                <a:solidFill>
                  <a:srgbClr val="FF0000"/>
                </a:solidFill>
                <a:effectLst/>
                <a:uLnTx/>
                <a:uFillTx/>
                <a:latin typeface="+mn-lt"/>
                <a:ea typeface="+mj-ea"/>
                <a:cs typeface="+mj-cs"/>
              </a:rPr>
              <a:t>i</a:t>
            </a:r>
            <a:r>
              <a:rPr kumimoji="0" lang="es-CO" sz="2400" b="0" i="0" u="none" strike="noStrike" kern="1200" cap="all" spc="0" normalizeH="0" baseline="0" noProof="0" dirty="0">
                <a:ln>
                  <a:noFill/>
                </a:ln>
                <a:solidFill>
                  <a:srgbClr val="FF6600"/>
                </a:solidFill>
                <a:effectLst/>
                <a:uLnTx/>
                <a:uFillTx/>
                <a:latin typeface="+mn-lt"/>
                <a:ea typeface="+mj-ea"/>
                <a:cs typeface="+mj-cs"/>
              </a:rPr>
              <a:t>d</a:t>
            </a:r>
            <a:r>
              <a:rPr kumimoji="0" lang="es-CO" sz="2400" b="0" i="0" u="none" strike="noStrike" kern="1200" cap="all" spc="0" normalizeH="0" baseline="0" noProof="0" dirty="0">
                <a:ln>
                  <a:noFill/>
                </a:ln>
                <a:solidFill>
                  <a:srgbClr val="355071">
                    <a:lumMod val="75000"/>
                  </a:srgbClr>
                </a:solidFill>
                <a:effectLst/>
                <a:uLnTx/>
                <a:uFillTx/>
                <a:latin typeface="+mn-lt"/>
                <a:ea typeface="+mj-ea"/>
                <a:cs typeface="+mj-cs"/>
              </a:rPr>
              <a:t>a</a:t>
            </a:r>
            <a:r>
              <a:rPr kumimoji="0" lang="es-CO" sz="2400" b="0" i="0" u="none" strike="noStrike" kern="1200" cap="all" spc="0" normalizeH="0" baseline="0" noProof="0" dirty="0">
                <a:ln>
                  <a:noFill/>
                </a:ln>
                <a:solidFill>
                  <a:srgbClr val="4BCAAD">
                    <a:lumMod val="75000"/>
                  </a:srgbClr>
                </a:solidFill>
                <a:effectLst/>
                <a:uLnTx/>
                <a:uFillTx/>
                <a:latin typeface="+mn-lt"/>
                <a:ea typeface="+mj-ea"/>
                <a:cs typeface="+mj-cs"/>
              </a:rPr>
              <a:t>d</a:t>
            </a:r>
            <a:endParaRPr lang="es-CO" sz="2400" dirty="0">
              <a:latin typeface="+mn-lt"/>
            </a:endParaRPr>
          </a:p>
        </p:txBody>
      </p:sp>
      <p:sp>
        <p:nvSpPr>
          <p:cNvPr id="3" name="Marcador de contenido 2">
            <a:extLst>
              <a:ext uri="{FF2B5EF4-FFF2-40B4-BE49-F238E27FC236}">
                <a16:creationId xmlns:a16="http://schemas.microsoft.com/office/drawing/2014/main" id="{4F5BC20D-B4B3-7DA6-1B7B-AAAFD7CD8840}"/>
              </a:ext>
            </a:extLst>
          </p:cNvPr>
          <p:cNvSpPr>
            <a:spLocks noGrp="1"/>
          </p:cNvSpPr>
          <p:nvPr>
            <p:ph sz="quarter" idx="13"/>
          </p:nvPr>
        </p:nvSpPr>
        <p:spPr>
          <a:xfrm>
            <a:off x="913774" y="1903444"/>
            <a:ext cx="5106026" cy="3887755"/>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FF0000"/>
                </a:solidFill>
                <a:effectLst/>
                <a:uLnTx/>
                <a:uFillTx/>
                <a:ea typeface="+mn-ea"/>
                <a:cs typeface="+mn-cs"/>
              </a:rPr>
              <a:t>DEFINICIÓn para niños de básica primaria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prstClr val="black"/>
                </a:solidFill>
              </a:rPr>
              <a:t>Cualidades que nos inspiran para hacer lo que es apropiado y bueno para si mismo y los demás</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videaobeam</a:t>
            </a:r>
            <a:r>
              <a:rPr kumimoji="0" lang="es-ES" sz="1200" b="1" i="0" u="none" strike="noStrike" kern="1200" cap="none" spc="0" normalizeH="0" baseline="0" noProof="0" dirty="0">
                <a:ln>
                  <a:noFill/>
                </a:ln>
                <a:solidFill>
                  <a:prstClr val="black"/>
                </a:solidFill>
                <a:effectLst/>
                <a:uLnTx/>
                <a:uFillTx/>
                <a:ea typeface="+mn-ea"/>
                <a:cs typeface="+mn-cs"/>
              </a:rPr>
              <a:t>, octavos de cartulina, papel </a:t>
            </a:r>
            <a:r>
              <a:rPr kumimoji="0" lang="es-ES" sz="1200" b="1" i="0" u="none" strike="noStrike" kern="1200" cap="none" spc="0" normalizeH="0" baseline="0" noProof="0" dirty="0" err="1">
                <a:ln>
                  <a:noFill/>
                </a:ln>
                <a:solidFill>
                  <a:prstClr val="black"/>
                </a:solidFill>
                <a:effectLst/>
                <a:uLnTx/>
                <a:uFillTx/>
                <a:ea typeface="+mn-ea"/>
                <a:cs typeface="+mn-cs"/>
              </a:rPr>
              <a:t>marbeta</a:t>
            </a:r>
            <a:r>
              <a:rPr kumimoji="0" lang="es-ES" sz="1200" b="1" i="0" u="none" strike="noStrike" kern="1200" cap="none" spc="0" normalizeH="0" baseline="0" noProof="0" dirty="0">
                <a:ln>
                  <a:noFill/>
                </a:ln>
                <a:solidFill>
                  <a:prstClr val="black"/>
                </a:solidFill>
                <a:effectLst/>
                <a:uLnTx/>
                <a:uFillTx/>
                <a:ea typeface="+mn-ea"/>
                <a:cs typeface="+mn-cs"/>
              </a:rPr>
              <a:t>, marcadores permanentes, regla, goma blanca, lápiz negro, borrador, sacapunta, temperas, pinceles., colores,  etc.</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30 a 35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p>
          <a:p>
            <a:endParaRPr lang="es-CO" sz="1400" dirty="0">
              <a:solidFill>
                <a:srgbClr val="C00000"/>
              </a:solidFill>
              <a:latin typeface="Bradley Hand ITC" panose="03070402050302030203" pitchFamily="66" charset="0"/>
            </a:endParaRPr>
          </a:p>
          <a:p>
            <a:pPr marL="0" indent="0">
              <a:buNone/>
            </a:pPr>
            <a:endParaRPr lang="es-CO" sz="1400" b="1" dirty="0">
              <a:latin typeface="Bradley Hand ITC" panose="03070402050302030203" pitchFamily="66" charset="0"/>
            </a:endParaRPr>
          </a:p>
        </p:txBody>
      </p:sp>
      <p:sp>
        <p:nvSpPr>
          <p:cNvPr id="4" name="Marcador de contenido 3">
            <a:extLst>
              <a:ext uri="{FF2B5EF4-FFF2-40B4-BE49-F238E27FC236}">
                <a16:creationId xmlns:a16="http://schemas.microsoft.com/office/drawing/2014/main" id="{043CCB8E-7D81-F590-A4B3-5111605A35C7}"/>
              </a:ext>
            </a:extLst>
          </p:cNvPr>
          <p:cNvSpPr>
            <a:spLocks noGrp="1"/>
          </p:cNvSpPr>
          <p:nvPr>
            <p:ph sz="quarter" idx="14"/>
          </p:nvPr>
        </p:nvSpPr>
        <p:spPr>
          <a:xfrm>
            <a:off x="6172200" y="1903445"/>
            <a:ext cx="5105400" cy="3887755"/>
          </a:xfrm>
        </p:spPr>
        <p:txBody>
          <a:bodyPr>
            <a:normAutofit fontScale="8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400" b="0" i="0" u="none" strike="noStrike" kern="1200" cap="all" spc="0" normalizeH="0" baseline="0" noProof="0" dirty="0">
                <a:ln>
                  <a:noFill/>
                </a:ln>
                <a:solidFill>
                  <a:srgbClr val="FFC000"/>
                </a:solidFill>
                <a:effectLst/>
                <a:uLnTx/>
                <a:uFillTx/>
                <a:ea typeface="+mn-ea"/>
                <a:cs typeface="+mn-cs"/>
              </a:rPr>
              <a:t>Inicio dirigido 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1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como se debe poner en práctica el valor de la Espiritualidad  mediante dinámicas y juegos divertidos: </a:t>
            </a:r>
          </a:p>
          <a:p>
            <a:pPr marL="342900" marR="0" lvl="0" indent="-342900" algn="l" defTabSz="914400" rtl="0" eaLnBrk="1" fontAlgn="auto" latinLnBrk="0" hangingPunct="1">
              <a:lnSpc>
                <a:spcPct val="11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Los niños necesitan meditar, actividad física y emocional, conectar con la naturaleza y con animales: cuento Mamá naturaleza, bailar, cantar canciones religiosas, villancicos. Juegos infantiles: Quien soy, representar un cuento, árbol genealógico</a:t>
            </a:r>
          </a:p>
          <a:p>
            <a:pPr marL="342900" marR="0" lvl="0" indent="-342900" algn="l" defTabSz="914400" rtl="0" eaLnBrk="1" fontAlgn="auto" latinLnBrk="0" hangingPunct="1">
              <a:lnSpc>
                <a:spcPct val="11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Libro: Valores para crecer</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Estimado docente podrá encontrar dichas dinámicas y juegos divertidos en  la siguiente dirección: </a:t>
            </a:r>
            <a:r>
              <a:rPr kumimoji="0" lang="es-CO" sz="1400" b="1" i="0" u="none" strike="noStrike" kern="1200" cap="none" spc="0" normalizeH="0" baseline="0" noProof="0" dirty="0">
                <a:ln>
                  <a:noFill/>
                </a:ln>
                <a:solidFill>
                  <a:schemeClr val="accent1"/>
                </a:solidFill>
                <a:effectLst/>
                <a:uLnTx/>
                <a:uFillTx/>
                <a:ea typeface="+mn-ea"/>
                <a:cs typeface="+mn-cs"/>
              </a:rPr>
              <a:t>https:// www.parabebes.com</a:t>
            </a:r>
            <a:r>
              <a:rPr kumimoji="0" lang="es-CO" sz="14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6" name="Gráfico 1">
            <a:extLst>
              <a:ext uri="{FF2B5EF4-FFF2-40B4-BE49-F238E27FC236}">
                <a16:creationId xmlns:a16="http://schemas.microsoft.com/office/drawing/2014/main" id="{133245DA-8C9D-C949-E5F5-78AF4CC42B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54614" cy="1217823"/>
          </a:xfrm>
          <a:prstGeom prst="rect">
            <a:avLst/>
          </a:prstGeom>
        </p:spPr>
      </p:pic>
      <p:sp>
        <p:nvSpPr>
          <p:cNvPr id="5" name="Marcador de número de diapositiva 4">
            <a:extLst>
              <a:ext uri="{FF2B5EF4-FFF2-40B4-BE49-F238E27FC236}">
                <a16:creationId xmlns:a16="http://schemas.microsoft.com/office/drawing/2014/main" id="{BD1431FA-9BD8-8579-A53E-B2A706F030EB}"/>
              </a:ext>
            </a:extLst>
          </p:cNvPr>
          <p:cNvSpPr>
            <a:spLocks noGrp="1"/>
          </p:cNvSpPr>
          <p:nvPr>
            <p:ph type="sldNum" sz="quarter" idx="12"/>
          </p:nvPr>
        </p:nvSpPr>
        <p:spPr/>
        <p:txBody>
          <a:bodyPr/>
          <a:lstStyle/>
          <a:p>
            <a:fld id="{B5346379-99B8-4D47-8EAF-938C34B28DAA}" type="slidenum">
              <a:rPr lang="es-CO" smtClean="0"/>
              <a:t>55</a:t>
            </a:fld>
            <a:endParaRPr lang="es-CO"/>
          </a:p>
        </p:txBody>
      </p:sp>
    </p:spTree>
    <p:extLst>
      <p:ext uri="{BB962C8B-B14F-4D97-AF65-F5344CB8AC3E}">
        <p14:creationId xmlns:p14="http://schemas.microsoft.com/office/powerpoint/2010/main" val="1911721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A1E188-DA08-961E-56A0-32E570FAD04C}"/>
              </a:ext>
            </a:extLst>
          </p:cNvPr>
          <p:cNvSpPr>
            <a:spLocks noGrp="1"/>
          </p:cNvSpPr>
          <p:nvPr>
            <p:ph type="title"/>
          </p:nvPr>
        </p:nvSpPr>
        <p:spPr>
          <a:xfrm>
            <a:off x="913775" y="618518"/>
            <a:ext cx="10364451" cy="1137630"/>
          </a:xfrm>
        </p:spPr>
        <p:txBody>
          <a:bodyPr>
            <a:normAutofit/>
          </a:bodyPr>
          <a:lstStyle/>
          <a:p>
            <a:r>
              <a:rPr kumimoji="0" lang="es-CO" sz="2400" b="0" i="0" u="none" strike="noStrike" kern="1200" cap="all" spc="0" normalizeH="0" baseline="0" noProof="0" dirty="0">
                <a:ln>
                  <a:noFill/>
                </a:ln>
                <a:solidFill>
                  <a:srgbClr val="0070C0"/>
                </a:solidFill>
                <a:effectLst/>
                <a:uLnTx/>
                <a:uFillTx/>
                <a:latin typeface="+mn-lt"/>
                <a:ea typeface="+mj-ea"/>
                <a:cs typeface="+mj-cs"/>
              </a:rPr>
              <a:t>L</a:t>
            </a:r>
            <a:r>
              <a:rPr kumimoji="0" lang="es-CO" sz="2400" b="0" i="0" u="none" strike="noStrike" kern="1200" cap="all" spc="0" normalizeH="0" baseline="0" noProof="0" dirty="0">
                <a:ln>
                  <a:noFill/>
                </a:ln>
                <a:solidFill>
                  <a:srgbClr val="FF0000"/>
                </a:solidFill>
                <a:effectLst/>
                <a:uLnTx/>
                <a:uFillTx/>
                <a:latin typeface="+mn-lt"/>
                <a:ea typeface="+mj-ea"/>
                <a:cs typeface="+mj-cs"/>
              </a:rPr>
              <a:t>a </a:t>
            </a:r>
            <a:r>
              <a:rPr kumimoji="0" lang="es-CO" sz="2400" b="0" i="0" u="none" strike="noStrike" kern="1200" cap="all" spc="0" normalizeH="0" baseline="0" noProof="0" dirty="0">
                <a:ln>
                  <a:noFill/>
                </a:ln>
                <a:solidFill>
                  <a:srgbClr val="A35DD1"/>
                </a:solidFill>
                <a:effectLst/>
                <a:uLnTx/>
                <a:uFillTx/>
                <a:latin typeface="+mn-lt"/>
                <a:ea typeface="+mj-ea"/>
                <a:cs typeface="+mj-cs"/>
              </a:rPr>
              <a:t>e</a:t>
            </a:r>
            <a:r>
              <a:rPr kumimoji="0" lang="es-CO" sz="2400" b="0" i="0" u="none" strike="noStrike" kern="1200" cap="all" spc="0" normalizeH="0" baseline="0" noProof="0" dirty="0">
                <a:ln>
                  <a:noFill/>
                </a:ln>
                <a:solidFill>
                  <a:srgbClr val="D99C3F">
                    <a:lumMod val="75000"/>
                  </a:srgbClr>
                </a:solidFill>
                <a:effectLst/>
                <a:uLnTx/>
                <a:uFillTx/>
                <a:latin typeface="+mn-lt"/>
                <a:ea typeface="+mj-ea"/>
                <a:cs typeface="+mj-cs"/>
              </a:rPr>
              <a:t>s</a:t>
            </a:r>
            <a:r>
              <a:rPr kumimoji="0" lang="es-CO" sz="2400" b="0" i="0" u="none" strike="noStrike" kern="1200" cap="all" spc="0" normalizeH="0" baseline="0" noProof="0" dirty="0">
                <a:ln>
                  <a:noFill/>
                </a:ln>
                <a:solidFill>
                  <a:srgbClr val="D99C3F"/>
                </a:solidFill>
                <a:effectLst/>
                <a:uLnTx/>
                <a:uFillTx/>
                <a:latin typeface="+mn-lt"/>
                <a:ea typeface="+mj-ea"/>
                <a:cs typeface="+mj-cs"/>
              </a:rPr>
              <a:t>p</a:t>
            </a:r>
            <a:r>
              <a:rPr kumimoji="0" lang="es-CO" sz="2400" b="0" i="0" u="none" strike="noStrike" kern="1200" cap="all" spc="0" normalizeH="0" baseline="0" noProof="0" dirty="0">
                <a:ln>
                  <a:noFill/>
                </a:ln>
                <a:solidFill>
                  <a:srgbClr val="002060"/>
                </a:solidFill>
                <a:effectLst/>
                <a:uLnTx/>
                <a:uFillTx/>
                <a:latin typeface="+mn-lt"/>
                <a:ea typeface="+mj-ea"/>
                <a:cs typeface="+mj-cs"/>
              </a:rPr>
              <a:t>i</a:t>
            </a:r>
            <a:r>
              <a:rPr kumimoji="0" lang="es-CO" sz="2400" b="0" i="0" u="none" strike="noStrike" kern="1200" cap="all" spc="0" normalizeH="0" baseline="0" noProof="0" dirty="0">
                <a:ln>
                  <a:noFill/>
                </a:ln>
                <a:solidFill>
                  <a:srgbClr val="92D050"/>
                </a:solidFill>
                <a:effectLst/>
                <a:uLnTx/>
                <a:uFillTx/>
                <a:latin typeface="+mn-lt"/>
                <a:ea typeface="+mj-ea"/>
                <a:cs typeface="+mj-cs"/>
              </a:rPr>
              <a:t>r</a:t>
            </a:r>
            <a:r>
              <a:rPr kumimoji="0" lang="es-CO" sz="2400" b="0" i="0" u="none" strike="noStrike" kern="1200" cap="all" spc="0" normalizeH="0" baseline="0" noProof="0" dirty="0">
                <a:ln>
                  <a:noFill/>
                </a:ln>
                <a:solidFill>
                  <a:srgbClr val="FFFF00"/>
                </a:solidFill>
                <a:effectLst/>
                <a:uLnTx/>
                <a:uFillTx/>
                <a:latin typeface="+mn-lt"/>
                <a:ea typeface="+mj-ea"/>
                <a:cs typeface="+mj-cs"/>
              </a:rPr>
              <a:t>i</a:t>
            </a:r>
            <a:r>
              <a:rPr kumimoji="0" lang="es-CO" sz="2400" b="0" i="0" u="none" strike="noStrike" kern="1200" cap="all" spc="0" normalizeH="0" baseline="0" noProof="0" dirty="0">
                <a:ln>
                  <a:noFill/>
                </a:ln>
                <a:solidFill>
                  <a:prstClr val="black"/>
                </a:solidFill>
                <a:effectLst/>
                <a:uLnTx/>
                <a:uFillTx/>
                <a:latin typeface="+mn-lt"/>
                <a:ea typeface="+mj-ea"/>
                <a:cs typeface="+mj-cs"/>
              </a:rPr>
              <a:t>t</a:t>
            </a:r>
            <a:r>
              <a:rPr kumimoji="0" lang="es-CO" sz="2400" b="0" i="0" u="none" strike="noStrike" kern="1200" cap="all" spc="0" normalizeH="0" baseline="0" noProof="0" dirty="0">
                <a:ln>
                  <a:noFill/>
                </a:ln>
                <a:solidFill>
                  <a:srgbClr val="355071"/>
                </a:solidFill>
                <a:effectLst/>
                <a:uLnTx/>
                <a:uFillTx/>
                <a:latin typeface="+mn-lt"/>
                <a:ea typeface="+mj-ea"/>
                <a:cs typeface="+mj-cs"/>
              </a:rPr>
              <a:t>u</a:t>
            </a:r>
            <a:r>
              <a:rPr kumimoji="0" lang="es-CO" sz="2400" b="0" i="0" u="none" strike="noStrike" kern="1200" cap="all" spc="0" normalizeH="0" baseline="0" noProof="0" dirty="0">
                <a:ln>
                  <a:noFill/>
                </a:ln>
                <a:solidFill>
                  <a:srgbClr val="990000"/>
                </a:solidFill>
                <a:effectLst/>
                <a:uLnTx/>
                <a:uFillTx/>
                <a:latin typeface="+mn-lt"/>
                <a:ea typeface="+mj-ea"/>
                <a:cs typeface="+mj-cs"/>
              </a:rPr>
              <a:t>a</a:t>
            </a:r>
            <a:r>
              <a:rPr kumimoji="0" lang="es-CO" sz="2400" b="0" i="0" u="none" strike="noStrike" kern="1200" cap="all" spc="0" normalizeH="0" baseline="0" noProof="0" dirty="0">
                <a:ln>
                  <a:noFill/>
                </a:ln>
                <a:solidFill>
                  <a:srgbClr val="86C157">
                    <a:lumMod val="50000"/>
                  </a:srgbClr>
                </a:solidFill>
                <a:effectLst/>
                <a:uLnTx/>
                <a:uFillTx/>
                <a:latin typeface="+mn-lt"/>
                <a:ea typeface="+mj-ea"/>
                <a:cs typeface="+mj-cs"/>
              </a:rPr>
              <a:t>l</a:t>
            </a:r>
            <a:r>
              <a:rPr kumimoji="0" lang="es-CO" sz="2400" b="0" i="0" u="none" strike="noStrike" kern="1200" cap="all" spc="0" normalizeH="0" baseline="0" noProof="0" dirty="0">
                <a:ln>
                  <a:noFill/>
                </a:ln>
                <a:solidFill>
                  <a:srgbClr val="FF0000"/>
                </a:solidFill>
                <a:effectLst/>
                <a:uLnTx/>
                <a:uFillTx/>
                <a:latin typeface="+mn-lt"/>
                <a:ea typeface="+mj-ea"/>
                <a:cs typeface="+mj-cs"/>
              </a:rPr>
              <a:t>i</a:t>
            </a:r>
            <a:r>
              <a:rPr kumimoji="0" lang="es-CO" sz="2400" b="0" i="0" u="none" strike="noStrike" kern="1200" cap="all" spc="0" normalizeH="0" baseline="0" noProof="0" dirty="0">
                <a:ln>
                  <a:noFill/>
                </a:ln>
                <a:solidFill>
                  <a:srgbClr val="FF6600"/>
                </a:solidFill>
                <a:effectLst/>
                <a:uLnTx/>
                <a:uFillTx/>
                <a:latin typeface="+mn-lt"/>
                <a:ea typeface="+mj-ea"/>
                <a:cs typeface="+mj-cs"/>
              </a:rPr>
              <a:t>d</a:t>
            </a:r>
            <a:r>
              <a:rPr kumimoji="0" lang="es-CO" sz="2400" b="0" i="0" u="none" strike="noStrike" kern="1200" cap="all" spc="0" normalizeH="0" baseline="0" noProof="0" dirty="0">
                <a:ln>
                  <a:noFill/>
                </a:ln>
                <a:solidFill>
                  <a:srgbClr val="355071">
                    <a:lumMod val="75000"/>
                  </a:srgbClr>
                </a:solidFill>
                <a:effectLst/>
                <a:uLnTx/>
                <a:uFillTx/>
                <a:latin typeface="+mn-lt"/>
                <a:ea typeface="+mj-ea"/>
                <a:cs typeface="+mj-cs"/>
              </a:rPr>
              <a:t>a</a:t>
            </a:r>
            <a:r>
              <a:rPr kumimoji="0" lang="es-CO" sz="2400" b="0" i="0" u="none" strike="noStrike" kern="1200" cap="all" spc="0" normalizeH="0" baseline="0" noProof="0" dirty="0">
                <a:ln>
                  <a:noFill/>
                </a:ln>
                <a:solidFill>
                  <a:srgbClr val="4BCAAD">
                    <a:lumMod val="75000"/>
                  </a:srgbClr>
                </a:solidFill>
                <a:effectLst/>
                <a:uLnTx/>
                <a:uFillTx/>
                <a:latin typeface="+mn-lt"/>
                <a:ea typeface="+mj-ea"/>
                <a:cs typeface="+mj-cs"/>
              </a:rPr>
              <a:t>d</a:t>
            </a:r>
            <a:endParaRPr lang="es-CO" sz="2400" dirty="0">
              <a:latin typeface="+mn-lt"/>
            </a:endParaRPr>
          </a:p>
        </p:txBody>
      </p:sp>
      <p:sp>
        <p:nvSpPr>
          <p:cNvPr id="3" name="Marcador de contenido 2">
            <a:extLst>
              <a:ext uri="{FF2B5EF4-FFF2-40B4-BE49-F238E27FC236}">
                <a16:creationId xmlns:a16="http://schemas.microsoft.com/office/drawing/2014/main" id="{D1DA9CB8-F8EB-4A06-F4FF-E7C63CF89BF3}"/>
              </a:ext>
            </a:extLst>
          </p:cNvPr>
          <p:cNvSpPr>
            <a:spLocks noGrp="1"/>
          </p:cNvSpPr>
          <p:nvPr>
            <p:ph sz="quarter" idx="13"/>
          </p:nvPr>
        </p:nvSpPr>
        <p:spPr>
          <a:xfrm>
            <a:off x="913774" y="2127380"/>
            <a:ext cx="5106026" cy="3663819"/>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a:t>
            </a:r>
            <a:r>
              <a:rPr lang="es-CO" sz="1200" dirty="0">
                <a:solidFill>
                  <a:srgbClr val="3366CC"/>
                </a:solidFill>
              </a:rPr>
              <a:t>niños</a:t>
            </a:r>
            <a:r>
              <a:rPr kumimoji="0" lang="es-CO" sz="1200" b="0" i="0" u="none" strike="noStrike" kern="1200" cap="all" spc="0" normalizeH="0" baseline="0" noProof="0" dirty="0">
                <a:ln>
                  <a:noFill/>
                </a:ln>
                <a:solidFill>
                  <a:srgbClr val="3366CC"/>
                </a:solidFill>
                <a:effectLst/>
                <a:uLnTx/>
                <a:uFillTx/>
                <a:ea typeface="+mn-ea"/>
                <a:cs typeface="+mn-cs"/>
              </a:rPr>
              <a:t>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prstClr val="black"/>
                </a:solidFill>
              </a:rPr>
              <a:t>Es vivir en conexión con todos los seres vivientes y recibiéndolas grata y humildemente</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videaobeam</a:t>
            </a:r>
            <a:r>
              <a:rPr kumimoji="0" lang="es-ES" sz="1200" b="1" i="0" u="none" strike="noStrike" kern="1200" cap="none" spc="0" normalizeH="0" baseline="0" noProof="0" dirty="0">
                <a:ln>
                  <a:noFill/>
                </a:ln>
                <a:solidFill>
                  <a:prstClr val="black"/>
                </a:solidFill>
                <a:effectLst/>
                <a:uLnTx/>
                <a:uFillTx/>
                <a:ea typeface="+mn-ea"/>
                <a:cs typeface="+mn-cs"/>
              </a:rPr>
              <a:t>, octavos de cartulina, papel </a:t>
            </a:r>
            <a:r>
              <a:rPr kumimoji="0" lang="es-ES" sz="1200" b="1" i="0" u="none" strike="noStrike" kern="1200" cap="none" spc="0" normalizeH="0" baseline="0" noProof="0" dirty="0" err="1">
                <a:ln>
                  <a:noFill/>
                </a:ln>
                <a:solidFill>
                  <a:prstClr val="black"/>
                </a:solidFill>
                <a:effectLst/>
                <a:uLnTx/>
                <a:uFillTx/>
                <a:ea typeface="+mn-ea"/>
                <a:cs typeface="+mn-cs"/>
              </a:rPr>
              <a:t>marbeta</a:t>
            </a:r>
            <a:r>
              <a:rPr kumimoji="0" lang="es-ES" sz="1200" b="1" i="0" u="none" strike="noStrike" kern="1200" cap="none" spc="0" normalizeH="0" baseline="0" noProof="0" dirty="0">
                <a:ln>
                  <a:noFill/>
                </a:ln>
                <a:solidFill>
                  <a:prstClr val="black"/>
                </a:solidFill>
                <a:effectLst/>
                <a:uLnTx/>
                <a:uFillTx/>
                <a:ea typeface="+mn-ea"/>
                <a:cs typeface="+mn-cs"/>
              </a:rPr>
              <a:t>, marcadores permanentes, regla, goma blanca, lápiz negro, borrador, sacapunta, temperas, pinceles., colores. Y otros materiales consideren necesarios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120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p>
          <a:p>
            <a:endParaRPr lang="es-CO" dirty="0"/>
          </a:p>
        </p:txBody>
      </p:sp>
      <p:sp>
        <p:nvSpPr>
          <p:cNvPr id="4" name="Marcador de contenido 3">
            <a:extLst>
              <a:ext uri="{FF2B5EF4-FFF2-40B4-BE49-F238E27FC236}">
                <a16:creationId xmlns:a16="http://schemas.microsoft.com/office/drawing/2014/main" id="{0960646E-E8C9-B4D3-8C5E-A4848A6DB14D}"/>
              </a:ext>
            </a:extLst>
          </p:cNvPr>
          <p:cNvSpPr>
            <a:spLocks noGrp="1"/>
          </p:cNvSpPr>
          <p:nvPr>
            <p:ph sz="quarter" idx="14"/>
          </p:nvPr>
        </p:nvSpPr>
        <p:spPr>
          <a:xfrm>
            <a:off x="6172200" y="2024743"/>
            <a:ext cx="5105400" cy="3858531"/>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SEXTO Y SÉPTIMO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como se debe poner en práctica el valor de la Espiritualidad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La meditación, hago deportes y me emociono, elevo la mirada al cielo, escucho a música clásica. Juego: Represento un cuento, hago el árbol genealógico comenzando por la sagrada familia y terminando con la mía.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Estimado docente podrá encontrar dichas dinámicas y juegos divertidos en  la siguiente dirección: </a:t>
            </a:r>
            <a:r>
              <a:rPr kumimoji="0" lang="es-CO" sz="1300" b="1" i="0" u="none" strike="noStrike" kern="1200" cap="none" spc="0" normalizeH="0" baseline="0" noProof="0" dirty="0">
                <a:ln>
                  <a:noFill/>
                </a:ln>
                <a:solidFill>
                  <a:srgbClr val="00B0F0"/>
                </a:solidFill>
                <a:effectLst/>
                <a:uLnTx/>
                <a:uFillTx/>
                <a:ea typeface="+mn-ea"/>
                <a:cs typeface="+mn-cs"/>
              </a:rPr>
              <a:t>https://www.educamosenfamilia.com</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Imagen 4">
            <a:extLst>
              <a:ext uri="{FF2B5EF4-FFF2-40B4-BE49-F238E27FC236}">
                <a16:creationId xmlns:a16="http://schemas.microsoft.com/office/drawing/2014/main" id="{1929CFB2-D5E0-AFD5-9D06-0A3AACA52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6988" cy="1137630"/>
          </a:xfrm>
          <a:prstGeom prst="rect">
            <a:avLst/>
          </a:prstGeom>
        </p:spPr>
      </p:pic>
      <p:sp>
        <p:nvSpPr>
          <p:cNvPr id="6" name="Marcador de número de diapositiva 5">
            <a:extLst>
              <a:ext uri="{FF2B5EF4-FFF2-40B4-BE49-F238E27FC236}">
                <a16:creationId xmlns:a16="http://schemas.microsoft.com/office/drawing/2014/main" id="{B098F874-AF6D-AAE8-8731-0B24A88C8AFB}"/>
              </a:ext>
            </a:extLst>
          </p:cNvPr>
          <p:cNvSpPr>
            <a:spLocks noGrp="1"/>
          </p:cNvSpPr>
          <p:nvPr>
            <p:ph type="sldNum" sz="quarter" idx="12"/>
          </p:nvPr>
        </p:nvSpPr>
        <p:spPr/>
        <p:txBody>
          <a:bodyPr/>
          <a:lstStyle/>
          <a:p>
            <a:fld id="{B5346379-99B8-4D47-8EAF-938C34B28DAA}" type="slidenum">
              <a:rPr lang="es-CO" smtClean="0"/>
              <a:t>56</a:t>
            </a:fld>
            <a:endParaRPr lang="es-CO"/>
          </a:p>
        </p:txBody>
      </p:sp>
    </p:spTree>
    <p:extLst>
      <p:ext uri="{BB962C8B-B14F-4D97-AF65-F5344CB8AC3E}">
        <p14:creationId xmlns:p14="http://schemas.microsoft.com/office/powerpoint/2010/main" val="40267731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8B97A5-7FBA-7DAB-46F1-2FB18143D763}"/>
              </a:ext>
            </a:extLst>
          </p:cNvPr>
          <p:cNvSpPr>
            <a:spLocks noGrp="1"/>
          </p:cNvSpPr>
          <p:nvPr>
            <p:ph type="title"/>
          </p:nvPr>
        </p:nvSpPr>
        <p:spPr>
          <a:xfrm>
            <a:off x="913775" y="618517"/>
            <a:ext cx="10364451" cy="1255885"/>
          </a:xfrm>
        </p:spPr>
        <p:txBody>
          <a:bodyPr>
            <a:normAutofit/>
          </a:bodyPr>
          <a:lstStyle/>
          <a:p>
            <a:r>
              <a:rPr kumimoji="0" lang="es-CO" sz="2400" b="0" i="0" u="none" strike="noStrike" kern="1200" cap="all" spc="0" normalizeH="0" baseline="0" noProof="0" dirty="0">
                <a:ln>
                  <a:noFill/>
                </a:ln>
                <a:solidFill>
                  <a:srgbClr val="0070C0"/>
                </a:solidFill>
                <a:effectLst/>
                <a:uLnTx/>
                <a:uFillTx/>
                <a:latin typeface="+mn-lt"/>
                <a:ea typeface="+mj-ea"/>
                <a:cs typeface="+mj-cs"/>
              </a:rPr>
              <a:t>L</a:t>
            </a:r>
            <a:r>
              <a:rPr kumimoji="0" lang="es-CO" sz="2400" b="0" i="0" u="none" strike="noStrike" kern="1200" cap="all" spc="0" normalizeH="0" baseline="0" noProof="0" dirty="0">
                <a:ln>
                  <a:noFill/>
                </a:ln>
                <a:solidFill>
                  <a:srgbClr val="FF0000"/>
                </a:solidFill>
                <a:effectLst/>
                <a:uLnTx/>
                <a:uFillTx/>
                <a:latin typeface="+mn-lt"/>
                <a:ea typeface="+mj-ea"/>
                <a:cs typeface="+mj-cs"/>
              </a:rPr>
              <a:t>a </a:t>
            </a:r>
            <a:r>
              <a:rPr kumimoji="0" lang="es-CO" sz="2400" b="0" i="0" u="none" strike="noStrike" kern="1200" cap="all" spc="0" normalizeH="0" baseline="0" noProof="0" dirty="0">
                <a:ln>
                  <a:noFill/>
                </a:ln>
                <a:solidFill>
                  <a:srgbClr val="A35DD1"/>
                </a:solidFill>
                <a:effectLst/>
                <a:uLnTx/>
                <a:uFillTx/>
                <a:latin typeface="+mn-lt"/>
                <a:ea typeface="+mj-ea"/>
                <a:cs typeface="+mj-cs"/>
              </a:rPr>
              <a:t>e</a:t>
            </a:r>
            <a:r>
              <a:rPr kumimoji="0" lang="es-CO" sz="2400" b="0" i="0" u="none" strike="noStrike" kern="1200" cap="all" spc="0" normalizeH="0" baseline="0" noProof="0" dirty="0">
                <a:ln>
                  <a:noFill/>
                </a:ln>
                <a:solidFill>
                  <a:srgbClr val="D99C3F">
                    <a:lumMod val="75000"/>
                  </a:srgbClr>
                </a:solidFill>
                <a:effectLst/>
                <a:uLnTx/>
                <a:uFillTx/>
                <a:latin typeface="+mn-lt"/>
                <a:ea typeface="+mj-ea"/>
                <a:cs typeface="+mj-cs"/>
              </a:rPr>
              <a:t>s</a:t>
            </a:r>
            <a:r>
              <a:rPr kumimoji="0" lang="es-CO" sz="2400" b="0" i="0" u="none" strike="noStrike" kern="1200" cap="all" spc="0" normalizeH="0" baseline="0" noProof="0" dirty="0">
                <a:ln>
                  <a:noFill/>
                </a:ln>
                <a:solidFill>
                  <a:srgbClr val="D99C3F"/>
                </a:solidFill>
                <a:effectLst/>
                <a:uLnTx/>
                <a:uFillTx/>
                <a:latin typeface="+mn-lt"/>
                <a:ea typeface="+mj-ea"/>
                <a:cs typeface="+mj-cs"/>
              </a:rPr>
              <a:t>p</a:t>
            </a:r>
            <a:r>
              <a:rPr kumimoji="0" lang="es-CO" sz="2400" b="0" i="0" u="none" strike="noStrike" kern="1200" cap="all" spc="0" normalizeH="0" baseline="0" noProof="0" dirty="0">
                <a:ln>
                  <a:noFill/>
                </a:ln>
                <a:solidFill>
                  <a:srgbClr val="002060"/>
                </a:solidFill>
                <a:effectLst/>
                <a:uLnTx/>
                <a:uFillTx/>
                <a:latin typeface="+mn-lt"/>
                <a:ea typeface="+mj-ea"/>
                <a:cs typeface="+mj-cs"/>
              </a:rPr>
              <a:t>i</a:t>
            </a:r>
            <a:r>
              <a:rPr kumimoji="0" lang="es-CO" sz="2400" b="0" i="0" u="none" strike="noStrike" kern="1200" cap="all" spc="0" normalizeH="0" baseline="0" noProof="0" dirty="0">
                <a:ln>
                  <a:noFill/>
                </a:ln>
                <a:solidFill>
                  <a:srgbClr val="92D050"/>
                </a:solidFill>
                <a:effectLst/>
                <a:uLnTx/>
                <a:uFillTx/>
                <a:latin typeface="+mn-lt"/>
                <a:ea typeface="+mj-ea"/>
                <a:cs typeface="+mj-cs"/>
              </a:rPr>
              <a:t>r</a:t>
            </a:r>
            <a:r>
              <a:rPr kumimoji="0" lang="es-CO" sz="2400" b="0" i="0" u="none" strike="noStrike" kern="1200" cap="all" spc="0" normalizeH="0" baseline="0" noProof="0" dirty="0">
                <a:ln>
                  <a:noFill/>
                </a:ln>
                <a:solidFill>
                  <a:srgbClr val="FFFF00"/>
                </a:solidFill>
                <a:effectLst/>
                <a:uLnTx/>
                <a:uFillTx/>
                <a:latin typeface="+mn-lt"/>
                <a:ea typeface="+mj-ea"/>
                <a:cs typeface="+mj-cs"/>
              </a:rPr>
              <a:t>i</a:t>
            </a:r>
            <a:r>
              <a:rPr kumimoji="0" lang="es-CO" sz="2400" b="0" i="0" u="none" strike="noStrike" kern="1200" cap="all" spc="0" normalizeH="0" baseline="0" noProof="0" dirty="0">
                <a:ln>
                  <a:noFill/>
                </a:ln>
                <a:solidFill>
                  <a:prstClr val="black"/>
                </a:solidFill>
                <a:effectLst/>
                <a:uLnTx/>
                <a:uFillTx/>
                <a:latin typeface="+mn-lt"/>
                <a:ea typeface="+mj-ea"/>
                <a:cs typeface="+mj-cs"/>
              </a:rPr>
              <a:t>t</a:t>
            </a:r>
            <a:r>
              <a:rPr kumimoji="0" lang="es-CO" sz="2400" b="0" i="0" u="none" strike="noStrike" kern="1200" cap="all" spc="0" normalizeH="0" baseline="0" noProof="0" dirty="0">
                <a:ln>
                  <a:noFill/>
                </a:ln>
                <a:solidFill>
                  <a:srgbClr val="355071"/>
                </a:solidFill>
                <a:effectLst/>
                <a:uLnTx/>
                <a:uFillTx/>
                <a:latin typeface="+mn-lt"/>
                <a:ea typeface="+mj-ea"/>
                <a:cs typeface="+mj-cs"/>
              </a:rPr>
              <a:t>u</a:t>
            </a:r>
            <a:r>
              <a:rPr kumimoji="0" lang="es-CO" sz="2400" b="0" i="0" u="none" strike="noStrike" kern="1200" cap="all" spc="0" normalizeH="0" baseline="0" noProof="0" dirty="0">
                <a:ln>
                  <a:noFill/>
                </a:ln>
                <a:solidFill>
                  <a:srgbClr val="990000"/>
                </a:solidFill>
                <a:effectLst/>
                <a:uLnTx/>
                <a:uFillTx/>
                <a:latin typeface="+mn-lt"/>
                <a:ea typeface="+mj-ea"/>
                <a:cs typeface="+mj-cs"/>
              </a:rPr>
              <a:t>a</a:t>
            </a:r>
            <a:r>
              <a:rPr kumimoji="0" lang="es-CO" sz="2400" b="0" i="0" u="none" strike="noStrike" kern="1200" cap="all" spc="0" normalizeH="0" baseline="0" noProof="0" dirty="0">
                <a:ln>
                  <a:noFill/>
                </a:ln>
                <a:solidFill>
                  <a:srgbClr val="86C157">
                    <a:lumMod val="50000"/>
                  </a:srgbClr>
                </a:solidFill>
                <a:effectLst/>
                <a:uLnTx/>
                <a:uFillTx/>
                <a:latin typeface="+mn-lt"/>
                <a:ea typeface="+mj-ea"/>
                <a:cs typeface="+mj-cs"/>
              </a:rPr>
              <a:t>l</a:t>
            </a:r>
            <a:r>
              <a:rPr kumimoji="0" lang="es-CO" sz="2400" b="0" i="0" u="none" strike="noStrike" kern="1200" cap="all" spc="0" normalizeH="0" baseline="0" noProof="0" dirty="0">
                <a:ln>
                  <a:noFill/>
                </a:ln>
                <a:solidFill>
                  <a:srgbClr val="FF0000"/>
                </a:solidFill>
                <a:effectLst/>
                <a:uLnTx/>
                <a:uFillTx/>
                <a:latin typeface="+mn-lt"/>
                <a:ea typeface="+mj-ea"/>
                <a:cs typeface="+mj-cs"/>
              </a:rPr>
              <a:t>i</a:t>
            </a:r>
            <a:r>
              <a:rPr kumimoji="0" lang="es-CO" sz="2400" b="0" i="0" u="none" strike="noStrike" kern="1200" cap="all" spc="0" normalizeH="0" baseline="0" noProof="0" dirty="0">
                <a:ln>
                  <a:noFill/>
                </a:ln>
                <a:solidFill>
                  <a:srgbClr val="FF6600"/>
                </a:solidFill>
                <a:effectLst/>
                <a:uLnTx/>
                <a:uFillTx/>
                <a:latin typeface="+mn-lt"/>
                <a:ea typeface="+mj-ea"/>
                <a:cs typeface="+mj-cs"/>
              </a:rPr>
              <a:t>d</a:t>
            </a:r>
            <a:r>
              <a:rPr kumimoji="0" lang="es-CO" sz="2400" b="0" i="0" u="none" strike="noStrike" kern="1200" cap="all" spc="0" normalizeH="0" baseline="0" noProof="0" dirty="0">
                <a:ln>
                  <a:noFill/>
                </a:ln>
                <a:solidFill>
                  <a:srgbClr val="355071">
                    <a:lumMod val="75000"/>
                  </a:srgbClr>
                </a:solidFill>
                <a:effectLst/>
                <a:uLnTx/>
                <a:uFillTx/>
                <a:latin typeface="+mn-lt"/>
                <a:ea typeface="+mj-ea"/>
                <a:cs typeface="+mj-cs"/>
              </a:rPr>
              <a:t>a</a:t>
            </a:r>
            <a:r>
              <a:rPr kumimoji="0" lang="es-CO" sz="2400" b="0" i="0" u="none" strike="noStrike" kern="1200" cap="all" spc="0" normalizeH="0" baseline="0" noProof="0" dirty="0">
                <a:ln>
                  <a:noFill/>
                </a:ln>
                <a:solidFill>
                  <a:srgbClr val="4BCAAD">
                    <a:lumMod val="75000"/>
                  </a:srgbClr>
                </a:solidFill>
                <a:effectLst/>
                <a:uLnTx/>
                <a:uFillTx/>
                <a:latin typeface="+mn-lt"/>
                <a:ea typeface="+mj-ea"/>
                <a:cs typeface="+mj-cs"/>
              </a:rPr>
              <a:t>d</a:t>
            </a:r>
            <a:endParaRPr lang="es-CO" sz="2400" dirty="0">
              <a:latin typeface="+mn-lt"/>
            </a:endParaRPr>
          </a:p>
        </p:txBody>
      </p:sp>
      <p:sp>
        <p:nvSpPr>
          <p:cNvPr id="3" name="Marcador de contenido 2">
            <a:extLst>
              <a:ext uri="{FF2B5EF4-FFF2-40B4-BE49-F238E27FC236}">
                <a16:creationId xmlns:a16="http://schemas.microsoft.com/office/drawing/2014/main" id="{B49FC930-DD4F-F839-460D-682F75A0E08A}"/>
              </a:ext>
            </a:extLst>
          </p:cNvPr>
          <p:cNvSpPr>
            <a:spLocks noGrp="1"/>
          </p:cNvSpPr>
          <p:nvPr>
            <p:ph sz="quarter" idx="13"/>
          </p:nvPr>
        </p:nvSpPr>
        <p:spPr>
          <a:xfrm>
            <a:off x="913774" y="2052736"/>
            <a:ext cx="5106026" cy="3738463"/>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jÓvenes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prstClr val="black"/>
                </a:solidFill>
              </a:rPr>
              <a:t>Es tener un propósito, autoconfianza o gozar de vínculos positivos con otras personas, la naturaleza y un ser supremo: DIOS </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videaobeam</a:t>
            </a:r>
            <a:r>
              <a:rPr kumimoji="0" lang="es-ES" sz="1200" b="1" i="0" u="none" strike="noStrike" kern="1200" cap="none" spc="0" normalizeH="0" baseline="0" noProof="0" dirty="0">
                <a:ln>
                  <a:noFill/>
                </a:ln>
                <a:solidFill>
                  <a:prstClr val="black"/>
                </a:solidFill>
                <a:effectLst/>
                <a:uLnTx/>
                <a:uFillTx/>
                <a:ea typeface="+mn-ea"/>
                <a:cs typeface="+mn-cs"/>
              </a:rPr>
              <a:t>, octavos de cartulina, papel </a:t>
            </a:r>
            <a:r>
              <a:rPr kumimoji="0" lang="es-ES" sz="1200" b="1" i="0" u="none" strike="noStrike" kern="1200" cap="none" spc="0" normalizeH="0" baseline="0" noProof="0" dirty="0" err="1">
                <a:ln>
                  <a:noFill/>
                </a:ln>
                <a:solidFill>
                  <a:prstClr val="black"/>
                </a:solidFill>
                <a:effectLst/>
                <a:uLnTx/>
                <a:uFillTx/>
                <a:ea typeface="+mn-ea"/>
                <a:cs typeface="+mn-cs"/>
              </a:rPr>
              <a:t>marbeta</a:t>
            </a:r>
            <a:r>
              <a:rPr kumimoji="0" lang="es-ES" sz="1200" b="1" i="0" u="none" strike="noStrike" kern="1200" cap="none" spc="0" normalizeH="0" baseline="0" noProof="0" dirty="0">
                <a:ln>
                  <a:noFill/>
                </a:ln>
                <a:solidFill>
                  <a:prstClr val="black"/>
                </a:solidFill>
                <a:effectLst/>
                <a:uLnTx/>
                <a:uFillTx/>
                <a:ea typeface="+mn-ea"/>
                <a:cs typeface="+mn-cs"/>
              </a:rPr>
              <a:t>, marcadores permanentes, regla, goma blanca, lápiz negro, borrador, sacapunta, temperas, pinceles., colores. Y otros materiales consideren necesarios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120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p>
          <a:p>
            <a:endParaRPr lang="es-CO" dirty="0"/>
          </a:p>
        </p:txBody>
      </p:sp>
      <p:sp>
        <p:nvSpPr>
          <p:cNvPr id="4" name="Marcador de contenido 3">
            <a:extLst>
              <a:ext uri="{FF2B5EF4-FFF2-40B4-BE49-F238E27FC236}">
                <a16:creationId xmlns:a16="http://schemas.microsoft.com/office/drawing/2014/main" id="{A2D09950-745B-A21A-8878-8CDBF95693C1}"/>
              </a:ext>
            </a:extLst>
          </p:cNvPr>
          <p:cNvSpPr>
            <a:spLocks noGrp="1"/>
          </p:cNvSpPr>
          <p:nvPr>
            <p:ph sz="quarter" idx="14"/>
          </p:nvPr>
        </p:nvSpPr>
        <p:spPr>
          <a:xfrm>
            <a:off x="6172200" y="1940767"/>
            <a:ext cx="5105400" cy="3942509"/>
          </a:xfrm>
        </p:spPr>
        <p:txBody>
          <a:bodyPr>
            <a:normAutofit fontScale="70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700" b="0" i="0" u="none" strike="noStrike" kern="1200" cap="all" spc="0" normalizeH="0" baseline="0" noProof="0" dirty="0">
                <a:ln>
                  <a:noFill/>
                </a:ln>
                <a:solidFill>
                  <a:srgbClr val="FFC000"/>
                </a:solidFill>
                <a:effectLst/>
                <a:uLnTx/>
                <a:uFillTx/>
                <a:ea typeface="+mn-ea"/>
                <a:cs typeface="+mn-cs"/>
              </a:rPr>
              <a:t>Inicio dirigido a </a:t>
            </a:r>
            <a:r>
              <a:rPr lang="es-ES" sz="1700" dirty="0">
                <a:solidFill>
                  <a:srgbClr val="FFC000"/>
                </a:solidFill>
              </a:rPr>
              <a:t>jóvenes</a:t>
            </a:r>
            <a:r>
              <a:rPr kumimoji="0" lang="es-ES" sz="1700" b="0" i="0" u="none" strike="noStrike" kern="1200" cap="all" spc="0" normalizeH="0" baseline="0" noProof="0" dirty="0">
                <a:ln>
                  <a:noFill/>
                </a:ln>
                <a:solidFill>
                  <a:srgbClr val="FFC000"/>
                </a:solidFill>
                <a:effectLst/>
                <a:uLnTx/>
                <a:uFillTx/>
                <a:ea typeface="+mn-ea"/>
                <a:cs typeface="+mn-cs"/>
              </a:rPr>
              <a:t> de octavo y noveno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700" b="1" i="0" u="none" strike="noStrike" kern="1200" cap="none" spc="0" normalizeH="0" baseline="0" noProof="0" dirty="0">
                <a:ln>
                  <a:noFill/>
                </a:ln>
                <a:solidFill>
                  <a:prstClr val="black"/>
                </a:solidFill>
                <a:effectLst/>
                <a:uLnTx/>
                <a:uFillTx/>
                <a:ea typeface="+mn-ea"/>
                <a:cs typeface="+mn-cs"/>
              </a:rPr>
              <a:t>Se reúne a los </a:t>
            </a:r>
            <a:r>
              <a:rPr lang="es-CO" sz="1700" b="1" cap="none" dirty="0">
                <a:solidFill>
                  <a:prstClr val="black"/>
                </a:solidFill>
              </a:rPr>
              <a:t>jóvenes</a:t>
            </a:r>
            <a:r>
              <a:rPr kumimoji="0" lang="es-CO" sz="1700" b="1" i="0" u="none" strike="noStrike" kern="1200" cap="none" spc="0" normalizeH="0" baseline="0" noProof="0" dirty="0">
                <a:ln>
                  <a:noFill/>
                </a:ln>
                <a:solidFill>
                  <a:prstClr val="black"/>
                </a:solidFill>
                <a:effectLst/>
                <a:uLnTx/>
                <a:uFillTx/>
                <a:ea typeface="+mn-ea"/>
                <a:cs typeface="+mn-cs"/>
              </a:rPr>
              <a:t> acompañados por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7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700" b="1" i="0" u="none" strike="noStrike" kern="1200" cap="none" spc="0" normalizeH="0" baseline="0" noProof="0" dirty="0">
                <a:ln>
                  <a:noFill/>
                </a:ln>
                <a:solidFill>
                  <a:prstClr val="black"/>
                </a:solidFill>
                <a:effectLst/>
                <a:uLnTx/>
                <a:uFillTx/>
                <a:ea typeface="+mn-ea"/>
                <a:cs typeface="+mn-cs"/>
              </a:rPr>
              <a:t>Los </a:t>
            </a:r>
            <a:r>
              <a:rPr lang="es-CO" sz="1700" b="1" cap="none" dirty="0">
                <a:solidFill>
                  <a:prstClr val="black"/>
                </a:solidFill>
              </a:rPr>
              <a:t>jóvenes </a:t>
            </a:r>
            <a:r>
              <a:rPr kumimoji="0" lang="es-CO" sz="1700" b="1" i="0" u="none" strike="noStrike" kern="1200" cap="none" spc="0" normalizeH="0" baseline="0" noProof="0" dirty="0">
                <a:ln>
                  <a:noFill/>
                </a:ln>
                <a:solidFill>
                  <a:prstClr val="black"/>
                </a:solidFill>
                <a:effectLst/>
                <a:uLnTx/>
                <a:uFillTx/>
                <a:ea typeface="+mn-ea"/>
                <a:cs typeface="+mn-cs"/>
              </a:rPr>
              <a:t>junto con sus padres y/o acudientes, escuchan las  indicaciones del docente sobre cómo se debe poner en práctica el valor de la Espiritualidad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700" b="1" cap="none" dirty="0">
                <a:solidFill>
                  <a:prstClr val="black"/>
                </a:solidFill>
              </a:rPr>
              <a:t>E</a:t>
            </a:r>
            <a:r>
              <a:rPr kumimoji="0" lang="es-CO" sz="1700" b="1" i="0" u="none" strike="noStrike" kern="1200" cap="none" spc="0" normalizeH="0" baseline="0" noProof="0" dirty="0">
                <a:ln>
                  <a:noFill/>
                </a:ln>
                <a:solidFill>
                  <a:prstClr val="black"/>
                </a:solidFill>
                <a:effectLst/>
                <a:uLnTx/>
                <a:uFillTx/>
                <a:ea typeface="+mn-ea"/>
                <a:cs typeface="+mn-cs"/>
              </a:rPr>
              <a:t>levo la mirada al cielo, escucho a música clásica, bailo y canto canciones religiosas, amo y cuido todo lo que me rodea. Juego: Mi árbol genealógico e incluyo el de la sagrada familia. Películas y documentales: Avatar, el mago de oz, sonrisa y lágrimas</a:t>
            </a:r>
            <a:r>
              <a:rPr lang="es-CO" sz="1700" b="1" cap="none" dirty="0">
                <a:solidFill>
                  <a:prstClr val="black"/>
                </a:solidFill>
              </a:rPr>
              <a:t>, la vida es bella.</a:t>
            </a:r>
            <a:endParaRPr kumimoji="0" lang="es-CO" sz="17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700" b="1" i="0" u="none" strike="noStrike" kern="1200" cap="none" spc="0" normalizeH="0" baseline="0" noProof="0" dirty="0">
                <a:ln>
                  <a:noFill/>
                </a:ln>
                <a:solidFill>
                  <a:prstClr val="black"/>
                </a:solidFill>
                <a:effectLst/>
                <a:uLnTx/>
                <a:uFillTx/>
                <a:ea typeface="+mn-ea"/>
                <a:cs typeface="+mn-cs"/>
              </a:rPr>
              <a:t>Estimado docente podrá encontrar dichas dinámicas y juegos divertidos en  la siguiente dirección: </a:t>
            </a:r>
            <a:r>
              <a:rPr kumimoji="0" lang="es-CO" sz="1700" b="1" i="0" u="none" strike="noStrike" kern="1200" cap="none" spc="0" normalizeH="0" baseline="0" noProof="0" dirty="0">
                <a:ln>
                  <a:noFill/>
                </a:ln>
                <a:solidFill>
                  <a:srgbClr val="00B0F0"/>
                </a:solidFill>
                <a:effectLst/>
                <a:uLnTx/>
                <a:uFillTx/>
                <a:ea typeface="+mn-ea"/>
                <a:cs typeface="+mn-cs"/>
              </a:rPr>
              <a:t>https://www.educamosenfamilia.com</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7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Imagen 4">
            <a:extLst>
              <a:ext uri="{FF2B5EF4-FFF2-40B4-BE49-F238E27FC236}">
                <a16:creationId xmlns:a16="http://schemas.microsoft.com/office/drawing/2014/main" id="{BF221C63-A323-1E2A-E14D-316D18C031D4}"/>
              </a:ext>
            </a:extLst>
          </p:cNvPr>
          <p:cNvPicPr>
            <a:picLocks noChangeAspect="1"/>
          </p:cNvPicPr>
          <p:nvPr/>
        </p:nvPicPr>
        <p:blipFill>
          <a:blip r:embed="rId2"/>
          <a:stretch>
            <a:fillRect/>
          </a:stretch>
        </p:blipFill>
        <p:spPr>
          <a:xfrm>
            <a:off x="0" y="-9426"/>
            <a:ext cx="1554615" cy="1255885"/>
          </a:xfrm>
          <a:prstGeom prst="rect">
            <a:avLst/>
          </a:prstGeom>
        </p:spPr>
      </p:pic>
      <p:sp>
        <p:nvSpPr>
          <p:cNvPr id="6" name="Marcador de número de diapositiva 5">
            <a:extLst>
              <a:ext uri="{FF2B5EF4-FFF2-40B4-BE49-F238E27FC236}">
                <a16:creationId xmlns:a16="http://schemas.microsoft.com/office/drawing/2014/main" id="{840D0CDB-5B9E-56A9-430B-DB1585325D9F}"/>
              </a:ext>
            </a:extLst>
          </p:cNvPr>
          <p:cNvSpPr>
            <a:spLocks noGrp="1"/>
          </p:cNvSpPr>
          <p:nvPr>
            <p:ph type="sldNum" sz="quarter" idx="12"/>
          </p:nvPr>
        </p:nvSpPr>
        <p:spPr/>
        <p:txBody>
          <a:bodyPr/>
          <a:lstStyle/>
          <a:p>
            <a:fld id="{B5346379-99B8-4D47-8EAF-938C34B28DAA}" type="slidenum">
              <a:rPr lang="es-CO" smtClean="0"/>
              <a:t>57</a:t>
            </a:fld>
            <a:endParaRPr lang="es-CO"/>
          </a:p>
        </p:txBody>
      </p:sp>
    </p:spTree>
    <p:extLst>
      <p:ext uri="{BB962C8B-B14F-4D97-AF65-F5344CB8AC3E}">
        <p14:creationId xmlns:p14="http://schemas.microsoft.com/office/powerpoint/2010/main" val="146776595"/>
      </p:ext>
    </p:extLst>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468239-B5A6-CB8C-B12E-78DCBB647C19}"/>
              </a:ext>
            </a:extLst>
          </p:cNvPr>
          <p:cNvSpPr>
            <a:spLocks noGrp="1"/>
          </p:cNvSpPr>
          <p:nvPr>
            <p:ph type="title"/>
          </p:nvPr>
        </p:nvSpPr>
        <p:spPr>
          <a:xfrm>
            <a:off x="913775" y="609601"/>
            <a:ext cx="10364451" cy="668694"/>
          </a:xfrm>
        </p:spPr>
        <p:txBody>
          <a:bodyPr>
            <a:normAutofit/>
          </a:bodyPr>
          <a:lstStyle/>
          <a:p>
            <a:r>
              <a:rPr kumimoji="0" lang="es-CO" sz="2400" b="0" i="0" u="none" strike="noStrike" kern="1200" cap="all" spc="0" normalizeH="0" baseline="0" noProof="0" dirty="0">
                <a:ln>
                  <a:noFill/>
                </a:ln>
                <a:solidFill>
                  <a:srgbClr val="0070C0"/>
                </a:solidFill>
                <a:effectLst/>
                <a:uLnTx/>
                <a:uFillTx/>
                <a:latin typeface="+mn-lt"/>
                <a:ea typeface="+mj-ea"/>
                <a:cs typeface="+mj-cs"/>
              </a:rPr>
              <a:t>L</a:t>
            </a:r>
            <a:r>
              <a:rPr kumimoji="0" lang="es-CO" sz="2400" b="0" i="0" u="none" strike="noStrike" kern="1200" cap="all" spc="0" normalizeH="0" baseline="0" noProof="0" dirty="0">
                <a:ln>
                  <a:noFill/>
                </a:ln>
                <a:solidFill>
                  <a:srgbClr val="FF0000"/>
                </a:solidFill>
                <a:effectLst/>
                <a:uLnTx/>
                <a:uFillTx/>
                <a:latin typeface="+mn-lt"/>
                <a:ea typeface="+mj-ea"/>
                <a:cs typeface="+mj-cs"/>
              </a:rPr>
              <a:t>a </a:t>
            </a:r>
            <a:r>
              <a:rPr kumimoji="0" lang="es-CO" sz="2400" b="0" i="0" u="none" strike="noStrike" kern="1200" cap="all" spc="0" normalizeH="0" baseline="0" noProof="0" dirty="0">
                <a:ln>
                  <a:noFill/>
                </a:ln>
                <a:solidFill>
                  <a:srgbClr val="A35DD1"/>
                </a:solidFill>
                <a:effectLst/>
                <a:uLnTx/>
                <a:uFillTx/>
                <a:latin typeface="+mn-lt"/>
                <a:ea typeface="+mj-ea"/>
                <a:cs typeface="+mj-cs"/>
              </a:rPr>
              <a:t>e</a:t>
            </a:r>
            <a:r>
              <a:rPr kumimoji="0" lang="es-CO" sz="2400" b="0" i="0" u="none" strike="noStrike" kern="1200" cap="all" spc="0" normalizeH="0" baseline="0" noProof="0" dirty="0">
                <a:ln>
                  <a:noFill/>
                </a:ln>
                <a:solidFill>
                  <a:srgbClr val="D99C3F">
                    <a:lumMod val="75000"/>
                  </a:srgbClr>
                </a:solidFill>
                <a:effectLst/>
                <a:uLnTx/>
                <a:uFillTx/>
                <a:latin typeface="+mn-lt"/>
                <a:ea typeface="+mj-ea"/>
                <a:cs typeface="+mj-cs"/>
              </a:rPr>
              <a:t>s</a:t>
            </a:r>
            <a:r>
              <a:rPr kumimoji="0" lang="es-CO" sz="2400" b="0" i="0" u="none" strike="noStrike" kern="1200" cap="all" spc="0" normalizeH="0" baseline="0" noProof="0" dirty="0">
                <a:ln>
                  <a:noFill/>
                </a:ln>
                <a:solidFill>
                  <a:srgbClr val="D99C3F"/>
                </a:solidFill>
                <a:effectLst/>
                <a:uLnTx/>
                <a:uFillTx/>
                <a:latin typeface="+mn-lt"/>
                <a:ea typeface="+mj-ea"/>
                <a:cs typeface="+mj-cs"/>
              </a:rPr>
              <a:t>p</a:t>
            </a:r>
            <a:r>
              <a:rPr kumimoji="0" lang="es-CO" sz="2400" b="0" i="0" u="none" strike="noStrike" kern="1200" cap="all" spc="0" normalizeH="0" baseline="0" noProof="0" dirty="0">
                <a:ln>
                  <a:noFill/>
                </a:ln>
                <a:solidFill>
                  <a:srgbClr val="002060"/>
                </a:solidFill>
                <a:effectLst/>
                <a:uLnTx/>
                <a:uFillTx/>
                <a:latin typeface="+mn-lt"/>
                <a:ea typeface="+mj-ea"/>
                <a:cs typeface="+mj-cs"/>
              </a:rPr>
              <a:t>i</a:t>
            </a:r>
            <a:r>
              <a:rPr kumimoji="0" lang="es-CO" sz="2400" b="0" i="0" u="none" strike="noStrike" kern="1200" cap="all" spc="0" normalizeH="0" baseline="0" noProof="0" dirty="0">
                <a:ln>
                  <a:noFill/>
                </a:ln>
                <a:solidFill>
                  <a:srgbClr val="92D050"/>
                </a:solidFill>
                <a:effectLst/>
                <a:uLnTx/>
                <a:uFillTx/>
                <a:latin typeface="+mn-lt"/>
                <a:ea typeface="+mj-ea"/>
                <a:cs typeface="+mj-cs"/>
              </a:rPr>
              <a:t>r</a:t>
            </a:r>
            <a:r>
              <a:rPr kumimoji="0" lang="es-CO" sz="2400" b="0" i="0" u="none" strike="noStrike" kern="1200" cap="all" spc="0" normalizeH="0" baseline="0" noProof="0" dirty="0">
                <a:ln>
                  <a:noFill/>
                </a:ln>
                <a:solidFill>
                  <a:srgbClr val="FFFF00"/>
                </a:solidFill>
                <a:effectLst/>
                <a:uLnTx/>
                <a:uFillTx/>
                <a:latin typeface="+mn-lt"/>
                <a:ea typeface="+mj-ea"/>
                <a:cs typeface="+mj-cs"/>
              </a:rPr>
              <a:t>i</a:t>
            </a:r>
            <a:r>
              <a:rPr kumimoji="0" lang="es-CO" sz="2400" b="0" i="0" u="none" strike="noStrike" kern="1200" cap="all" spc="0" normalizeH="0" baseline="0" noProof="0" dirty="0">
                <a:ln>
                  <a:noFill/>
                </a:ln>
                <a:solidFill>
                  <a:prstClr val="black"/>
                </a:solidFill>
                <a:effectLst/>
                <a:uLnTx/>
                <a:uFillTx/>
                <a:latin typeface="+mn-lt"/>
                <a:ea typeface="+mj-ea"/>
                <a:cs typeface="+mj-cs"/>
              </a:rPr>
              <a:t>t</a:t>
            </a:r>
            <a:r>
              <a:rPr kumimoji="0" lang="es-CO" sz="2400" b="0" i="0" u="none" strike="noStrike" kern="1200" cap="all" spc="0" normalizeH="0" baseline="0" noProof="0" dirty="0">
                <a:ln>
                  <a:noFill/>
                </a:ln>
                <a:solidFill>
                  <a:srgbClr val="355071"/>
                </a:solidFill>
                <a:effectLst/>
                <a:uLnTx/>
                <a:uFillTx/>
                <a:latin typeface="+mn-lt"/>
                <a:ea typeface="+mj-ea"/>
                <a:cs typeface="+mj-cs"/>
              </a:rPr>
              <a:t>u</a:t>
            </a:r>
            <a:r>
              <a:rPr kumimoji="0" lang="es-CO" sz="2400" b="0" i="0" u="none" strike="noStrike" kern="1200" cap="all" spc="0" normalizeH="0" baseline="0" noProof="0" dirty="0">
                <a:ln>
                  <a:noFill/>
                </a:ln>
                <a:solidFill>
                  <a:srgbClr val="990000"/>
                </a:solidFill>
                <a:effectLst/>
                <a:uLnTx/>
                <a:uFillTx/>
                <a:latin typeface="+mn-lt"/>
                <a:ea typeface="+mj-ea"/>
                <a:cs typeface="+mj-cs"/>
              </a:rPr>
              <a:t>a</a:t>
            </a:r>
            <a:r>
              <a:rPr kumimoji="0" lang="es-CO" sz="2400" b="0" i="0" u="none" strike="noStrike" kern="1200" cap="all" spc="0" normalizeH="0" baseline="0" noProof="0" dirty="0">
                <a:ln>
                  <a:noFill/>
                </a:ln>
                <a:solidFill>
                  <a:srgbClr val="86C157">
                    <a:lumMod val="50000"/>
                  </a:srgbClr>
                </a:solidFill>
                <a:effectLst/>
                <a:uLnTx/>
                <a:uFillTx/>
                <a:latin typeface="+mn-lt"/>
                <a:ea typeface="+mj-ea"/>
                <a:cs typeface="+mj-cs"/>
              </a:rPr>
              <a:t>l</a:t>
            </a:r>
            <a:r>
              <a:rPr kumimoji="0" lang="es-CO" sz="2400" b="0" i="0" u="none" strike="noStrike" kern="1200" cap="all" spc="0" normalizeH="0" baseline="0" noProof="0" dirty="0">
                <a:ln>
                  <a:noFill/>
                </a:ln>
                <a:solidFill>
                  <a:srgbClr val="FF0000"/>
                </a:solidFill>
                <a:effectLst/>
                <a:uLnTx/>
                <a:uFillTx/>
                <a:latin typeface="+mn-lt"/>
                <a:ea typeface="+mj-ea"/>
                <a:cs typeface="+mj-cs"/>
              </a:rPr>
              <a:t>i</a:t>
            </a:r>
            <a:r>
              <a:rPr kumimoji="0" lang="es-CO" sz="2400" b="0" i="0" u="none" strike="noStrike" kern="1200" cap="all" spc="0" normalizeH="0" baseline="0" noProof="0" dirty="0">
                <a:ln>
                  <a:noFill/>
                </a:ln>
                <a:solidFill>
                  <a:srgbClr val="FF6600"/>
                </a:solidFill>
                <a:effectLst/>
                <a:uLnTx/>
                <a:uFillTx/>
                <a:latin typeface="+mn-lt"/>
                <a:ea typeface="+mj-ea"/>
                <a:cs typeface="+mj-cs"/>
              </a:rPr>
              <a:t>d</a:t>
            </a:r>
            <a:r>
              <a:rPr kumimoji="0" lang="es-CO" sz="2400" b="0" i="0" u="none" strike="noStrike" kern="1200" cap="all" spc="0" normalizeH="0" baseline="0" noProof="0" dirty="0">
                <a:ln>
                  <a:noFill/>
                </a:ln>
                <a:solidFill>
                  <a:srgbClr val="355071">
                    <a:lumMod val="75000"/>
                  </a:srgbClr>
                </a:solidFill>
                <a:effectLst/>
                <a:uLnTx/>
                <a:uFillTx/>
                <a:latin typeface="+mn-lt"/>
                <a:ea typeface="+mj-ea"/>
                <a:cs typeface="+mj-cs"/>
              </a:rPr>
              <a:t>a</a:t>
            </a:r>
            <a:r>
              <a:rPr kumimoji="0" lang="es-CO" sz="2400" b="0" i="0" u="none" strike="noStrike" kern="1200" cap="all" spc="0" normalizeH="0" baseline="0" noProof="0" dirty="0">
                <a:ln>
                  <a:noFill/>
                </a:ln>
                <a:solidFill>
                  <a:srgbClr val="4BCAAD">
                    <a:lumMod val="75000"/>
                  </a:srgbClr>
                </a:solidFill>
                <a:effectLst/>
                <a:uLnTx/>
                <a:uFillTx/>
                <a:latin typeface="+mn-lt"/>
                <a:ea typeface="+mj-ea"/>
                <a:cs typeface="+mj-cs"/>
              </a:rPr>
              <a:t>d</a:t>
            </a:r>
            <a:endParaRPr lang="es-CO" sz="2400" dirty="0">
              <a:latin typeface="+mn-lt"/>
            </a:endParaRPr>
          </a:p>
        </p:txBody>
      </p:sp>
      <p:sp>
        <p:nvSpPr>
          <p:cNvPr id="3" name="Marcador de contenido 2">
            <a:extLst>
              <a:ext uri="{FF2B5EF4-FFF2-40B4-BE49-F238E27FC236}">
                <a16:creationId xmlns:a16="http://schemas.microsoft.com/office/drawing/2014/main" id="{EB97D2B6-E079-4543-3B4B-11EB808F4371}"/>
              </a:ext>
            </a:extLst>
          </p:cNvPr>
          <p:cNvSpPr>
            <a:spLocks noGrp="1"/>
          </p:cNvSpPr>
          <p:nvPr>
            <p:ph sz="quarter" idx="13"/>
          </p:nvPr>
        </p:nvSpPr>
        <p:spPr>
          <a:xfrm>
            <a:off x="913774" y="1555103"/>
            <a:ext cx="5106026" cy="4236098"/>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jóvenes DE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Es la capacidad que deriva en propósitos enfocadas sobre aspectos de los seres humanos quien los consideran trascendentes y valiosos</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videaobeam</a:t>
            </a:r>
            <a:r>
              <a:rPr kumimoji="0" lang="es-ES" sz="1200" b="1" i="0" u="none" strike="noStrike" kern="1200" cap="none" spc="0" normalizeH="0" baseline="0" noProof="0" dirty="0">
                <a:ln>
                  <a:noFill/>
                </a:ln>
                <a:solidFill>
                  <a:prstClr val="black"/>
                </a:solidFill>
                <a:effectLst/>
                <a:uLnTx/>
                <a:uFillTx/>
                <a:ea typeface="+mn-ea"/>
                <a:cs typeface="+mn-cs"/>
              </a:rPr>
              <a:t>, octavos de cartulina, papel </a:t>
            </a:r>
            <a:r>
              <a:rPr kumimoji="0" lang="es-ES" sz="1200" b="1" i="0" u="none" strike="noStrike" kern="1200" cap="none" spc="0" normalizeH="0" baseline="0" noProof="0" dirty="0" err="1">
                <a:ln>
                  <a:noFill/>
                </a:ln>
                <a:solidFill>
                  <a:prstClr val="black"/>
                </a:solidFill>
                <a:effectLst/>
                <a:uLnTx/>
                <a:uFillTx/>
                <a:ea typeface="+mn-ea"/>
                <a:cs typeface="+mn-cs"/>
              </a:rPr>
              <a:t>marbeta</a:t>
            </a:r>
            <a:r>
              <a:rPr kumimoji="0" lang="es-ES" sz="1200" b="1" i="0" u="none" strike="noStrike" kern="1200" cap="none" spc="0" normalizeH="0" baseline="0" noProof="0" dirty="0">
                <a:ln>
                  <a:noFill/>
                </a:ln>
                <a:solidFill>
                  <a:prstClr val="black"/>
                </a:solidFill>
                <a:effectLst/>
                <a:uLnTx/>
                <a:uFillTx/>
                <a:ea typeface="+mn-ea"/>
                <a:cs typeface="+mn-cs"/>
              </a:rPr>
              <a:t>, marcadores permanentes, regla, goma blanca, lápiz negro, borrador, sacapunta, temperas, pinceles., colores. Y otros materiales consideren necesarios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240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p>
          <a:p>
            <a:endParaRPr lang="es-CO" dirty="0"/>
          </a:p>
        </p:txBody>
      </p:sp>
      <p:sp>
        <p:nvSpPr>
          <p:cNvPr id="4" name="Marcador de contenido 3">
            <a:extLst>
              <a:ext uri="{FF2B5EF4-FFF2-40B4-BE49-F238E27FC236}">
                <a16:creationId xmlns:a16="http://schemas.microsoft.com/office/drawing/2014/main" id="{0DDB8F83-2432-BA1C-855D-B1B5CD507FD1}"/>
              </a:ext>
            </a:extLst>
          </p:cNvPr>
          <p:cNvSpPr>
            <a:spLocks noGrp="1"/>
          </p:cNvSpPr>
          <p:nvPr>
            <p:ph sz="quarter" idx="14"/>
          </p:nvPr>
        </p:nvSpPr>
        <p:spPr>
          <a:xfrm>
            <a:off x="6172200" y="1455576"/>
            <a:ext cx="5105400" cy="4516015"/>
          </a:xfrm>
        </p:spPr>
        <p:txBody>
          <a:bodyPr>
            <a:noAutofit/>
          </a:bodyPr>
          <a:lstStyle/>
          <a:p>
            <a:pPr marL="228600" marR="0" lvl="0" indent="-228600" algn="l" defTabSz="914400" rtl="0" eaLnBrk="1" fontAlgn="auto" latinLnBrk="0" hangingPunct="1">
              <a:lnSpc>
                <a:spcPct val="10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jóvenes de DÉCIMO y UNDÉCIMO</a:t>
            </a:r>
          </a:p>
          <a:p>
            <a:pPr marL="228600" marR="0" lvl="0" indent="-228600" algn="l" defTabSz="914400" rtl="0" eaLnBrk="1" fontAlgn="auto" latinLnBrk="0" hangingPunct="1">
              <a:lnSpc>
                <a:spcPct val="10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a:t>
            </a:r>
            <a:r>
              <a:rPr lang="es-CO" sz="1200" b="1" cap="none" dirty="0">
                <a:solidFill>
                  <a:prstClr val="black"/>
                </a:solidFill>
              </a:rPr>
              <a:t>jóvenes </a:t>
            </a:r>
            <a:r>
              <a:rPr kumimoji="0" lang="es-CO" sz="1200" b="1" i="0" u="none" strike="noStrike" kern="1200" cap="none" spc="0" normalizeH="0" baseline="0" noProof="0" dirty="0">
                <a:ln>
                  <a:noFill/>
                </a:ln>
                <a:solidFill>
                  <a:prstClr val="black"/>
                </a:solidFill>
                <a:effectLst/>
                <a:uLnTx/>
                <a:uFillTx/>
                <a:ea typeface="+mn-ea"/>
                <a:cs typeface="+mn-cs"/>
              </a:rPr>
              <a:t>acompañados por sus padres y/o acudientes y familia institucional en círculo bajo la orientación del docente realizan ejercicios de  relajación</a:t>
            </a:r>
          </a:p>
          <a:p>
            <a:pPr marL="228600" marR="0" lvl="0" indent="-228600" algn="l" defTabSz="914400" rtl="0" eaLnBrk="1" fontAlgn="auto" latinLnBrk="0" hangingPunct="1">
              <a:lnSpc>
                <a:spcPct val="10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228600" marR="0" lvl="0" indent="-228600" algn="l" defTabSz="914400" rtl="0" eaLnBrk="1" fontAlgn="auto" latinLnBrk="0" hangingPunct="1">
              <a:lnSpc>
                <a:spcPct val="10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Espiritualidad mediante dinámicas y juegos divertidos:</a:t>
            </a:r>
          </a:p>
          <a:p>
            <a:pPr marL="228600" marR="0" lvl="0" indent="-228600" algn="l" defTabSz="914400" rtl="0" eaLnBrk="1" fontAlgn="auto" latinLnBrk="0" hangingPunct="1">
              <a:lnSpc>
                <a:spcPct val="10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Pasear, comer helado, ir de compras, medito (yoga), disfruto la naturaleza, hacer una lampara(mateo 25), preparo una cena pascual (Éxodo 12-13), construyo o dibujo un tabernáculo(Éxodo 25-31), hacer una flecteria (Mateo 23:5). Libros: El mundo de Sofía, un mundo feliz, la pregunta y el viaje. Películas y documentales: Come, reza y ama, siete años en el </a:t>
            </a:r>
            <a:r>
              <a:rPr lang="es-CO" sz="1200" b="1" cap="none" dirty="0">
                <a:solidFill>
                  <a:prstClr val="black"/>
                </a:solidFill>
              </a:rPr>
              <a:t>Ti</a:t>
            </a:r>
            <a:r>
              <a:rPr kumimoji="0" lang="es-CO" sz="1200" b="1" i="0" u="none" strike="noStrike" kern="1200" cap="none" spc="0" normalizeH="0" baseline="0" noProof="0" dirty="0" err="1">
                <a:ln>
                  <a:noFill/>
                </a:ln>
                <a:solidFill>
                  <a:prstClr val="black"/>
                </a:solidFill>
                <a:effectLst/>
                <a:uLnTx/>
                <a:uFillTx/>
                <a:ea typeface="+mn-ea"/>
                <a:cs typeface="+mn-cs"/>
              </a:rPr>
              <a:t>bet</a:t>
            </a:r>
            <a:r>
              <a:rPr kumimoji="0" lang="es-CO" sz="1200" b="1" i="0" u="none" strike="noStrike" kern="1200" cap="none" spc="0" normalizeH="0" baseline="0" noProof="0" dirty="0">
                <a:ln>
                  <a:noFill/>
                </a:ln>
                <a:solidFill>
                  <a:prstClr val="black"/>
                </a:solidFill>
                <a:effectLst/>
                <a:uLnTx/>
                <a:uFillTx/>
                <a:ea typeface="+mn-ea"/>
                <a:cs typeface="+mn-cs"/>
              </a:rPr>
              <a:t>, encontrando la felicidad, ¿Quién es Dios?, si Dios quiere</a:t>
            </a:r>
          </a:p>
          <a:p>
            <a:pPr marL="228600" marR="0" lvl="0" indent="-228600" algn="l" defTabSz="914400" rtl="0" eaLnBrk="1" fontAlgn="auto" latinLnBrk="0" hangingPunct="1">
              <a:lnSpc>
                <a:spcPct val="10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Estimado docente podrá encontrar dichas dinámicas y juegos divertidos en  las siguientes direcciones  </a:t>
            </a:r>
            <a:r>
              <a:rPr kumimoji="0" lang="es-CO" sz="1200" b="1" i="0" u="none" strike="noStrike" kern="1200" cap="none" spc="0" normalizeH="0" baseline="0" noProof="0" dirty="0">
                <a:ln>
                  <a:noFill/>
                </a:ln>
                <a:solidFill>
                  <a:srgbClr val="00B0F0"/>
                </a:solidFill>
                <a:effectLst/>
                <a:uLnTx/>
                <a:uFillTx/>
                <a:ea typeface="+mn-ea"/>
                <a:cs typeface="+mn-cs"/>
                <a:hlinkClick r:id="rId2"/>
              </a:rPr>
              <a:t>https://www.educamosenfamilia.com</a:t>
            </a:r>
            <a:r>
              <a:rPr kumimoji="0" lang="es-CO" sz="1200" b="1" i="0" u="none" strike="noStrike" kern="1200" cap="none" spc="0" normalizeH="0" baseline="0" noProof="0" dirty="0">
                <a:ln>
                  <a:noFill/>
                </a:ln>
                <a:solidFill>
                  <a:srgbClr val="00B0F0"/>
                </a:solidFill>
                <a:effectLst/>
                <a:uLnTx/>
                <a:uFillTx/>
                <a:ea typeface="+mn-ea"/>
                <a:cs typeface="+mn-cs"/>
              </a:rPr>
              <a:t>  </a:t>
            </a:r>
          </a:p>
          <a:p>
            <a:pPr marL="228600" marR="0" lvl="0" indent="-228600" algn="l" defTabSz="914400" rtl="0" eaLnBrk="1" fontAlgn="auto" latinLnBrk="0" hangingPunct="1">
              <a:lnSpc>
                <a:spcPct val="10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00B0F0"/>
                </a:solidFill>
                <a:effectLst/>
                <a:uLnTx/>
                <a:uFillTx/>
                <a:ea typeface="+mn-ea"/>
                <a:cs typeface="+mn-cs"/>
              </a:rPr>
              <a:t>https://www.churchofjesuschrist.0rg</a:t>
            </a:r>
          </a:p>
          <a:p>
            <a:pPr marL="228600" marR="0" lvl="0" indent="-228600" algn="l" defTabSz="914400" rtl="0" eaLnBrk="1" fontAlgn="auto" latinLnBrk="0" hangingPunct="1">
              <a:lnSpc>
                <a:spcPct val="10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sz="1200" dirty="0"/>
          </a:p>
        </p:txBody>
      </p:sp>
      <p:pic>
        <p:nvPicPr>
          <p:cNvPr id="5" name="Imagen 4">
            <a:extLst>
              <a:ext uri="{FF2B5EF4-FFF2-40B4-BE49-F238E27FC236}">
                <a16:creationId xmlns:a16="http://schemas.microsoft.com/office/drawing/2014/main" id="{74B0CDAD-6182-5825-177D-082A624E4FC3}"/>
              </a:ext>
            </a:extLst>
          </p:cNvPr>
          <p:cNvPicPr>
            <a:picLocks noChangeAspect="1"/>
          </p:cNvPicPr>
          <p:nvPr/>
        </p:nvPicPr>
        <p:blipFill>
          <a:blip r:embed="rId3"/>
          <a:stretch>
            <a:fillRect/>
          </a:stretch>
        </p:blipFill>
        <p:spPr>
          <a:xfrm>
            <a:off x="0" y="0"/>
            <a:ext cx="1377815" cy="1225402"/>
          </a:xfrm>
          <a:prstGeom prst="rect">
            <a:avLst/>
          </a:prstGeom>
        </p:spPr>
      </p:pic>
      <p:sp>
        <p:nvSpPr>
          <p:cNvPr id="6" name="Marcador de número de diapositiva 5">
            <a:extLst>
              <a:ext uri="{FF2B5EF4-FFF2-40B4-BE49-F238E27FC236}">
                <a16:creationId xmlns:a16="http://schemas.microsoft.com/office/drawing/2014/main" id="{D513B3C9-13B5-9723-9A73-FDE6B428271F}"/>
              </a:ext>
            </a:extLst>
          </p:cNvPr>
          <p:cNvSpPr>
            <a:spLocks noGrp="1"/>
          </p:cNvSpPr>
          <p:nvPr>
            <p:ph type="sldNum" sz="quarter" idx="12"/>
          </p:nvPr>
        </p:nvSpPr>
        <p:spPr/>
        <p:txBody>
          <a:bodyPr/>
          <a:lstStyle/>
          <a:p>
            <a:fld id="{B5346379-99B8-4D47-8EAF-938C34B28DAA}" type="slidenum">
              <a:rPr lang="es-CO" smtClean="0"/>
              <a:t>58</a:t>
            </a:fld>
            <a:endParaRPr lang="es-CO"/>
          </a:p>
        </p:txBody>
      </p:sp>
    </p:spTree>
    <p:extLst>
      <p:ext uri="{BB962C8B-B14F-4D97-AF65-F5344CB8AC3E}">
        <p14:creationId xmlns:p14="http://schemas.microsoft.com/office/powerpoint/2010/main" val="92966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504113-B173-0D4B-F1EF-E3D04D1D08B8}"/>
              </a:ext>
            </a:extLst>
          </p:cNvPr>
          <p:cNvSpPr txBox="1"/>
          <p:nvPr/>
        </p:nvSpPr>
        <p:spPr>
          <a:xfrm>
            <a:off x="1231641" y="2736503"/>
            <a:ext cx="10046585" cy="172354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200" b="1" i="0" u="none" strike="noStrike" kern="1200" cap="all" spc="0" normalizeH="0" baseline="0" noProof="0" dirty="0">
                <a:ln>
                  <a:noFill/>
                </a:ln>
                <a:solidFill>
                  <a:prstClr val="black"/>
                </a:solidFill>
                <a:effectLst/>
                <a:uLnTx/>
                <a:uFillTx/>
                <a:ea typeface="+mn-ea"/>
                <a:cs typeface="+mn-cs"/>
              </a:rPr>
              <a:t>“EL OBJETIVO DE LA EDUCACIÓN ES EL CONOCIMIENTO, NO DE HECHOS SINO, DE VALORES”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s-CO" sz="2200" b="1" cap="all" dirty="0">
              <a:solidFill>
                <a:prstClr val="black"/>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200" b="1" i="0" u="none" strike="noStrike" kern="1200" cap="all" spc="0" normalizeH="0" baseline="0" noProof="0" dirty="0">
                <a:ln>
                  <a:noFill/>
                </a:ln>
                <a:solidFill>
                  <a:prstClr val="black"/>
                </a:solidFill>
                <a:effectLst/>
                <a:uLnTx/>
                <a:uFillTx/>
                <a:ea typeface="+mn-ea"/>
                <a:cs typeface="+mn-cs"/>
              </a:rPr>
              <a:t>W</a:t>
            </a:r>
            <a:r>
              <a:rPr kumimoji="0" lang="es-CO" sz="2200" b="1" i="0" u="none" strike="noStrike" kern="1200" spc="0" normalizeH="0" baseline="0" noProof="0" dirty="0">
                <a:ln>
                  <a:noFill/>
                </a:ln>
                <a:solidFill>
                  <a:prstClr val="black"/>
                </a:solidFill>
                <a:effectLst/>
                <a:uLnTx/>
                <a:uFillTx/>
                <a:ea typeface="+mn-ea"/>
                <a:cs typeface="+mn-cs"/>
              </a:rPr>
              <a:t>illiam</a:t>
            </a:r>
            <a:r>
              <a:rPr kumimoji="0" lang="es-CO" sz="2200" b="1" i="0" u="none" strike="noStrike" kern="1200" cap="all" spc="0" normalizeH="0" baseline="0" noProof="0" dirty="0">
                <a:ln>
                  <a:noFill/>
                </a:ln>
                <a:solidFill>
                  <a:prstClr val="black"/>
                </a:solidFill>
                <a:effectLst/>
                <a:uLnTx/>
                <a:uFillTx/>
                <a:ea typeface="+mn-ea"/>
                <a:cs typeface="+mn-cs"/>
              </a:rPr>
              <a:t> R</a:t>
            </a:r>
            <a:r>
              <a:rPr kumimoji="0" lang="es-CO" sz="2200" b="1" i="0" u="none" strike="noStrike" kern="1200" spc="0" normalizeH="0" baseline="0" noProof="0" dirty="0">
                <a:ln>
                  <a:noFill/>
                </a:ln>
                <a:solidFill>
                  <a:prstClr val="black"/>
                </a:solidFill>
                <a:effectLst/>
                <a:uLnTx/>
                <a:uFillTx/>
                <a:ea typeface="+mn-ea"/>
                <a:cs typeface="+mn-cs"/>
              </a:rPr>
              <a:t>alph</a:t>
            </a:r>
            <a:r>
              <a:rPr kumimoji="0" lang="es-CO" sz="2200" b="1" i="0" u="none" strike="noStrike" kern="1200" cap="all" spc="0" normalizeH="0" baseline="0" noProof="0" dirty="0">
                <a:ln>
                  <a:noFill/>
                </a:ln>
                <a:solidFill>
                  <a:prstClr val="black"/>
                </a:solidFill>
                <a:effectLst/>
                <a:uLnTx/>
                <a:uFillTx/>
                <a:ea typeface="+mn-ea"/>
                <a:cs typeface="+mn-cs"/>
              </a:rPr>
              <a:t> I</a:t>
            </a:r>
            <a:r>
              <a:rPr kumimoji="0" lang="es-CO" sz="2200" b="1" i="0" u="none" strike="noStrike" kern="1200" spc="0" normalizeH="0" baseline="0" noProof="0" dirty="0">
                <a:ln>
                  <a:noFill/>
                </a:ln>
                <a:solidFill>
                  <a:prstClr val="black"/>
                </a:solidFill>
                <a:effectLst/>
                <a:uLnTx/>
                <a:uFillTx/>
                <a:ea typeface="+mn-ea"/>
                <a:cs typeface="+mn-cs"/>
              </a:rPr>
              <a:t>nge</a:t>
            </a:r>
            <a:br>
              <a:rPr kumimoji="0" lang="es-CO" sz="2200" b="1" i="0" u="none" strike="noStrike" kern="1200" cap="all" spc="0" normalizeH="0" baseline="0" noProof="0" dirty="0">
                <a:ln>
                  <a:noFill/>
                </a:ln>
                <a:solidFill>
                  <a:prstClr val="black"/>
                </a:solidFill>
                <a:effectLst/>
                <a:uLnTx/>
                <a:uFillTx/>
                <a:latin typeface="Bradley Hand ITC" panose="03070402050302030203" pitchFamily="66" charset="0"/>
                <a:ea typeface="+mn-ea"/>
                <a:cs typeface="+mn-cs"/>
              </a:rPr>
            </a:br>
            <a:endParaRPr kumimoji="0" lang="es-CO"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5" name="Picture 4" descr="acuerdo de paz de Colombia Símbolo de la ilustración del vector de diseño - 62257648">
            <a:extLst>
              <a:ext uri="{FF2B5EF4-FFF2-40B4-BE49-F238E27FC236}">
                <a16:creationId xmlns:a16="http://schemas.microsoft.com/office/drawing/2014/main" id="{E411362D-735D-EDA1-6BB1-C64B20576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54615" cy="12178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B1C442AB-31C1-DE1C-A83E-7F33871091AF}"/>
              </a:ext>
            </a:extLst>
          </p:cNvPr>
          <p:cNvSpPr>
            <a:spLocks noGrp="1"/>
          </p:cNvSpPr>
          <p:nvPr>
            <p:ph type="sldNum" sz="quarter" idx="12"/>
          </p:nvPr>
        </p:nvSpPr>
        <p:spPr/>
        <p:txBody>
          <a:bodyPr/>
          <a:lstStyle/>
          <a:p>
            <a:fld id="{B5346379-99B8-4D47-8EAF-938C34B28DAA}" type="slidenum">
              <a:rPr lang="es-CO" smtClean="0"/>
              <a:t>59</a:t>
            </a:fld>
            <a:endParaRPr lang="es-CO"/>
          </a:p>
        </p:txBody>
      </p:sp>
    </p:spTree>
    <p:extLst>
      <p:ext uri="{BB962C8B-B14F-4D97-AF65-F5344CB8AC3E}">
        <p14:creationId xmlns:p14="http://schemas.microsoft.com/office/powerpoint/2010/main" val="212296384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0EA6B2-DC2B-0B41-BE7E-FD8309A27F71}"/>
              </a:ext>
            </a:extLst>
          </p:cNvPr>
          <p:cNvSpPr>
            <a:spLocks noGrp="1"/>
          </p:cNvSpPr>
          <p:nvPr>
            <p:ph type="title"/>
          </p:nvPr>
        </p:nvSpPr>
        <p:spPr>
          <a:xfrm>
            <a:off x="913775" y="1539551"/>
            <a:ext cx="10364451" cy="3714837"/>
          </a:xfrm>
        </p:spPr>
        <p:txBody>
          <a:bodyPr/>
          <a:lstStyle/>
          <a:p>
            <a:r>
              <a:rPr kumimoji="0" lang="es-ES" sz="2400" b="1" i="0" u="none" strike="noStrike" kern="1200" cap="all" spc="0" normalizeH="0" baseline="0" noProof="0" dirty="0">
                <a:ln>
                  <a:noFill/>
                </a:ln>
                <a:solidFill>
                  <a:prstClr val="black"/>
                </a:solidFill>
                <a:effectLst/>
                <a:uLnTx/>
                <a:uFillTx/>
                <a:latin typeface="+mn-lt"/>
                <a:ea typeface="+mj-ea"/>
                <a:cs typeface="+mj-cs"/>
              </a:rPr>
              <a:t>SÍMBOLOS PATRIOS DE LA INSTITUCI</a:t>
            </a:r>
            <a:r>
              <a:rPr lang="es-CO" sz="2400" b="1" dirty="0">
                <a:solidFill>
                  <a:prstClr val="black"/>
                </a:solidFill>
                <a:latin typeface="+mn-lt"/>
              </a:rPr>
              <a:t>Ó</a:t>
            </a:r>
            <a:r>
              <a:rPr kumimoji="0" lang="es-ES" sz="2400" b="1" i="0" u="none" strike="noStrike" kern="1200" cap="all" spc="0" normalizeH="0" baseline="0" noProof="0" dirty="0">
                <a:ln>
                  <a:noFill/>
                </a:ln>
                <a:solidFill>
                  <a:prstClr val="black"/>
                </a:solidFill>
                <a:effectLst/>
                <a:uLnTx/>
                <a:uFillTx/>
                <a:latin typeface="+mn-lt"/>
                <a:ea typeface="+mj-ea"/>
                <a:cs typeface="+mj-cs"/>
              </a:rPr>
              <a:t>N ETNOEDUCATIVA RAFAEL URIBE </a:t>
            </a:r>
            <a:r>
              <a:rPr kumimoji="0" lang="es-ES" sz="2400" b="1" i="0" u="none" strike="noStrike" kern="1200" cap="all" spc="0" normalizeH="0" baseline="0" noProof="0" dirty="0" err="1">
                <a:ln>
                  <a:noFill/>
                </a:ln>
                <a:solidFill>
                  <a:prstClr val="black"/>
                </a:solidFill>
                <a:effectLst/>
                <a:uLnTx/>
                <a:uFillTx/>
                <a:latin typeface="+mn-lt"/>
                <a:ea typeface="+mj-ea"/>
                <a:cs typeface="+mj-cs"/>
              </a:rPr>
              <a:t>URIBE</a:t>
            </a:r>
            <a:r>
              <a:rPr kumimoji="0" lang="es-ES" sz="2400" b="1" i="0" u="none" strike="noStrike" kern="1200" cap="all" spc="0" normalizeH="0" baseline="0" noProof="0" dirty="0">
                <a:ln>
                  <a:noFill/>
                </a:ln>
                <a:solidFill>
                  <a:prstClr val="black"/>
                </a:solidFill>
                <a:effectLst/>
                <a:uLnTx/>
                <a:uFillTx/>
                <a:latin typeface="+mn-lt"/>
                <a:ea typeface="+mj-ea"/>
                <a:cs typeface="+mj-cs"/>
              </a:rPr>
              <a:t>, MUNICIPIO DE MARIA LA BAJA Y LOGO DEL CLUB AMIGOS DE LA ÉTICA DE LA MISMA INSTITUCIÓN</a:t>
            </a:r>
            <a:endParaRPr lang="es-CO" dirty="0">
              <a:latin typeface="+mn-lt"/>
            </a:endParaRPr>
          </a:p>
        </p:txBody>
      </p:sp>
      <p:pic>
        <p:nvPicPr>
          <p:cNvPr id="4" name="Imagen 3">
            <a:extLst>
              <a:ext uri="{FF2B5EF4-FFF2-40B4-BE49-F238E27FC236}">
                <a16:creationId xmlns:a16="http://schemas.microsoft.com/office/drawing/2014/main" id="{6C82E619-5FE1-D5F8-B5EC-3193A6B16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378423" cy="1160059"/>
          </a:xfrm>
          <a:prstGeom prst="rect">
            <a:avLst/>
          </a:prstGeom>
        </p:spPr>
      </p:pic>
      <p:sp>
        <p:nvSpPr>
          <p:cNvPr id="3" name="Marcador de número de diapositiva 2">
            <a:extLst>
              <a:ext uri="{FF2B5EF4-FFF2-40B4-BE49-F238E27FC236}">
                <a16:creationId xmlns:a16="http://schemas.microsoft.com/office/drawing/2014/main" id="{EBD0A9A9-A1FF-C19C-172F-62FDB61528D0}"/>
              </a:ext>
            </a:extLst>
          </p:cNvPr>
          <p:cNvSpPr>
            <a:spLocks noGrp="1"/>
          </p:cNvSpPr>
          <p:nvPr>
            <p:ph type="sldNum" sz="quarter" idx="12"/>
          </p:nvPr>
        </p:nvSpPr>
        <p:spPr/>
        <p:txBody>
          <a:bodyPr/>
          <a:lstStyle/>
          <a:p>
            <a:fld id="{B5346379-99B8-4D47-8EAF-938C34B28DAA}" type="slidenum">
              <a:rPr lang="es-CO" smtClean="0"/>
              <a:t>6</a:t>
            </a:fld>
            <a:endParaRPr lang="es-CO"/>
          </a:p>
        </p:txBody>
      </p:sp>
    </p:spTree>
    <p:extLst>
      <p:ext uri="{BB962C8B-B14F-4D97-AF65-F5344CB8AC3E}">
        <p14:creationId xmlns:p14="http://schemas.microsoft.com/office/powerpoint/2010/main" val="31290717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alores: la importancia de aprenderlos">
            <a:extLst>
              <a:ext uri="{FF2B5EF4-FFF2-40B4-BE49-F238E27FC236}">
                <a16:creationId xmlns:a16="http://schemas.microsoft.com/office/drawing/2014/main" id="{BD1CE3B2-69B9-4255-32D0-85BE52D861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9935" y="1629727"/>
            <a:ext cx="5612130" cy="3598545"/>
          </a:xfrm>
          <a:prstGeom prst="rect">
            <a:avLst/>
          </a:prstGeom>
          <a:noFill/>
          <a:ln>
            <a:noFill/>
          </a:ln>
          <a:effectLst/>
        </p:spPr>
      </p:pic>
      <p:sp>
        <p:nvSpPr>
          <p:cNvPr id="3" name="Marcador de número de diapositiva 2">
            <a:extLst>
              <a:ext uri="{FF2B5EF4-FFF2-40B4-BE49-F238E27FC236}">
                <a16:creationId xmlns:a16="http://schemas.microsoft.com/office/drawing/2014/main" id="{80AE27F5-BBAF-EB50-7E2C-C197B0655D16}"/>
              </a:ext>
            </a:extLst>
          </p:cNvPr>
          <p:cNvSpPr>
            <a:spLocks noGrp="1"/>
          </p:cNvSpPr>
          <p:nvPr>
            <p:ph type="sldNum" sz="quarter" idx="12"/>
          </p:nvPr>
        </p:nvSpPr>
        <p:spPr/>
        <p:txBody>
          <a:bodyPr/>
          <a:lstStyle/>
          <a:p>
            <a:fld id="{B5346379-99B8-4D47-8EAF-938C34B28DAA}" type="slidenum">
              <a:rPr lang="es-CO" smtClean="0"/>
              <a:t>60</a:t>
            </a:fld>
            <a:endParaRPr lang="es-CO"/>
          </a:p>
        </p:txBody>
      </p:sp>
    </p:spTree>
    <p:extLst>
      <p:ext uri="{BB962C8B-B14F-4D97-AF65-F5344CB8AC3E}">
        <p14:creationId xmlns:p14="http://schemas.microsoft.com/office/powerpoint/2010/main" val="2879032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A131B-209E-6C7B-E1F1-286317FC8463}"/>
              </a:ext>
            </a:extLst>
          </p:cNvPr>
          <p:cNvSpPr>
            <a:spLocks noGrp="1"/>
          </p:cNvSpPr>
          <p:nvPr>
            <p:ph type="title"/>
          </p:nvPr>
        </p:nvSpPr>
        <p:spPr>
          <a:xfrm>
            <a:off x="913775" y="618518"/>
            <a:ext cx="10364451" cy="1066892"/>
          </a:xfrm>
        </p:spPr>
        <p:txBody>
          <a:bodyPr/>
          <a:lstStyle/>
          <a:p>
            <a:r>
              <a:rPr kumimoji="0" lang="es-CO" sz="2400" b="0" i="0" u="none" strike="noStrike" kern="1200" cap="all" spc="0" normalizeH="0" baseline="0" noProof="0" dirty="0">
                <a:ln>
                  <a:noFill/>
                </a:ln>
                <a:solidFill>
                  <a:prstClr val="black"/>
                </a:solidFill>
                <a:effectLst/>
                <a:uLnTx/>
                <a:uFillTx/>
                <a:latin typeface="+mn-lt"/>
                <a:ea typeface="+mj-ea"/>
                <a:cs typeface="+mj-cs"/>
              </a:rPr>
              <a:t>E </a:t>
            </a:r>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kumimoji="0" lang="es-CO" sz="2400" b="0" i="0" u="none" strike="noStrike" kern="1200" cap="all" spc="0" normalizeH="0" baseline="0" noProof="0" dirty="0">
                <a:ln>
                  <a:noFill/>
                </a:ln>
                <a:solidFill>
                  <a:srgbClr val="FFC000"/>
                </a:solidFill>
                <a:effectLst/>
                <a:uLnTx/>
                <a:uFillTx/>
                <a:latin typeface="+mn-lt"/>
                <a:ea typeface="+mj-ea"/>
                <a:cs typeface="+mj-cs"/>
              </a:rPr>
              <a:t>A </a:t>
            </a:r>
            <a:r>
              <a:rPr kumimoji="0" lang="es-CO" sz="2400" b="0" i="0" u="none" strike="noStrike" kern="1200" cap="all" spc="0" normalizeH="0" baseline="0" noProof="0" dirty="0">
                <a:ln>
                  <a:noFill/>
                </a:ln>
                <a:solidFill>
                  <a:srgbClr val="C00000"/>
                </a:solidFill>
                <a:effectLst/>
                <a:uLnTx/>
                <a:uFillTx/>
                <a:latin typeface="+mn-lt"/>
                <a:ea typeface="+mj-ea"/>
                <a:cs typeface="+mj-cs"/>
              </a:rPr>
              <a:t>M </a:t>
            </a:r>
            <a:r>
              <a:rPr kumimoji="0" lang="es-CO" sz="2400" b="0" i="0" u="none" strike="noStrike" kern="1200" cap="all" spc="0" normalizeH="0" baseline="0" noProof="0" dirty="0">
                <a:ln>
                  <a:noFill/>
                </a:ln>
                <a:solidFill>
                  <a:srgbClr val="0070C0"/>
                </a:solidFill>
                <a:effectLst/>
                <a:uLnTx/>
                <a:uFillTx/>
                <a:latin typeface="+mn-lt"/>
                <a:ea typeface="+mj-ea"/>
                <a:cs typeface="+mj-cs"/>
              </a:rPr>
              <a:t>O </a:t>
            </a:r>
            <a:r>
              <a:rPr kumimoji="0" lang="es-CO" sz="2400" b="0" i="0" u="none" strike="noStrike" kern="1200" cap="all" spc="0" normalizeH="0" baseline="0" noProof="0" dirty="0">
                <a:ln>
                  <a:noFill/>
                </a:ln>
                <a:solidFill>
                  <a:srgbClr val="7030A0"/>
                </a:solidFill>
                <a:effectLst/>
                <a:uLnTx/>
                <a:uFillTx/>
                <a:latin typeface="+mn-lt"/>
                <a:ea typeface="+mj-ea"/>
                <a:cs typeface="+mj-cs"/>
              </a:rPr>
              <a:t>R</a:t>
            </a:r>
            <a:endParaRPr lang="es-CO" dirty="0">
              <a:latin typeface="+mn-lt"/>
            </a:endParaRPr>
          </a:p>
        </p:txBody>
      </p:sp>
      <p:sp>
        <p:nvSpPr>
          <p:cNvPr id="3" name="Marcador de contenido 2">
            <a:extLst>
              <a:ext uri="{FF2B5EF4-FFF2-40B4-BE49-F238E27FC236}">
                <a16:creationId xmlns:a16="http://schemas.microsoft.com/office/drawing/2014/main" id="{9923CD44-C606-A3A2-27B2-4FB7EFF3B698}"/>
              </a:ext>
            </a:extLst>
          </p:cNvPr>
          <p:cNvSpPr>
            <a:spLocks noGrp="1"/>
          </p:cNvSpPr>
          <p:nvPr>
            <p:ph sz="quarter" idx="13"/>
          </p:nvPr>
        </p:nvSpPr>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FF0000"/>
                </a:solidFill>
                <a:effectLst/>
                <a:uLnTx/>
                <a:uFillTx/>
                <a:ea typeface="+mn-ea"/>
                <a:cs typeface="+mn-cs"/>
              </a:rPr>
              <a:t>DEFINICIÓn para niños de pre jardín y jardín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prstClr val="black"/>
                </a:solidFill>
              </a:rPr>
              <a:t>Es comprender, servir, dar, compartir, querer, respetar y convivir.</a:t>
            </a:r>
            <a:endParaRPr kumimoji="0" lang="es-ES" sz="1200" b="1" i="0" u="none" strike="noStrike" kern="1200" cap="none" spc="0" normalizeH="0" baseline="0" noProof="0" dirty="0">
              <a:ln>
                <a:noFill/>
              </a:ln>
              <a:solidFill>
                <a:srgbClr val="202124"/>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videaobeam</a:t>
            </a:r>
            <a:r>
              <a:rPr kumimoji="0" lang="es-ES" sz="1200" b="1" i="0" u="none" strike="noStrike" kern="1200" cap="none" spc="0" normalizeH="0" baseline="0" noProof="0" dirty="0">
                <a:ln>
                  <a:noFill/>
                </a:ln>
                <a:solidFill>
                  <a:prstClr val="black"/>
                </a:solidFill>
                <a:effectLst/>
                <a:uLnTx/>
                <a:uFillTx/>
                <a:ea typeface="+mn-ea"/>
                <a:cs typeface="+mn-cs"/>
              </a:rPr>
              <a:t>, octavos de cartulina, papel </a:t>
            </a:r>
            <a:r>
              <a:rPr kumimoji="0" lang="es-ES" sz="1200" b="1" i="0" u="none" strike="noStrike" kern="1200" cap="none" spc="0" normalizeH="0" baseline="0" noProof="0" dirty="0" err="1">
                <a:ln>
                  <a:noFill/>
                </a:ln>
                <a:solidFill>
                  <a:prstClr val="black"/>
                </a:solidFill>
                <a:effectLst/>
                <a:uLnTx/>
                <a:uFillTx/>
                <a:ea typeface="+mn-ea"/>
                <a:cs typeface="+mn-cs"/>
              </a:rPr>
              <a:t>marbeta</a:t>
            </a:r>
            <a:r>
              <a:rPr kumimoji="0" lang="es-ES" sz="1200" b="1" i="0" u="none" strike="noStrike" kern="1200" cap="none" spc="0" normalizeH="0" baseline="0" noProof="0" dirty="0">
                <a:ln>
                  <a:noFill/>
                </a:ln>
                <a:solidFill>
                  <a:prstClr val="black"/>
                </a:solidFill>
                <a:effectLst/>
                <a:uLnTx/>
                <a:uFillTx/>
                <a:ea typeface="+mn-ea"/>
                <a:cs typeface="+mn-cs"/>
              </a:rPr>
              <a:t>, marcadores permanentes, regla, goma blanca, lápiz negro, borrador, sacapunta, temperas, pinceles., colores.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25 a 30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p>
          <a:p>
            <a:endParaRPr lang="es-CO" sz="1400" dirty="0">
              <a:solidFill>
                <a:srgbClr val="C00000"/>
              </a:solidFill>
              <a:latin typeface="Bradley Hand ITC" panose="03070402050302030203" pitchFamily="66" charset="0"/>
            </a:endParaRPr>
          </a:p>
        </p:txBody>
      </p:sp>
      <p:sp>
        <p:nvSpPr>
          <p:cNvPr id="4" name="Marcador de contenido 3">
            <a:extLst>
              <a:ext uri="{FF2B5EF4-FFF2-40B4-BE49-F238E27FC236}">
                <a16:creationId xmlns:a16="http://schemas.microsoft.com/office/drawing/2014/main" id="{E84262A6-36BC-6645-56C0-CA6D900E70BF}"/>
              </a:ext>
            </a:extLst>
          </p:cNvPr>
          <p:cNvSpPr>
            <a:spLocks noGrp="1"/>
          </p:cNvSpPr>
          <p:nvPr>
            <p:ph sz="quarter" idx="14"/>
          </p:nvPr>
        </p:nvSpPr>
        <p:spPr>
          <a:xfrm>
            <a:off x="6172200" y="2295055"/>
            <a:ext cx="5105400" cy="3657875"/>
          </a:xfrm>
        </p:spPr>
        <p:txBody>
          <a:bodyPr>
            <a:normAutofit fontScale="85000"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prejardín y jardín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la familia institucional en ronda, bajo la orientación del docente realizan ejercicios físicos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como se debe poner en práctica el valor del </a:t>
            </a:r>
            <a:r>
              <a:rPr lang="es-CO" sz="1300" b="1" cap="none" dirty="0">
                <a:solidFill>
                  <a:prstClr val="black"/>
                </a:solidFill>
              </a:rPr>
              <a:t>amor</a:t>
            </a:r>
            <a:r>
              <a:rPr kumimoji="0" lang="es-CO" sz="1300" b="1" i="0" u="none" strike="noStrike" kern="1200" cap="none" spc="0" normalizeH="0" baseline="0" noProof="0" dirty="0">
                <a:ln>
                  <a:noFill/>
                </a:ln>
                <a:solidFill>
                  <a:prstClr val="black"/>
                </a:solidFill>
                <a:effectLst/>
                <a:uLnTx/>
                <a:uFillTx/>
                <a:ea typeface="+mn-ea"/>
                <a:cs typeface="+mn-cs"/>
              </a:rPr>
              <a:t> mediante dinámicas y juegos divertidos: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300" b="1" cap="none" dirty="0">
                <a:solidFill>
                  <a:prstClr val="black"/>
                </a:solidFill>
              </a:rPr>
              <a:t>El juego del abrazo,</a:t>
            </a:r>
            <a:r>
              <a:rPr kumimoji="0" lang="es-CO" sz="1300" b="1" i="0" u="none" strike="noStrike" kern="1200" cap="none" spc="0" normalizeH="0" baseline="0" noProof="0" dirty="0">
                <a:ln>
                  <a:noFill/>
                </a:ln>
                <a:solidFill>
                  <a:prstClr val="black"/>
                </a:solidFill>
                <a:effectLst/>
                <a:uLnTx/>
                <a:uFillTx/>
                <a:ea typeface="+mn-ea"/>
                <a:cs typeface="+mn-cs"/>
              </a:rPr>
              <a:t> cuentos y poesías sobre el amor, canciones salpícame de amor, manualidades: Carteleras semillas de amor, baile dame un beso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Estimado docente podrá encontrar dichas dinámicas y juegos divertidos en  las siguientes direcciones: </a:t>
            </a:r>
            <a:r>
              <a:rPr lang="es-CO" sz="1300" b="1" cap="none" dirty="0">
                <a:solidFill>
                  <a:prstClr val="black"/>
                </a:solidFill>
                <a:hlinkClick r:id="rId2"/>
              </a:rPr>
              <a:t>https://www.guiainfantil.com</a:t>
            </a:r>
            <a:r>
              <a:rPr lang="es-CO" sz="1300" b="1" cap="none" dirty="0">
                <a:solidFill>
                  <a:prstClr val="black"/>
                </a:solidFill>
              </a:rPr>
              <a:t> </a:t>
            </a:r>
            <a:r>
              <a:rPr kumimoji="0" lang="es-CO" sz="13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hlinkClick r:id="rId3"/>
              </a:rPr>
              <a:t>https://www.youtube.com</a:t>
            </a:r>
            <a:endParaRPr kumimoji="0" lang="es-CO" sz="13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premie a todos los niños</a:t>
            </a:r>
          </a:p>
          <a:p>
            <a:endParaRPr lang="es-CO" dirty="0"/>
          </a:p>
        </p:txBody>
      </p:sp>
      <p:pic>
        <p:nvPicPr>
          <p:cNvPr id="7" name="Imagen 6">
            <a:extLst>
              <a:ext uri="{FF2B5EF4-FFF2-40B4-BE49-F238E27FC236}">
                <a16:creationId xmlns:a16="http://schemas.microsoft.com/office/drawing/2014/main" id="{95158945-A896-8127-2C84-F4FCBAC6F175}"/>
              </a:ext>
            </a:extLst>
          </p:cNvPr>
          <p:cNvPicPr>
            <a:picLocks noChangeAspect="1"/>
          </p:cNvPicPr>
          <p:nvPr/>
        </p:nvPicPr>
        <p:blipFill>
          <a:blip r:embed="rId4"/>
          <a:stretch>
            <a:fillRect/>
          </a:stretch>
        </p:blipFill>
        <p:spPr>
          <a:xfrm>
            <a:off x="0" y="8872"/>
            <a:ext cx="1243692" cy="1066892"/>
          </a:xfrm>
          <a:prstGeom prst="rect">
            <a:avLst/>
          </a:prstGeom>
        </p:spPr>
      </p:pic>
      <p:sp>
        <p:nvSpPr>
          <p:cNvPr id="5" name="Marcador de número de diapositiva 4">
            <a:extLst>
              <a:ext uri="{FF2B5EF4-FFF2-40B4-BE49-F238E27FC236}">
                <a16:creationId xmlns:a16="http://schemas.microsoft.com/office/drawing/2014/main" id="{3D039F8E-71F5-E07A-F8AB-1D78E8AA6CF9}"/>
              </a:ext>
            </a:extLst>
          </p:cNvPr>
          <p:cNvSpPr>
            <a:spLocks noGrp="1"/>
          </p:cNvSpPr>
          <p:nvPr>
            <p:ph type="sldNum" sz="quarter" idx="12"/>
          </p:nvPr>
        </p:nvSpPr>
        <p:spPr/>
        <p:txBody>
          <a:bodyPr/>
          <a:lstStyle/>
          <a:p>
            <a:fld id="{B5346379-99B8-4D47-8EAF-938C34B28DAA}" type="slidenum">
              <a:rPr lang="es-CO" smtClean="0"/>
              <a:t>61</a:t>
            </a:fld>
            <a:endParaRPr lang="es-CO"/>
          </a:p>
        </p:txBody>
      </p:sp>
    </p:spTree>
    <p:extLst>
      <p:ext uri="{BB962C8B-B14F-4D97-AF65-F5344CB8AC3E}">
        <p14:creationId xmlns:p14="http://schemas.microsoft.com/office/powerpoint/2010/main" val="40952682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9BB9A-5AA6-485E-4DC4-B016182C48E5}"/>
              </a:ext>
            </a:extLst>
          </p:cNvPr>
          <p:cNvSpPr>
            <a:spLocks noGrp="1"/>
          </p:cNvSpPr>
          <p:nvPr>
            <p:ph type="title"/>
          </p:nvPr>
        </p:nvSpPr>
        <p:spPr>
          <a:xfrm>
            <a:off x="913775" y="618518"/>
            <a:ext cx="10364451" cy="957156"/>
          </a:xfrm>
        </p:spPr>
        <p:txBody>
          <a:bodyPr/>
          <a:lstStyle/>
          <a:p>
            <a:r>
              <a:rPr kumimoji="0" lang="es-CO" sz="2400" b="0" i="0" u="none" strike="noStrike" kern="1200" cap="all" spc="0" normalizeH="0" baseline="0" noProof="0" dirty="0">
                <a:ln>
                  <a:noFill/>
                </a:ln>
                <a:solidFill>
                  <a:prstClr val="black"/>
                </a:solidFill>
                <a:effectLst/>
                <a:uLnTx/>
                <a:uFillTx/>
                <a:latin typeface="+mn-lt"/>
                <a:ea typeface="+mj-ea"/>
                <a:cs typeface="+mj-cs"/>
              </a:rPr>
              <a:t>E </a:t>
            </a:r>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kumimoji="0" lang="es-CO" sz="2400" b="0" i="0" u="none" strike="noStrike" kern="1200" cap="all" spc="0" normalizeH="0" baseline="0" noProof="0" dirty="0">
                <a:ln>
                  <a:noFill/>
                </a:ln>
                <a:solidFill>
                  <a:srgbClr val="FFC000"/>
                </a:solidFill>
                <a:effectLst/>
                <a:uLnTx/>
                <a:uFillTx/>
                <a:latin typeface="+mn-lt"/>
                <a:ea typeface="+mj-ea"/>
                <a:cs typeface="+mj-cs"/>
              </a:rPr>
              <a:t>A </a:t>
            </a:r>
            <a:r>
              <a:rPr kumimoji="0" lang="es-CO" sz="2400" b="0" i="0" u="none" strike="noStrike" kern="1200" cap="all" spc="0" normalizeH="0" baseline="0" noProof="0" dirty="0">
                <a:ln>
                  <a:noFill/>
                </a:ln>
                <a:solidFill>
                  <a:srgbClr val="C00000"/>
                </a:solidFill>
                <a:effectLst/>
                <a:uLnTx/>
                <a:uFillTx/>
                <a:latin typeface="+mn-lt"/>
                <a:ea typeface="+mj-ea"/>
                <a:cs typeface="+mj-cs"/>
              </a:rPr>
              <a:t>M </a:t>
            </a:r>
            <a:r>
              <a:rPr kumimoji="0" lang="es-CO" sz="2400" b="0" i="0" u="none" strike="noStrike" kern="1200" cap="all" spc="0" normalizeH="0" baseline="0" noProof="0" dirty="0">
                <a:ln>
                  <a:noFill/>
                </a:ln>
                <a:solidFill>
                  <a:srgbClr val="0070C0"/>
                </a:solidFill>
                <a:effectLst/>
                <a:uLnTx/>
                <a:uFillTx/>
                <a:latin typeface="+mn-lt"/>
                <a:ea typeface="+mj-ea"/>
                <a:cs typeface="+mj-cs"/>
              </a:rPr>
              <a:t>O </a:t>
            </a:r>
            <a:r>
              <a:rPr kumimoji="0" lang="es-CO" sz="2400" b="0" i="0" u="none" strike="noStrike" kern="1200" cap="all" spc="0" normalizeH="0" baseline="0" noProof="0" dirty="0">
                <a:ln>
                  <a:noFill/>
                </a:ln>
                <a:solidFill>
                  <a:srgbClr val="7030A0"/>
                </a:solidFill>
                <a:effectLst/>
                <a:uLnTx/>
                <a:uFillTx/>
                <a:latin typeface="+mn-lt"/>
                <a:ea typeface="+mj-ea"/>
                <a:cs typeface="+mj-cs"/>
              </a:rPr>
              <a:t>R</a:t>
            </a:r>
            <a:endParaRPr lang="es-CO" dirty="0">
              <a:latin typeface="+mn-lt"/>
            </a:endParaRPr>
          </a:p>
        </p:txBody>
      </p:sp>
      <p:sp>
        <p:nvSpPr>
          <p:cNvPr id="3" name="Marcador de contenido 2">
            <a:extLst>
              <a:ext uri="{FF2B5EF4-FFF2-40B4-BE49-F238E27FC236}">
                <a16:creationId xmlns:a16="http://schemas.microsoft.com/office/drawing/2014/main" id="{17A7F74F-EFF9-5008-CFA0-EB009B1CBAC8}"/>
              </a:ext>
            </a:extLst>
          </p:cNvPr>
          <p:cNvSpPr>
            <a:spLocks noGrp="1"/>
          </p:cNvSpPr>
          <p:nvPr>
            <p:ph sz="quarter" idx="13"/>
          </p:nvPr>
        </p:nvSpPr>
        <p:spPr>
          <a:xfrm>
            <a:off x="913774" y="2194192"/>
            <a:ext cx="5106026" cy="3597007"/>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FF0000"/>
                </a:solidFill>
                <a:effectLst/>
                <a:uLnTx/>
                <a:uFillTx/>
                <a:ea typeface="+mn-ea"/>
                <a:cs typeface="+mn-cs"/>
              </a:rPr>
              <a:t>DEFINICIÓn para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prstClr val="black"/>
                </a:solidFill>
              </a:rPr>
              <a:t>Es un valor , un sentimiento que nos hace </a:t>
            </a:r>
            <a:r>
              <a:rPr kumimoji="0" lang="es-ES" sz="1200" b="1" i="0" u="none" strike="noStrike" kern="1200" cap="none" spc="0" normalizeH="0" baseline="0" noProof="0" dirty="0">
                <a:ln>
                  <a:noFill/>
                </a:ln>
                <a:solidFill>
                  <a:prstClr val="black"/>
                </a:solidFill>
                <a:effectLst/>
                <a:uLnTx/>
                <a:uFillTx/>
                <a:ea typeface="+mn-ea"/>
                <a:cs typeface="+mn-cs"/>
              </a:rPr>
              <a:t> compartir, querer, respetar y convivir con nuestros semejantes</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videaobeam</a:t>
            </a:r>
            <a:r>
              <a:rPr kumimoji="0" lang="es-ES" sz="1200" b="1" i="0" u="none" strike="noStrike" kern="1200" cap="none" spc="0" normalizeH="0" baseline="0" noProof="0" dirty="0">
                <a:ln>
                  <a:noFill/>
                </a:ln>
                <a:solidFill>
                  <a:prstClr val="black"/>
                </a:solidFill>
                <a:effectLst/>
                <a:uLnTx/>
                <a:uFillTx/>
                <a:ea typeface="+mn-ea"/>
                <a:cs typeface="+mn-cs"/>
              </a:rPr>
              <a:t>, octavos de cartulina, papel </a:t>
            </a:r>
            <a:r>
              <a:rPr kumimoji="0" lang="es-ES" sz="1200" b="1" i="0" u="none" strike="noStrike" kern="1200" cap="none" spc="0" normalizeH="0" baseline="0" noProof="0" dirty="0" err="1">
                <a:ln>
                  <a:noFill/>
                </a:ln>
                <a:solidFill>
                  <a:prstClr val="black"/>
                </a:solidFill>
                <a:effectLst/>
                <a:uLnTx/>
                <a:uFillTx/>
                <a:ea typeface="+mn-ea"/>
                <a:cs typeface="+mn-cs"/>
              </a:rPr>
              <a:t>marbeta</a:t>
            </a:r>
            <a:r>
              <a:rPr kumimoji="0" lang="es-ES" sz="1200" b="1" i="0" u="none" strike="noStrike" kern="1200" cap="none" spc="0" normalizeH="0" baseline="0" noProof="0" dirty="0">
                <a:ln>
                  <a:noFill/>
                </a:ln>
                <a:solidFill>
                  <a:prstClr val="black"/>
                </a:solidFill>
                <a:effectLst/>
                <a:uLnTx/>
                <a:uFillTx/>
                <a:ea typeface="+mn-ea"/>
                <a:cs typeface="+mn-cs"/>
              </a:rPr>
              <a:t>, marcadores permanentes, regla, goma blanca, lápiz negro, borrador, sacapunta, temperas, pinceles., colores.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30 a 35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p>
          <a:p>
            <a:endParaRPr lang="es-CO" dirty="0"/>
          </a:p>
        </p:txBody>
      </p:sp>
      <p:sp>
        <p:nvSpPr>
          <p:cNvPr id="4" name="Marcador de contenido 3">
            <a:extLst>
              <a:ext uri="{FF2B5EF4-FFF2-40B4-BE49-F238E27FC236}">
                <a16:creationId xmlns:a16="http://schemas.microsoft.com/office/drawing/2014/main" id="{803164B6-DF6A-A95A-57B1-00EFA8620BB0}"/>
              </a:ext>
            </a:extLst>
          </p:cNvPr>
          <p:cNvSpPr>
            <a:spLocks noGrp="1"/>
          </p:cNvSpPr>
          <p:nvPr>
            <p:ph sz="quarter" idx="14"/>
          </p:nvPr>
        </p:nvSpPr>
        <p:spPr>
          <a:xfrm>
            <a:off x="6172200" y="2071397"/>
            <a:ext cx="5105400" cy="3909526"/>
          </a:xfrm>
        </p:spPr>
        <p:txBody>
          <a:bodyPr>
            <a:normAutofit fontScale="77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500" b="0" i="0" u="none" strike="noStrike" kern="1200" cap="all" spc="0" normalizeH="0" baseline="0" noProof="0" dirty="0">
                <a:ln>
                  <a:noFill/>
                </a:ln>
                <a:solidFill>
                  <a:srgbClr val="FFC000"/>
                </a:solidFill>
                <a:effectLst/>
                <a:uLnTx/>
                <a:uFillTx/>
                <a:ea typeface="+mn-ea"/>
                <a:cs typeface="+mn-cs"/>
              </a:rPr>
              <a:t>Inicio dirigido a niños de </a:t>
            </a:r>
            <a:r>
              <a:rPr lang="es-ES" sz="1500" dirty="0">
                <a:solidFill>
                  <a:srgbClr val="FFC000"/>
                </a:solidFill>
              </a:rPr>
              <a:t>básica primaria</a:t>
            </a:r>
            <a:endParaRPr kumimoji="0" lang="es-ES" sz="1500" b="0" i="0" u="none" strike="noStrike" kern="1200" cap="all" spc="0" normalizeH="0" baseline="0" noProof="0" dirty="0">
              <a:ln>
                <a:noFill/>
              </a:ln>
              <a:solidFill>
                <a:srgbClr val="FFC0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500" b="1" i="0" u="none" strike="noStrike" kern="1200" cap="none" spc="0" normalizeH="0" baseline="0" noProof="0" dirty="0">
                <a:ln>
                  <a:noFill/>
                </a:ln>
                <a:solidFill>
                  <a:prstClr val="black"/>
                </a:solidFill>
                <a:effectLst/>
                <a:uLnTx/>
                <a:uFillTx/>
                <a:ea typeface="+mn-ea"/>
                <a:cs typeface="+mn-cs"/>
              </a:rPr>
              <a:t>Se reúne a los niños acompañados por sus padres y/o acudientes en </a:t>
            </a:r>
            <a:r>
              <a:rPr lang="es-CO" sz="1500" b="1" cap="none" dirty="0">
                <a:solidFill>
                  <a:prstClr val="black"/>
                </a:solidFill>
              </a:rPr>
              <a:t>círculo </a:t>
            </a:r>
            <a:r>
              <a:rPr kumimoji="0" lang="es-CO" sz="1500" b="1" i="0" u="none" strike="noStrike" kern="1200" cap="none" spc="0" normalizeH="0" baseline="0" noProof="0" dirty="0">
                <a:ln>
                  <a:noFill/>
                </a:ln>
                <a:solidFill>
                  <a:prstClr val="black"/>
                </a:solidFill>
                <a:effectLst/>
                <a:uLnTx/>
                <a:uFillTx/>
                <a:ea typeface="+mn-ea"/>
                <a:cs typeface="+mn-cs"/>
              </a:rPr>
              <a:t>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5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5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como se debe poner en práctica el valor del amor mediante dinámicas y juegos divertidos: </a:t>
            </a:r>
          </a:p>
          <a:p>
            <a:pPr algn="l"/>
            <a:r>
              <a:rPr lang="es-CO" sz="1500" b="1" cap="none" dirty="0">
                <a:solidFill>
                  <a:prstClr val="black"/>
                </a:solidFill>
              </a:rPr>
              <a:t>Las mímicas del amor</a:t>
            </a:r>
            <a:r>
              <a:rPr kumimoji="0" lang="es-CO" sz="1500" b="1" i="0" u="none" strike="noStrike" kern="1200" cap="none" spc="0" normalizeH="0" baseline="0" noProof="0" dirty="0">
                <a:ln>
                  <a:noFill/>
                </a:ln>
                <a:solidFill>
                  <a:prstClr val="black"/>
                </a:solidFill>
                <a:effectLst/>
                <a:uLnTx/>
                <a:uFillTx/>
                <a:ea typeface="+mn-ea"/>
                <a:cs typeface="+mn-cs"/>
              </a:rPr>
              <a:t>, cuento: ¿Dónde está el amor?, bailando bullerengue y explotando globos de amor, </a:t>
            </a:r>
            <a:r>
              <a:rPr kumimoji="0" lang="es-ES" sz="1500" b="1" u="none" strike="noStrike" kern="1200" cap="none" spc="0" normalizeH="0" baseline="0" noProof="0" dirty="0">
                <a:ln>
                  <a:noFill/>
                </a:ln>
                <a:solidFill>
                  <a:srgbClr val="0F0F0F"/>
                </a:solidFill>
                <a:uLnTx/>
                <a:uFillTx/>
                <a:ea typeface="+mn-ea"/>
                <a:cs typeface="+mn-cs"/>
              </a:rPr>
              <a:t>10 ideas para inculcar el amor en los niños, el mural del amor y el cariño</a:t>
            </a:r>
            <a:r>
              <a:rPr lang="es-ES" sz="1500" b="1" cap="none" dirty="0">
                <a:solidFill>
                  <a:srgbClr val="0F0F0F"/>
                </a:solidFill>
              </a:rPr>
              <a:t>grama.</a:t>
            </a:r>
            <a:endParaRPr lang="es-ES" sz="1500" b="1" i="0" dirty="0">
              <a:solidFill>
                <a:srgbClr val="0F0F0F"/>
              </a:solidFill>
              <a:effectLst/>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endParaRPr kumimoji="0" lang="es-CO" sz="15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500" b="1" i="0" u="none" strike="noStrike" kern="1200" cap="none" spc="0" normalizeH="0" baseline="0" noProof="0" dirty="0">
                <a:ln>
                  <a:noFill/>
                </a:ln>
                <a:solidFill>
                  <a:prstClr val="black"/>
                </a:solidFill>
                <a:effectLst/>
                <a:uLnTx/>
                <a:uFillTx/>
                <a:ea typeface="+mn-ea"/>
                <a:cs typeface="+mn-cs"/>
              </a:rPr>
              <a:t>Estimado docente podrá encontrar dichas dinámicas y juegos divertidos en  las siguientes direcciones: </a:t>
            </a:r>
            <a:r>
              <a:rPr kumimoji="0" lang="es-CO" sz="1500" b="1" i="0" u="none" strike="noStrike" kern="1200" cap="none" spc="0" normalizeH="0" baseline="0" noProof="0" dirty="0">
                <a:ln>
                  <a:noFill/>
                </a:ln>
                <a:solidFill>
                  <a:prstClr val="black"/>
                </a:solidFill>
                <a:effectLst/>
                <a:uLnTx/>
                <a:uFillTx/>
                <a:ea typeface="+mn-ea"/>
                <a:cs typeface="+mn-cs"/>
                <a:hlinkClick r:id="rId2"/>
              </a:rPr>
              <a:t>http://elarcadelosniños.cl</a:t>
            </a:r>
            <a:r>
              <a:rPr kumimoji="0" lang="es-CO" sz="15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500" b="1" i="0" u="none" strike="noStrike" kern="1200" cap="none" spc="0" normalizeH="0" baseline="0" noProof="0" dirty="0">
                <a:ln>
                  <a:noFill/>
                </a:ln>
                <a:solidFill>
                  <a:schemeClr val="accent1"/>
                </a:solidFill>
                <a:effectLst/>
                <a:uLnTx/>
                <a:uFillTx/>
                <a:ea typeface="+mn-ea"/>
                <a:cs typeface="+mn-cs"/>
              </a:rPr>
              <a:t>http://eacnur.org&gt;blog&gt;, </a:t>
            </a:r>
            <a:r>
              <a:rPr kumimoji="0" lang="es-CO" sz="1500" b="1" i="0" u="none" strike="noStrike" kern="1200" cap="none" spc="0" normalizeH="0" baseline="0" noProof="0" dirty="0" err="1">
                <a:ln>
                  <a:noFill/>
                </a:ln>
                <a:solidFill>
                  <a:schemeClr val="accent1"/>
                </a:solidFill>
                <a:effectLst/>
                <a:uLnTx/>
                <a:uFillTx/>
                <a:ea typeface="+mn-ea"/>
                <a:cs typeface="+mn-cs"/>
              </a:rPr>
              <a:t>Zolablog</a:t>
            </a:r>
            <a:r>
              <a:rPr kumimoji="0" lang="es-CO" sz="1500" b="1" i="0" u="none" strike="noStrike" kern="1200" cap="none" spc="0" normalizeH="0" baseline="0" noProof="0" dirty="0">
                <a:ln>
                  <a:noFill/>
                </a:ln>
                <a:solidFill>
                  <a:schemeClr val="accent1"/>
                </a:solidFill>
                <a:effectLst/>
                <a:uLnTx/>
                <a:uFillTx/>
                <a:ea typeface="+mn-ea"/>
                <a:cs typeface="+mn-cs"/>
              </a:rPr>
              <a:t>.</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5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Imagen 4">
            <a:extLst>
              <a:ext uri="{FF2B5EF4-FFF2-40B4-BE49-F238E27FC236}">
                <a16:creationId xmlns:a16="http://schemas.microsoft.com/office/drawing/2014/main" id="{640F56CF-0AC0-DBFA-C4DE-C6EA23D6F103}"/>
              </a:ext>
            </a:extLst>
          </p:cNvPr>
          <p:cNvPicPr>
            <a:picLocks noChangeAspect="1"/>
          </p:cNvPicPr>
          <p:nvPr/>
        </p:nvPicPr>
        <p:blipFill>
          <a:blip r:embed="rId3"/>
          <a:stretch>
            <a:fillRect/>
          </a:stretch>
        </p:blipFill>
        <p:spPr>
          <a:xfrm>
            <a:off x="0" y="0"/>
            <a:ext cx="1201016" cy="957155"/>
          </a:xfrm>
          <a:prstGeom prst="rect">
            <a:avLst/>
          </a:prstGeom>
        </p:spPr>
      </p:pic>
      <p:sp>
        <p:nvSpPr>
          <p:cNvPr id="6" name="Marcador de número de diapositiva 5">
            <a:extLst>
              <a:ext uri="{FF2B5EF4-FFF2-40B4-BE49-F238E27FC236}">
                <a16:creationId xmlns:a16="http://schemas.microsoft.com/office/drawing/2014/main" id="{0A87BEFD-CFD4-C778-8F00-F6579AD9650C}"/>
              </a:ext>
            </a:extLst>
          </p:cNvPr>
          <p:cNvSpPr>
            <a:spLocks noGrp="1"/>
          </p:cNvSpPr>
          <p:nvPr>
            <p:ph type="sldNum" sz="quarter" idx="12"/>
          </p:nvPr>
        </p:nvSpPr>
        <p:spPr/>
        <p:txBody>
          <a:bodyPr/>
          <a:lstStyle/>
          <a:p>
            <a:fld id="{B5346379-99B8-4D47-8EAF-938C34B28DAA}" type="slidenum">
              <a:rPr lang="es-CO" smtClean="0"/>
              <a:t>62</a:t>
            </a:fld>
            <a:endParaRPr lang="es-CO"/>
          </a:p>
        </p:txBody>
      </p:sp>
    </p:spTree>
    <p:extLst>
      <p:ext uri="{BB962C8B-B14F-4D97-AF65-F5344CB8AC3E}">
        <p14:creationId xmlns:p14="http://schemas.microsoft.com/office/powerpoint/2010/main" val="76524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11CCE-A23C-1A89-00E2-0657E3D70297}"/>
              </a:ext>
            </a:extLst>
          </p:cNvPr>
          <p:cNvSpPr>
            <a:spLocks noGrp="1"/>
          </p:cNvSpPr>
          <p:nvPr>
            <p:ph type="title"/>
          </p:nvPr>
        </p:nvSpPr>
        <p:spPr>
          <a:xfrm>
            <a:off x="913775" y="618518"/>
            <a:ext cx="10364451" cy="975446"/>
          </a:xfrm>
        </p:spPr>
        <p:txBody>
          <a:bodyPr/>
          <a:lstStyle/>
          <a:p>
            <a:r>
              <a:rPr kumimoji="0" lang="es-CO" sz="2400" b="0" i="0" u="none" strike="noStrike" kern="1200" cap="all" spc="0" normalizeH="0" baseline="0" noProof="0" dirty="0">
                <a:ln>
                  <a:noFill/>
                </a:ln>
                <a:solidFill>
                  <a:prstClr val="black"/>
                </a:solidFill>
                <a:effectLst/>
                <a:uLnTx/>
                <a:uFillTx/>
                <a:latin typeface="+mn-lt"/>
                <a:ea typeface="+mj-ea"/>
                <a:cs typeface="+mj-cs"/>
              </a:rPr>
              <a:t>E </a:t>
            </a:r>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kumimoji="0" lang="es-CO" sz="2400" b="0" i="0" u="none" strike="noStrike" kern="1200" cap="all" spc="0" normalizeH="0" baseline="0" noProof="0" dirty="0">
                <a:ln>
                  <a:noFill/>
                </a:ln>
                <a:solidFill>
                  <a:srgbClr val="FFC000"/>
                </a:solidFill>
                <a:effectLst/>
                <a:uLnTx/>
                <a:uFillTx/>
                <a:latin typeface="+mn-lt"/>
                <a:ea typeface="+mj-ea"/>
                <a:cs typeface="+mj-cs"/>
              </a:rPr>
              <a:t>A </a:t>
            </a:r>
            <a:r>
              <a:rPr kumimoji="0" lang="es-CO" sz="2400" b="0" i="0" u="none" strike="noStrike" kern="1200" cap="all" spc="0" normalizeH="0" baseline="0" noProof="0" dirty="0">
                <a:ln>
                  <a:noFill/>
                </a:ln>
                <a:solidFill>
                  <a:srgbClr val="C00000"/>
                </a:solidFill>
                <a:effectLst/>
                <a:uLnTx/>
                <a:uFillTx/>
                <a:latin typeface="+mn-lt"/>
                <a:ea typeface="+mj-ea"/>
                <a:cs typeface="+mj-cs"/>
              </a:rPr>
              <a:t>M </a:t>
            </a:r>
            <a:r>
              <a:rPr kumimoji="0" lang="es-CO" sz="2400" b="0" i="0" u="none" strike="noStrike" kern="1200" cap="all" spc="0" normalizeH="0" baseline="0" noProof="0" dirty="0">
                <a:ln>
                  <a:noFill/>
                </a:ln>
                <a:solidFill>
                  <a:srgbClr val="0070C0"/>
                </a:solidFill>
                <a:effectLst/>
                <a:uLnTx/>
                <a:uFillTx/>
                <a:latin typeface="+mn-lt"/>
                <a:ea typeface="+mj-ea"/>
                <a:cs typeface="+mj-cs"/>
              </a:rPr>
              <a:t>O </a:t>
            </a:r>
            <a:r>
              <a:rPr kumimoji="0" lang="es-CO" sz="2400" b="0" i="0" u="none" strike="noStrike" kern="1200" cap="all" spc="0" normalizeH="0" baseline="0" noProof="0" dirty="0">
                <a:ln>
                  <a:noFill/>
                </a:ln>
                <a:solidFill>
                  <a:srgbClr val="7030A0"/>
                </a:solidFill>
                <a:effectLst/>
                <a:uLnTx/>
                <a:uFillTx/>
                <a:latin typeface="+mn-lt"/>
                <a:ea typeface="+mj-ea"/>
                <a:cs typeface="+mj-cs"/>
              </a:rPr>
              <a:t>R</a:t>
            </a:r>
            <a:endParaRPr lang="es-CO" dirty="0">
              <a:latin typeface="+mn-lt"/>
            </a:endParaRPr>
          </a:p>
        </p:txBody>
      </p:sp>
      <p:sp>
        <p:nvSpPr>
          <p:cNvPr id="3" name="Marcador de contenido 2">
            <a:extLst>
              <a:ext uri="{FF2B5EF4-FFF2-40B4-BE49-F238E27FC236}">
                <a16:creationId xmlns:a16="http://schemas.microsoft.com/office/drawing/2014/main" id="{099D6616-910D-5CBD-8E02-5956E11BFE36}"/>
              </a:ext>
            </a:extLst>
          </p:cNvPr>
          <p:cNvSpPr>
            <a:spLocks noGrp="1"/>
          </p:cNvSpPr>
          <p:nvPr>
            <p:ph sz="quarter" idx="13"/>
          </p:nvPr>
        </p:nvSpPr>
        <p:spPr>
          <a:xfrm>
            <a:off x="913774" y="2212482"/>
            <a:ext cx="5106026" cy="3578717"/>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a:t>
            </a:r>
            <a:r>
              <a:rPr lang="es-CO" sz="1200" dirty="0">
                <a:solidFill>
                  <a:srgbClr val="3366CC"/>
                </a:solidFill>
              </a:rPr>
              <a:t>niños</a:t>
            </a:r>
            <a:r>
              <a:rPr kumimoji="0" lang="es-CO" sz="1200" b="0" i="0" u="none" strike="noStrike" kern="1200" cap="all" spc="0" normalizeH="0" baseline="0" noProof="0" dirty="0">
                <a:ln>
                  <a:noFill/>
                </a:ln>
                <a:solidFill>
                  <a:srgbClr val="3366CC"/>
                </a:solidFill>
                <a:effectLst/>
                <a:uLnTx/>
                <a:uFillTx/>
                <a:ea typeface="+mn-ea"/>
                <a:cs typeface="+mn-cs"/>
              </a:rPr>
              <a:t>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Es un valor , un sentimiento que nos hace  compartir, querer, respetar y convivir con nuestros padres, nosotros mismos semejantes y medio ambiente.</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videaobeam</a:t>
            </a:r>
            <a:r>
              <a:rPr kumimoji="0" lang="es-ES" sz="1200" b="1" i="0" u="none" strike="noStrike" kern="1200" cap="none" spc="0" normalizeH="0" baseline="0" noProof="0" dirty="0">
                <a:ln>
                  <a:noFill/>
                </a:ln>
                <a:solidFill>
                  <a:prstClr val="black"/>
                </a:solidFill>
                <a:effectLst/>
                <a:uLnTx/>
                <a:uFillTx/>
                <a:ea typeface="+mn-ea"/>
                <a:cs typeface="+mn-cs"/>
              </a:rPr>
              <a:t>, octavos de cartulina, papel </a:t>
            </a:r>
            <a:r>
              <a:rPr kumimoji="0" lang="es-ES" sz="1200" b="1" i="0" u="none" strike="noStrike" kern="1200" cap="none" spc="0" normalizeH="0" baseline="0" noProof="0" dirty="0" err="1">
                <a:ln>
                  <a:noFill/>
                </a:ln>
                <a:solidFill>
                  <a:prstClr val="black"/>
                </a:solidFill>
                <a:effectLst/>
                <a:uLnTx/>
                <a:uFillTx/>
                <a:ea typeface="+mn-ea"/>
                <a:cs typeface="+mn-cs"/>
              </a:rPr>
              <a:t>marbeta</a:t>
            </a:r>
            <a:r>
              <a:rPr kumimoji="0" lang="es-ES" sz="1200" b="1" i="0" u="none" strike="noStrike" kern="1200" cap="none" spc="0" normalizeH="0" baseline="0" noProof="0" dirty="0">
                <a:ln>
                  <a:noFill/>
                </a:ln>
                <a:solidFill>
                  <a:prstClr val="black"/>
                </a:solidFill>
                <a:effectLst/>
                <a:uLnTx/>
                <a:uFillTx/>
                <a:ea typeface="+mn-ea"/>
                <a:cs typeface="+mn-cs"/>
              </a:rPr>
              <a:t>, marcadores permanentes, regla, goma blanca, lápiz negro, borrador, sacapunta, temperas, pinceles., colores. Y otros materiales consideren necesarios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120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p>
          <a:p>
            <a:endParaRPr lang="es-CO" dirty="0"/>
          </a:p>
        </p:txBody>
      </p:sp>
      <p:sp>
        <p:nvSpPr>
          <p:cNvPr id="4" name="Marcador de contenido 3">
            <a:extLst>
              <a:ext uri="{FF2B5EF4-FFF2-40B4-BE49-F238E27FC236}">
                <a16:creationId xmlns:a16="http://schemas.microsoft.com/office/drawing/2014/main" id="{C668E6FE-D7DB-9FE7-6D64-5DBE3F95AE72}"/>
              </a:ext>
            </a:extLst>
          </p:cNvPr>
          <p:cNvSpPr>
            <a:spLocks noGrp="1"/>
          </p:cNvSpPr>
          <p:nvPr>
            <p:ph sz="quarter" idx="14"/>
          </p:nvPr>
        </p:nvSpPr>
        <p:spPr>
          <a:xfrm>
            <a:off x="6172200" y="2212482"/>
            <a:ext cx="5105400" cy="3759110"/>
          </a:xfrm>
        </p:spPr>
        <p:txBody>
          <a:bodyPr>
            <a:normAutofit fontScale="85000"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400" b="0" i="0" u="none" strike="noStrike" kern="1200" cap="all" spc="0" normalizeH="0" baseline="0" noProof="0" dirty="0">
                <a:ln>
                  <a:noFill/>
                </a:ln>
                <a:solidFill>
                  <a:srgbClr val="FFC000"/>
                </a:solidFill>
                <a:effectLst/>
                <a:uLnTx/>
                <a:uFillTx/>
                <a:ea typeface="+mn-ea"/>
                <a:cs typeface="+mn-cs"/>
              </a:rPr>
              <a:t>Inicio dirigido a NIÑOS de SEXTO Y SÉPTIMO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Se reúne a los niños acompañados por sus padres y/o acudientes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como se debe poner en práctica el valor del amor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la esquela del amor,  canciones de amor, batalla de los besos, haciendo figuras de la apalabra amor  bailando bullerengue.</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Estimado docente podrá encontrar dichas dinámicas y juegos divertidos en  las siguientes direcciones: </a:t>
            </a:r>
            <a:r>
              <a:rPr kumimoji="0" lang="es-CO" sz="1400" b="1" i="0" u="none" strike="noStrike" kern="1200" cap="none" spc="0" normalizeH="0" baseline="0" noProof="0" dirty="0">
                <a:ln>
                  <a:noFill/>
                </a:ln>
                <a:solidFill>
                  <a:prstClr val="black"/>
                </a:solidFill>
                <a:effectLst/>
                <a:uLnTx/>
                <a:uFillTx/>
                <a:ea typeface="+mn-ea"/>
                <a:cs typeface="+mn-cs"/>
                <a:hlinkClick r:id="rId2"/>
              </a:rPr>
              <a:t>https://es.liveworkssheet.com</a:t>
            </a:r>
            <a:r>
              <a:rPr kumimoji="0" lang="es-CO" sz="1400" b="1" i="0" u="none" strike="noStrike" kern="1200" cap="none" spc="0" normalizeH="0" baseline="0" noProof="0" dirty="0">
                <a:ln>
                  <a:noFill/>
                </a:ln>
                <a:solidFill>
                  <a:prstClr val="black"/>
                </a:solidFill>
                <a:effectLst/>
                <a:uLnTx/>
                <a:uFillTx/>
                <a:ea typeface="+mn-ea"/>
                <a:cs typeface="+mn-cs"/>
              </a:rPr>
              <a:t> , </a:t>
            </a:r>
            <a:r>
              <a:rPr lang="es-CO" sz="1400" b="1" cap="none" dirty="0">
                <a:solidFill>
                  <a:schemeClr val="accent1"/>
                </a:solidFill>
              </a:rPr>
              <a:t>https</a:t>
            </a:r>
            <a:r>
              <a:rPr kumimoji="0" lang="es-CO" sz="1400" b="1" i="0" u="none" strike="noStrike" kern="1200" cap="none" spc="0" normalizeH="0" baseline="0" noProof="0" dirty="0">
                <a:ln>
                  <a:noFill/>
                </a:ln>
                <a:solidFill>
                  <a:schemeClr val="accent1"/>
                </a:solidFill>
                <a:effectLst/>
                <a:uLnTx/>
                <a:uFillTx/>
                <a:ea typeface="+mn-ea"/>
                <a:cs typeface="+mn-cs"/>
              </a:rPr>
              <a:t>//www.bebesymas.com</a:t>
            </a:r>
            <a:r>
              <a:rPr kumimoji="0" lang="es-CO" sz="1400" b="1" i="0" u="none" strike="noStrike" kern="1200" cap="none" spc="0" normalizeH="0" baseline="0" noProof="0" dirty="0">
                <a:ln>
                  <a:noFill/>
                </a:ln>
                <a:solidFill>
                  <a:prstClr val="black"/>
                </a:solidFill>
                <a:effectLst/>
                <a:uLnTx/>
                <a:uFillTx/>
                <a:ea typeface="+mn-ea"/>
                <a:cs typeface="+mn-cs"/>
              </a:rPr>
              <a:t>,  y cultural oral ancestral </a:t>
            </a:r>
            <a:r>
              <a:rPr kumimoji="0" lang="es-CO" sz="1400" b="1" i="0" u="none" strike="noStrike" kern="1200" cap="none" spc="0" normalizeH="0" baseline="0" noProof="0" dirty="0" err="1">
                <a:ln>
                  <a:noFill/>
                </a:ln>
                <a:solidFill>
                  <a:prstClr val="black"/>
                </a:solidFill>
                <a:effectLst/>
                <a:uLnTx/>
                <a:uFillTx/>
                <a:ea typeface="+mn-ea"/>
                <a:cs typeface="+mn-cs"/>
              </a:rPr>
              <a:t>marialabajense</a:t>
            </a:r>
            <a:r>
              <a:rPr kumimoji="0" lang="es-CO" sz="1400" b="1" i="0" u="none" strike="noStrike" kern="1200" cap="none" spc="0" normalizeH="0" baseline="0" noProof="0" dirty="0">
                <a:ln>
                  <a:noFill/>
                </a:ln>
                <a:solidFill>
                  <a:prstClr val="black"/>
                </a:solidFill>
                <a:effectLst/>
                <a:uLnTx/>
                <a:uFillTx/>
                <a:ea typeface="+mn-ea"/>
                <a:cs typeface="+mn-cs"/>
              </a:rPr>
              <a:t>.</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6" name="Imagen 5">
            <a:extLst>
              <a:ext uri="{FF2B5EF4-FFF2-40B4-BE49-F238E27FC236}">
                <a16:creationId xmlns:a16="http://schemas.microsoft.com/office/drawing/2014/main" id="{2110B128-1C44-F5A0-2176-D921410AE162}"/>
              </a:ext>
            </a:extLst>
          </p:cNvPr>
          <p:cNvPicPr>
            <a:picLocks noChangeAspect="1"/>
          </p:cNvPicPr>
          <p:nvPr/>
        </p:nvPicPr>
        <p:blipFill>
          <a:blip r:embed="rId3"/>
          <a:stretch>
            <a:fillRect/>
          </a:stretch>
        </p:blipFill>
        <p:spPr>
          <a:xfrm>
            <a:off x="0" y="0"/>
            <a:ext cx="1201016" cy="975445"/>
          </a:xfrm>
          <a:prstGeom prst="rect">
            <a:avLst/>
          </a:prstGeom>
        </p:spPr>
      </p:pic>
      <p:sp>
        <p:nvSpPr>
          <p:cNvPr id="5" name="Marcador de número de diapositiva 4">
            <a:extLst>
              <a:ext uri="{FF2B5EF4-FFF2-40B4-BE49-F238E27FC236}">
                <a16:creationId xmlns:a16="http://schemas.microsoft.com/office/drawing/2014/main" id="{E8F50616-F836-7275-3C5D-D97359DD8C9F}"/>
              </a:ext>
            </a:extLst>
          </p:cNvPr>
          <p:cNvSpPr>
            <a:spLocks noGrp="1"/>
          </p:cNvSpPr>
          <p:nvPr>
            <p:ph type="sldNum" sz="quarter" idx="12"/>
          </p:nvPr>
        </p:nvSpPr>
        <p:spPr/>
        <p:txBody>
          <a:bodyPr/>
          <a:lstStyle/>
          <a:p>
            <a:fld id="{B5346379-99B8-4D47-8EAF-938C34B28DAA}" type="slidenum">
              <a:rPr lang="es-CO" smtClean="0"/>
              <a:t>63</a:t>
            </a:fld>
            <a:endParaRPr lang="es-CO"/>
          </a:p>
        </p:txBody>
      </p:sp>
    </p:spTree>
    <p:extLst>
      <p:ext uri="{BB962C8B-B14F-4D97-AF65-F5344CB8AC3E}">
        <p14:creationId xmlns:p14="http://schemas.microsoft.com/office/powerpoint/2010/main" val="2302062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F3E434-8E25-0232-0994-90BB3C4886FF}"/>
              </a:ext>
            </a:extLst>
          </p:cNvPr>
          <p:cNvSpPr>
            <a:spLocks noGrp="1"/>
          </p:cNvSpPr>
          <p:nvPr>
            <p:ph type="title"/>
          </p:nvPr>
        </p:nvSpPr>
        <p:spPr>
          <a:xfrm>
            <a:off x="913775" y="522514"/>
            <a:ext cx="10364451" cy="852698"/>
          </a:xfrm>
        </p:spPr>
        <p:txBody>
          <a:bodyPr/>
          <a:lstStyle/>
          <a:p>
            <a:r>
              <a:rPr kumimoji="0" lang="es-CO" sz="2400" b="0" i="0" u="none" strike="noStrike" kern="1200" cap="all" spc="0" normalizeH="0" baseline="0" noProof="0" dirty="0">
                <a:ln>
                  <a:noFill/>
                </a:ln>
                <a:solidFill>
                  <a:prstClr val="black"/>
                </a:solidFill>
                <a:effectLst/>
                <a:uLnTx/>
                <a:uFillTx/>
                <a:latin typeface="+mn-lt"/>
                <a:ea typeface="+mj-ea"/>
                <a:cs typeface="+mj-cs"/>
              </a:rPr>
              <a:t>E </a:t>
            </a:r>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kumimoji="0" lang="es-CO" sz="2400" b="0" i="0" u="none" strike="noStrike" kern="1200" cap="all" spc="0" normalizeH="0" baseline="0" noProof="0" dirty="0">
                <a:ln>
                  <a:noFill/>
                </a:ln>
                <a:solidFill>
                  <a:srgbClr val="FFC000"/>
                </a:solidFill>
                <a:effectLst/>
                <a:uLnTx/>
                <a:uFillTx/>
                <a:latin typeface="+mn-lt"/>
                <a:ea typeface="+mj-ea"/>
                <a:cs typeface="+mj-cs"/>
              </a:rPr>
              <a:t>A </a:t>
            </a:r>
            <a:r>
              <a:rPr kumimoji="0" lang="es-CO" sz="2400" b="0" i="0" u="none" strike="noStrike" kern="1200" cap="all" spc="0" normalizeH="0" baseline="0" noProof="0" dirty="0">
                <a:ln>
                  <a:noFill/>
                </a:ln>
                <a:solidFill>
                  <a:srgbClr val="C00000"/>
                </a:solidFill>
                <a:effectLst/>
                <a:uLnTx/>
                <a:uFillTx/>
                <a:latin typeface="+mn-lt"/>
                <a:ea typeface="+mj-ea"/>
                <a:cs typeface="+mj-cs"/>
              </a:rPr>
              <a:t>M </a:t>
            </a:r>
            <a:r>
              <a:rPr kumimoji="0" lang="es-CO" sz="2400" b="0" i="0" u="none" strike="noStrike" kern="1200" cap="all" spc="0" normalizeH="0" baseline="0" noProof="0" dirty="0">
                <a:ln>
                  <a:noFill/>
                </a:ln>
                <a:solidFill>
                  <a:srgbClr val="0070C0"/>
                </a:solidFill>
                <a:effectLst/>
                <a:uLnTx/>
                <a:uFillTx/>
                <a:latin typeface="+mn-lt"/>
                <a:ea typeface="+mj-ea"/>
                <a:cs typeface="+mj-cs"/>
              </a:rPr>
              <a:t>O </a:t>
            </a:r>
            <a:r>
              <a:rPr kumimoji="0" lang="es-CO" sz="2400" b="0" i="0" u="none" strike="noStrike" kern="1200" cap="all" spc="0" normalizeH="0" baseline="0" noProof="0" dirty="0">
                <a:ln>
                  <a:noFill/>
                </a:ln>
                <a:solidFill>
                  <a:srgbClr val="7030A0"/>
                </a:solidFill>
                <a:effectLst/>
                <a:uLnTx/>
                <a:uFillTx/>
                <a:latin typeface="+mn-lt"/>
                <a:ea typeface="+mj-ea"/>
                <a:cs typeface="+mj-cs"/>
              </a:rPr>
              <a:t>R</a:t>
            </a:r>
            <a:endParaRPr lang="es-CO" dirty="0">
              <a:latin typeface="+mn-lt"/>
            </a:endParaRPr>
          </a:p>
        </p:txBody>
      </p:sp>
      <p:sp>
        <p:nvSpPr>
          <p:cNvPr id="3" name="Marcador de contenido 2">
            <a:extLst>
              <a:ext uri="{FF2B5EF4-FFF2-40B4-BE49-F238E27FC236}">
                <a16:creationId xmlns:a16="http://schemas.microsoft.com/office/drawing/2014/main" id="{D0785D65-651B-CC8D-C305-CD288BC5627F}"/>
              </a:ext>
            </a:extLst>
          </p:cNvPr>
          <p:cNvSpPr>
            <a:spLocks noGrp="1"/>
          </p:cNvSpPr>
          <p:nvPr>
            <p:ph sz="quarter" idx="13"/>
          </p:nvPr>
        </p:nvSpPr>
        <p:spPr>
          <a:xfrm>
            <a:off x="913774" y="1888121"/>
            <a:ext cx="5106026" cy="4142938"/>
          </a:xfrm>
        </p:spPr>
        <p:txBody>
          <a:bodyPr>
            <a:normAutofit fontScale="77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500" b="0" i="0" u="none" strike="noStrike" kern="1200" cap="all" spc="0" normalizeH="0" baseline="0" noProof="0" dirty="0">
                <a:ln>
                  <a:noFill/>
                </a:ln>
                <a:solidFill>
                  <a:srgbClr val="3366CC"/>
                </a:solidFill>
                <a:effectLst/>
                <a:uLnTx/>
                <a:uFillTx/>
                <a:ea typeface="+mn-ea"/>
                <a:cs typeface="+mn-cs"/>
              </a:rPr>
              <a:t>DEFINICIÓN PARA jÓvenes DE BÁSICA secundaria</a:t>
            </a:r>
          </a:p>
          <a:p>
            <a:pPr marL="228600" marR="0" lvl="0" indent="-228600" algn="l" defTabSz="914400" rtl="0" eaLnBrk="1" fontAlgn="auto" latinLnBrk="0" hangingPunct="1">
              <a:lnSpc>
                <a:spcPct val="107000"/>
              </a:lnSpc>
              <a:spcBef>
                <a:spcPts val="1000"/>
              </a:spcBef>
              <a:spcAft>
                <a:spcPts val="800"/>
              </a:spcAft>
              <a:buClr>
                <a:prstClr val="black"/>
              </a:buClr>
              <a:buSzTx/>
              <a:buFont typeface="Arial" panose="020B0604020202020204" pitchFamily="34" charset="0"/>
              <a:buChar char="•"/>
              <a:tabLst/>
              <a:defRPr/>
            </a:pPr>
            <a:r>
              <a:rPr kumimoji="0" lang="es-CO" sz="15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el amor es un sentimiento profundo que nos impulsa a cuidar, respetar y valorar a los demás. va más allá de las relaciones románticas e incluye el amor hacia la familia, los amigos, las personas en nuestra comunidad y el amor propio. el amor nos ayuda a construir vínculos positivos, mostrar empatía y trabajar por el bienestar colectivo</a:t>
            </a:r>
            <a:r>
              <a:rPr kumimoji="0" lang="es-CO" sz="1500" b="0" i="0" u="none" strike="noStrike" kern="0" cap="all"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a:t>
            </a:r>
            <a:endParaRPr kumimoji="0" lang="es-CO" sz="1500" b="0" i="0" u="none" strike="noStrike" kern="1200" cap="all" spc="0" normalizeH="0" baseline="0" noProof="0" dirty="0">
              <a:ln>
                <a:noFill/>
              </a:ln>
              <a:solidFill>
                <a:srgbClr val="3366CC"/>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5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5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500" b="1" i="0" u="none" strike="noStrike" kern="1200" cap="none" spc="0" normalizeH="0" baseline="0" noProof="0" dirty="0" err="1">
                <a:ln>
                  <a:noFill/>
                </a:ln>
                <a:solidFill>
                  <a:prstClr val="black"/>
                </a:solidFill>
                <a:effectLst/>
                <a:uLnTx/>
                <a:uFillTx/>
                <a:ea typeface="+mn-ea"/>
                <a:cs typeface="+mn-cs"/>
              </a:rPr>
              <a:t>videaobeam</a:t>
            </a:r>
            <a:r>
              <a:rPr kumimoji="0" lang="es-ES" sz="1500" b="1" i="0" u="none" strike="noStrike" kern="1200" cap="none" spc="0" normalizeH="0" baseline="0" noProof="0" dirty="0">
                <a:ln>
                  <a:noFill/>
                </a:ln>
                <a:solidFill>
                  <a:prstClr val="black"/>
                </a:solidFill>
                <a:effectLst/>
                <a:uLnTx/>
                <a:uFillTx/>
                <a:ea typeface="+mn-ea"/>
                <a:cs typeface="+mn-cs"/>
              </a:rPr>
              <a:t>, cartulinas, papel, tijeras, marcadores, revistas lápiz negro, borrador, sacapunta Y otros materiales consideren necesarios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500" b="1" i="0" u="none" strike="noStrike" kern="1200" cap="none" spc="0" normalizeH="0" baseline="0" noProof="0" dirty="0">
                <a:ln>
                  <a:noFill/>
                </a:ln>
                <a:solidFill>
                  <a:prstClr val="black"/>
                </a:solidFill>
                <a:effectLst/>
                <a:uLnTx/>
                <a:uFillTx/>
                <a:ea typeface="+mn-ea"/>
                <a:cs typeface="+mn-cs"/>
              </a:rPr>
              <a:t>Tiempo probable</a:t>
            </a:r>
          </a:p>
          <a:p>
            <a:pPr marL="342900" marR="0" lvl="0" indent="-342900" algn="l" defTabSz="914400" rtl="0" eaLnBrk="1" fontAlgn="auto" latinLnBrk="0" hangingPunct="1">
              <a:lnSpc>
                <a:spcPct val="107000"/>
              </a:lnSpc>
              <a:spcBef>
                <a:spcPts val="1000"/>
              </a:spcBef>
              <a:spcAft>
                <a:spcPts val="800"/>
              </a:spcAft>
              <a:buClr>
                <a:prstClr val="black"/>
              </a:buClr>
              <a:buSzPts val="1000"/>
              <a:buFont typeface="Symbol" panose="05050102010706020507" pitchFamily="18" charset="2"/>
              <a:buChar char=""/>
              <a:tabLst>
                <a:tab pos="457200" algn="l"/>
              </a:tabLst>
              <a:defRPr/>
            </a:pPr>
            <a:r>
              <a:rPr kumimoji="0" lang="es-CO" sz="15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1 a 2 sesiones de 1 hora: para introducir la definición y reflexionar en grupo.</a:t>
            </a:r>
            <a:endParaRPr kumimoji="0" lang="es-CO" sz="1500" b="1"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1000"/>
              </a:spcBef>
              <a:spcAft>
                <a:spcPts val="800"/>
              </a:spcAft>
              <a:buClr>
                <a:prstClr val="black"/>
              </a:buClr>
              <a:buSzPts val="1000"/>
              <a:buFont typeface="Symbol" panose="05050102010706020507" pitchFamily="18" charset="2"/>
              <a:buChar char=""/>
              <a:tabLst>
                <a:tab pos="457200" algn="l"/>
              </a:tabLst>
              <a:defRPr/>
            </a:pPr>
            <a:r>
              <a:rPr kumimoji="0" lang="es-CO" sz="15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1 sesión de 1 hora: para realizar dinámicas y actividades interactivas.</a:t>
            </a:r>
            <a:endParaRPr kumimoji="0" lang="es-CO" sz="1500" b="1"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1000"/>
              </a:spcBef>
              <a:spcAft>
                <a:spcPts val="800"/>
              </a:spcAft>
              <a:buClr>
                <a:prstClr val="black"/>
              </a:buClr>
              <a:buSzPts val="1000"/>
              <a:buFont typeface="Symbol" panose="05050102010706020507" pitchFamily="18" charset="2"/>
              <a:buChar char=""/>
              <a:tabLst>
                <a:tab pos="457200" algn="l"/>
              </a:tabLst>
              <a:defRPr/>
            </a:pPr>
            <a:r>
              <a:rPr kumimoji="0" lang="es-CO" sz="15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30 minutos de cierre: para una reflexión final o discusión grupal sobre lo aprendido.</a:t>
            </a:r>
            <a:endParaRPr kumimoji="0" lang="es-CO" sz="1500" b="1"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endParaRPr>
          </a:p>
          <a:p>
            <a:endParaRPr lang="es-CO" dirty="0"/>
          </a:p>
        </p:txBody>
      </p:sp>
      <p:sp>
        <p:nvSpPr>
          <p:cNvPr id="4" name="Marcador de contenido 3">
            <a:extLst>
              <a:ext uri="{FF2B5EF4-FFF2-40B4-BE49-F238E27FC236}">
                <a16:creationId xmlns:a16="http://schemas.microsoft.com/office/drawing/2014/main" id="{3E3A156A-E234-8C3A-1F43-F8C4CA011422}"/>
              </a:ext>
            </a:extLst>
          </p:cNvPr>
          <p:cNvSpPr>
            <a:spLocks noGrp="1"/>
          </p:cNvSpPr>
          <p:nvPr>
            <p:ph sz="quarter" idx="14"/>
          </p:nvPr>
        </p:nvSpPr>
        <p:spPr>
          <a:xfrm>
            <a:off x="6172200" y="1740337"/>
            <a:ext cx="5105400" cy="4142938"/>
          </a:xfrm>
        </p:spPr>
        <p:txBody>
          <a:bodyPr>
            <a:no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Jóvenes de octavo y noveno</a:t>
            </a:r>
          </a:p>
          <a:p>
            <a:pPr marL="228600" marR="0" lvl="0" indent="-228600" algn="l" defTabSz="914400" rtl="0" eaLnBrk="1" fontAlgn="auto" latinLnBrk="0" hangingPunct="1">
              <a:lnSpc>
                <a:spcPct val="10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en círculo bajo la orientación del docente realizan ejercicios de  relajación</a:t>
            </a:r>
            <a:endParaRPr kumimoji="0" lang="es-ES" sz="1200" b="0" i="0" u="none" strike="noStrike" kern="1200" cap="all" spc="0" normalizeH="0" baseline="0" noProof="0" dirty="0">
              <a:ln>
                <a:noFill/>
              </a:ln>
              <a:solidFill>
                <a:srgbClr val="FFC000"/>
              </a:solidFill>
              <a:effectLst/>
              <a:uLnTx/>
              <a:uFillTx/>
              <a:ea typeface="+mn-ea"/>
              <a:cs typeface="+mn-cs"/>
            </a:endParaRPr>
          </a:p>
          <a:p>
            <a:pPr marL="228600" marR="0" lvl="0" indent="-228600" algn="l" defTabSz="914400" rtl="0" eaLnBrk="1" fontAlgn="auto" latinLnBrk="0" hangingPunct="1">
              <a:lnSpc>
                <a:spcPct val="10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 con participación de padres de familia, y/o acudientes o cuidadores</a:t>
            </a:r>
          </a:p>
          <a:p>
            <a:pPr marL="228600" marR="0" lvl="0" indent="-228600" algn="l" defTabSz="914400" rtl="0" eaLnBrk="1" fontAlgn="auto" latinLnBrk="0" hangingPunct="1">
              <a:lnSpc>
                <a:spcPct val="100000"/>
              </a:lnSpc>
              <a:spcBef>
                <a:spcPts val="1000"/>
              </a:spcBef>
              <a:spcAft>
                <a:spcPts val="800"/>
              </a:spcAft>
              <a:buClr>
                <a:prstClr val="black"/>
              </a:buClr>
              <a:buSzTx/>
              <a:buFont typeface="Arial" panose="020B0604020202020204" pitchFamily="34" charset="0"/>
              <a:buChar char="•"/>
              <a:tabLst/>
              <a:defRPr/>
            </a:pPr>
            <a:r>
              <a:rPr kumimoji="0" lang="es-CO" sz="1200" b="1" i="0" u="none" strike="noStrike" kern="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Dinámicas grupales</a:t>
            </a:r>
            <a:r>
              <a:rPr kumimoji="0" lang="es-CO" sz="1200" b="1" i="0" u="none" strike="noStrike" kern="0" cap="all"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r>
              <a:rPr kumimoji="0" lang="es-CO" sz="1200" b="1" i="0" u="none" strike="noStrike" kern="0" cap="none" spc="0" normalizeH="0" baseline="0" noProof="0" dirty="0">
                <a:ln>
                  <a:noFill/>
                </a:ln>
                <a:solidFill>
                  <a:prstClr val="black"/>
                </a:solidFill>
                <a:effectLst/>
                <a:uLnTx/>
                <a:uFillTx/>
                <a:ea typeface="Times New Roman" panose="02020603050405020304" pitchFamily="18" charset="0"/>
                <a:cs typeface="+mn-cs"/>
              </a:rPr>
              <a:t>la cadena del amor, el abrazo invisible. </a:t>
            </a:r>
          </a:p>
          <a:p>
            <a:pPr>
              <a:lnSpc>
                <a:spcPct val="100000"/>
              </a:lnSpc>
              <a:spcAft>
                <a:spcPts val="800"/>
              </a:spcAft>
              <a:buClr>
                <a:prstClr val="black"/>
              </a:buClr>
              <a:defRPr/>
            </a:pPr>
            <a:r>
              <a:rPr kumimoji="0" lang="es-CO" sz="1200" b="1" i="0" u="none" strike="noStrike" kern="0" cap="none" spc="0" normalizeH="0" baseline="0" noProof="0" dirty="0">
                <a:ln>
                  <a:noFill/>
                </a:ln>
                <a:solidFill>
                  <a:prstClr val="black"/>
                </a:solidFill>
                <a:effectLst/>
                <a:uLnTx/>
                <a:uFillTx/>
                <a:ea typeface="Times New Roman" panose="02020603050405020304" pitchFamily="18" charset="0"/>
                <a:cs typeface="+mn-cs"/>
              </a:rPr>
              <a:t>Material audiovisual</a:t>
            </a:r>
            <a:r>
              <a:rPr kumimoji="0" lang="es-CO" sz="1200" b="1" i="0" u="none" strike="noStrike" kern="0" cap="all" spc="0" normalizeH="0" baseline="0" noProof="0" dirty="0">
                <a:ln>
                  <a:noFill/>
                </a:ln>
                <a:solidFill>
                  <a:prstClr val="black"/>
                </a:solidFill>
                <a:effectLst/>
                <a:uLnTx/>
                <a:uFillTx/>
                <a:ea typeface="Times New Roman" panose="02020603050405020304" pitchFamily="18" charset="0"/>
                <a:cs typeface="+mn-cs"/>
              </a:rPr>
              <a:t>: </a:t>
            </a:r>
            <a:r>
              <a:rPr kumimoji="0" lang="es-CO" sz="1200" b="1" i="1" u="none" strike="noStrike" kern="0" cap="none" spc="0" normalizeH="0" baseline="0" noProof="0" dirty="0">
                <a:ln>
                  <a:noFill/>
                </a:ln>
                <a:solidFill>
                  <a:prstClr val="black"/>
                </a:solidFill>
                <a:effectLst/>
                <a:uLnTx/>
                <a:uFillTx/>
                <a:ea typeface="Times New Roman" panose="02020603050405020304" pitchFamily="18" charset="0"/>
                <a:cs typeface="+mn-cs"/>
              </a:rPr>
              <a:t>el circo de las mariposas, bajo la misma estrella , </a:t>
            </a:r>
            <a:r>
              <a:rPr kumimoji="0" lang="es-CO" sz="1200" b="1" i="1" u="none" strike="noStrike" kern="0" cap="none" spc="0" normalizeH="0" baseline="0" noProof="0" dirty="0" err="1">
                <a:ln>
                  <a:noFill/>
                </a:ln>
                <a:solidFill>
                  <a:prstClr val="black"/>
                </a:solidFill>
                <a:effectLst/>
                <a:uLnTx/>
                <a:uFillTx/>
                <a:ea typeface="Times New Roman" panose="02020603050405020304" pitchFamily="18" charset="0"/>
                <a:cs typeface="+mn-cs"/>
              </a:rPr>
              <a:t>what</a:t>
            </a:r>
            <a:r>
              <a:rPr kumimoji="0" lang="es-CO" sz="1200" b="1" i="1" u="none" strike="noStrike" kern="0" cap="none" spc="0" normalizeH="0" baseline="0" noProof="0" dirty="0">
                <a:ln>
                  <a:noFill/>
                </a:ln>
                <a:solidFill>
                  <a:prstClr val="black"/>
                </a:solidFill>
                <a:effectLst/>
                <a:uLnTx/>
                <a:uFillTx/>
                <a:ea typeface="Times New Roman" panose="02020603050405020304" pitchFamily="18" charset="0"/>
                <a:cs typeface="+mn-cs"/>
              </a:rPr>
              <a:t> a </a:t>
            </a:r>
            <a:r>
              <a:rPr kumimoji="0" lang="es-CO" sz="1200" b="1" i="1" u="none" strike="noStrike" kern="0" cap="none" spc="0" normalizeH="0" baseline="0" noProof="0" dirty="0" err="1">
                <a:ln>
                  <a:noFill/>
                </a:ln>
                <a:solidFill>
                  <a:prstClr val="black"/>
                </a:solidFill>
                <a:effectLst/>
                <a:uLnTx/>
                <a:uFillTx/>
                <a:ea typeface="Times New Roman" panose="02020603050405020304" pitchFamily="18" charset="0"/>
                <a:cs typeface="+mn-cs"/>
              </a:rPr>
              <a:t>wonderful</a:t>
            </a:r>
            <a:r>
              <a:rPr kumimoji="0" lang="es-CO" sz="1200" b="1" i="1" u="none" strike="noStrike" kern="0" cap="none" spc="0" normalizeH="0" baseline="0" noProof="0" dirty="0">
                <a:ln>
                  <a:noFill/>
                </a:ln>
                <a:solidFill>
                  <a:prstClr val="black"/>
                </a:solidFill>
                <a:effectLst/>
                <a:uLnTx/>
                <a:uFillTx/>
                <a:ea typeface="Times New Roman" panose="02020603050405020304" pitchFamily="18" charset="0"/>
                <a:cs typeface="+mn-cs"/>
              </a:rPr>
              <a:t> </a:t>
            </a:r>
            <a:r>
              <a:rPr kumimoji="0" lang="es-CO" sz="1200" b="1" i="1" u="none" strike="noStrike" kern="0" cap="none" spc="0" normalizeH="0" baseline="0" noProof="0" dirty="0" err="1">
                <a:ln>
                  <a:noFill/>
                </a:ln>
                <a:solidFill>
                  <a:prstClr val="black"/>
                </a:solidFill>
                <a:effectLst/>
                <a:uLnTx/>
                <a:uFillTx/>
                <a:ea typeface="Times New Roman" panose="02020603050405020304" pitchFamily="18" charset="0"/>
                <a:cs typeface="+mn-cs"/>
              </a:rPr>
              <a:t>world</a:t>
            </a:r>
            <a:r>
              <a:rPr kumimoji="0" lang="es-CO" sz="1200" b="1" i="1" u="none" strike="noStrike" kern="0" cap="none" spc="0" normalizeH="0" baseline="0" noProof="0" dirty="0">
                <a:ln>
                  <a:noFill/>
                </a:ln>
                <a:solidFill>
                  <a:prstClr val="black"/>
                </a:solidFill>
                <a:effectLst/>
                <a:uLnTx/>
                <a:uFillTx/>
                <a:ea typeface="Times New Roman" panose="02020603050405020304" pitchFamily="18" charset="0"/>
                <a:cs typeface="+mn-cs"/>
              </a:rPr>
              <a:t>  de </a:t>
            </a:r>
            <a:r>
              <a:rPr kumimoji="0" lang="es-CO" sz="1200" b="1" i="0" u="none" strike="noStrike" kern="0" cap="none" spc="0" normalizeH="0" baseline="0" noProof="0" dirty="0" err="1">
                <a:ln>
                  <a:noFill/>
                </a:ln>
                <a:solidFill>
                  <a:prstClr val="black"/>
                </a:solidFill>
                <a:effectLst/>
                <a:uLnTx/>
                <a:uFillTx/>
                <a:ea typeface="Times New Roman" panose="02020603050405020304" pitchFamily="18" charset="0"/>
                <a:cs typeface="+mn-cs"/>
              </a:rPr>
              <a:t>louis</a:t>
            </a:r>
            <a:r>
              <a:rPr kumimoji="0" lang="es-CO" sz="1200" b="1" i="0" u="none" strike="noStrike" kern="0" cap="none" spc="0" normalizeH="0" baseline="0" noProof="0" dirty="0">
                <a:ln>
                  <a:noFill/>
                </a:ln>
                <a:solidFill>
                  <a:prstClr val="black"/>
                </a:solidFill>
                <a:effectLst/>
                <a:uLnTx/>
                <a:uFillTx/>
                <a:ea typeface="Times New Roman" panose="02020603050405020304" pitchFamily="18" charset="0"/>
                <a:cs typeface="+mn-cs"/>
              </a:rPr>
              <a:t> Armstrong; </a:t>
            </a:r>
            <a:r>
              <a:rPr kumimoji="0" lang="es-CO" sz="1200" b="1" i="1" u="none" strike="noStrike" kern="0" cap="none" spc="0" normalizeH="0" baseline="0" noProof="0" dirty="0">
                <a:ln>
                  <a:noFill/>
                </a:ln>
                <a:solidFill>
                  <a:prstClr val="black"/>
                </a:solidFill>
                <a:effectLst/>
                <a:uLnTx/>
                <a:uFillTx/>
                <a:ea typeface="Times New Roman" panose="02020603050405020304" pitchFamily="18" charset="0"/>
                <a:cs typeface="+mn-cs"/>
              </a:rPr>
              <a:t>color esperanza de diego torres. </a:t>
            </a:r>
            <a:r>
              <a:rPr kumimoji="0" lang="es-CO" sz="1200" b="1" i="0" u="none" strike="noStrike" kern="0" cap="none" spc="0" normalizeH="0" baseline="0" noProof="0" dirty="0">
                <a:ln>
                  <a:noFill/>
                </a:ln>
                <a:solidFill>
                  <a:prstClr val="black"/>
                </a:solidFill>
                <a:effectLst/>
                <a:uLnTx/>
                <a:uFillTx/>
                <a:ea typeface="Times New Roman" panose="02020603050405020304" pitchFamily="18" charset="0"/>
                <a:cs typeface="+mn-cs"/>
              </a:rPr>
              <a:t>Imágenes o infografías: utilicen imágenes que representen diferentes tipos de amor (familiar, amistad, amor propio).</a:t>
            </a:r>
            <a:endParaRPr kumimoji="0" lang="es-CO" sz="1200" b="1"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endParaRPr>
          </a:p>
          <a:p>
            <a:pPr>
              <a:lnSpc>
                <a:spcPct val="100000"/>
              </a:lnSpc>
              <a:buClr>
                <a:prstClr val="black"/>
              </a:buClr>
              <a:defRPr/>
            </a:pPr>
            <a:r>
              <a:rPr kumimoji="0" lang="es-CO" sz="1200" b="1" i="0" u="none" strike="noStrike" kern="0" cap="none" spc="0" normalizeH="0" baseline="0" noProof="0" dirty="0">
                <a:ln>
                  <a:noFill/>
                </a:ln>
                <a:solidFill>
                  <a:prstClr val="black"/>
                </a:solidFill>
                <a:effectLst/>
                <a:uLnTx/>
                <a:uFillTx/>
                <a:ea typeface="Times New Roman" panose="02020603050405020304" pitchFamily="18" charset="0"/>
                <a:cs typeface="+mn-cs"/>
              </a:rPr>
              <a:t>Actividades escritas: cartas de gratitud, reflexión personal Juegos educativos: ruleta de valores, el dado del amor</a:t>
            </a:r>
          </a:p>
          <a:p>
            <a:pPr marL="228600" marR="0" lvl="0" indent="-228600" algn="l" defTabSz="914400" rtl="0" eaLnBrk="1" fontAlgn="auto" latinLnBrk="0" hangingPunct="1">
              <a:lnSpc>
                <a:spcPct val="10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0" cap="none" spc="0" normalizeH="0" baseline="0" noProof="0" dirty="0">
                <a:ln>
                  <a:noFill/>
                </a:ln>
                <a:solidFill>
                  <a:prstClr val="black"/>
                </a:solidFill>
                <a:effectLst/>
                <a:uLnTx/>
                <a:uFillTx/>
                <a:ea typeface="Times New Roman" panose="02020603050405020304" pitchFamily="18" charset="0"/>
                <a:cs typeface="+mn-cs"/>
              </a:rPr>
              <a:t>Historias y cuentos: El principito, creación de tu propia historia</a:t>
            </a:r>
          </a:p>
          <a:p>
            <a:pPr marL="228600" marR="0" lvl="0" indent="-228600" algn="l" defTabSz="914400" rtl="0" eaLnBrk="1" fontAlgn="auto" latinLnBrk="0" hangingPunct="1">
              <a:lnSpc>
                <a:spcPct val="10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0" cap="none" spc="0" normalizeH="0" baseline="0" noProof="0" dirty="0">
                <a:ln>
                  <a:noFill/>
                </a:ln>
                <a:solidFill>
                  <a:prstClr val="black"/>
                </a:solidFill>
                <a:effectLst/>
                <a:uLnTx/>
                <a:uFillTx/>
                <a:ea typeface="Times New Roman" panose="02020603050405020304" pitchFamily="18" charset="0"/>
                <a:cs typeface="+mn-cs"/>
              </a:rPr>
              <a:t>reflexiones grupales: Debates, frases célebres</a:t>
            </a:r>
          </a:p>
          <a:p>
            <a:pPr marL="228600" marR="0" lvl="0" indent="-228600" algn="l" defTabSz="914400" rtl="0" eaLnBrk="1" fontAlgn="auto" latinLnBrk="0" hangingPunct="1">
              <a:lnSpc>
                <a:spcPct val="10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0" cap="none" spc="0" normalizeH="0" baseline="0" noProof="0" dirty="0">
                <a:ln>
                  <a:noFill/>
                </a:ln>
                <a:solidFill>
                  <a:prstClr val="black"/>
                </a:solidFill>
                <a:effectLst/>
                <a:uLnTx/>
                <a:uFillTx/>
                <a:ea typeface="Times New Roman" panose="02020603050405020304" pitchFamily="18" charset="0"/>
                <a:cs typeface="+mn-cs"/>
              </a:rPr>
              <a:t>manualidades creativas: El árbol del amor, collage del amor</a:t>
            </a:r>
            <a:endParaRPr kumimoji="0" lang="es-CO" sz="1200" b="1" i="0" u="none" strike="noStrike" kern="1200" cap="none" spc="0" normalizeH="0" baseline="0" noProof="0" dirty="0">
              <a:ln>
                <a:noFill/>
              </a:ln>
              <a:solidFill>
                <a:srgbClr val="A35DD1"/>
              </a:solidFill>
              <a:effectLst/>
              <a:uLnTx/>
              <a:uFillTx/>
              <a:ea typeface="+mn-ea"/>
              <a:cs typeface="+mn-cs"/>
            </a:endParaRPr>
          </a:p>
          <a:p>
            <a:endParaRPr lang="es-CO" sz="1200" dirty="0"/>
          </a:p>
        </p:txBody>
      </p:sp>
      <p:pic>
        <p:nvPicPr>
          <p:cNvPr id="5" name="Gráfico 1">
            <a:extLst>
              <a:ext uri="{FF2B5EF4-FFF2-40B4-BE49-F238E27FC236}">
                <a16:creationId xmlns:a16="http://schemas.microsoft.com/office/drawing/2014/main" id="{78CD1354-ACC3-33FB-7DFF-F7D957CA64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9605"/>
            <a:ext cx="1554614" cy="1217823"/>
          </a:xfrm>
          <a:prstGeom prst="rect">
            <a:avLst/>
          </a:prstGeom>
        </p:spPr>
      </p:pic>
      <p:sp>
        <p:nvSpPr>
          <p:cNvPr id="6" name="Marcador de número de diapositiva 5">
            <a:extLst>
              <a:ext uri="{FF2B5EF4-FFF2-40B4-BE49-F238E27FC236}">
                <a16:creationId xmlns:a16="http://schemas.microsoft.com/office/drawing/2014/main" id="{F543CC99-F5BC-A98B-95AC-0239A8DC1F3B}"/>
              </a:ext>
            </a:extLst>
          </p:cNvPr>
          <p:cNvSpPr>
            <a:spLocks noGrp="1"/>
          </p:cNvSpPr>
          <p:nvPr>
            <p:ph type="sldNum" sz="quarter" idx="12"/>
          </p:nvPr>
        </p:nvSpPr>
        <p:spPr/>
        <p:txBody>
          <a:bodyPr/>
          <a:lstStyle/>
          <a:p>
            <a:fld id="{B5346379-99B8-4D47-8EAF-938C34B28DAA}" type="slidenum">
              <a:rPr lang="es-CO" smtClean="0"/>
              <a:t>64</a:t>
            </a:fld>
            <a:endParaRPr lang="es-CO"/>
          </a:p>
        </p:txBody>
      </p:sp>
    </p:spTree>
    <p:extLst>
      <p:ext uri="{BB962C8B-B14F-4D97-AF65-F5344CB8AC3E}">
        <p14:creationId xmlns:p14="http://schemas.microsoft.com/office/powerpoint/2010/main" val="1632613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E48F92-276A-42FD-5360-1054BFE6A5A1}"/>
              </a:ext>
            </a:extLst>
          </p:cNvPr>
          <p:cNvSpPr>
            <a:spLocks noGrp="1"/>
          </p:cNvSpPr>
          <p:nvPr>
            <p:ph type="title"/>
          </p:nvPr>
        </p:nvSpPr>
        <p:spPr>
          <a:xfrm>
            <a:off x="913775" y="618518"/>
            <a:ext cx="10364451" cy="949026"/>
          </a:xfrm>
        </p:spPr>
        <p:txBody>
          <a:bodyPr>
            <a:normAutofit/>
          </a:bodyPr>
          <a:lstStyle/>
          <a:p>
            <a:r>
              <a:rPr kumimoji="0" lang="es-CO" sz="2400" b="0" i="0" u="none" strike="noStrike" kern="1200" cap="all" spc="0" normalizeH="0" baseline="0" noProof="0" dirty="0">
                <a:ln>
                  <a:noFill/>
                </a:ln>
                <a:solidFill>
                  <a:prstClr val="black"/>
                </a:solidFill>
                <a:effectLst/>
                <a:uLnTx/>
                <a:uFillTx/>
                <a:latin typeface="+mn-lt"/>
                <a:ea typeface="+mj-ea"/>
                <a:cs typeface="+mj-cs"/>
              </a:rPr>
              <a:t>E </a:t>
            </a:r>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kumimoji="0" lang="es-CO" sz="2400" b="0" i="0" u="none" strike="noStrike" kern="1200" cap="all" spc="0" normalizeH="0" baseline="0" noProof="0" dirty="0">
                <a:ln>
                  <a:noFill/>
                </a:ln>
                <a:solidFill>
                  <a:srgbClr val="FFC000"/>
                </a:solidFill>
                <a:effectLst/>
                <a:uLnTx/>
                <a:uFillTx/>
                <a:latin typeface="+mn-lt"/>
                <a:ea typeface="+mj-ea"/>
                <a:cs typeface="+mj-cs"/>
              </a:rPr>
              <a:t>A </a:t>
            </a:r>
            <a:r>
              <a:rPr kumimoji="0" lang="es-CO" sz="2400" b="0" i="0" u="none" strike="noStrike" kern="1200" cap="all" spc="0" normalizeH="0" baseline="0" noProof="0" dirty="0">
                <a:ln>
                  <a:noFill/>
                </a:ln>
                <a:solidFill>
                  <a:srgbClr val="C00000"/>
                </a:solidFill>
                <a:effectLst/>
                <a:uLnTx/>
                <a:uFillTx/>
                <a:latin typeface="+mn-lt"/>
                <a:ea typeface="+mj-ea"/>
                <a:cs typeface="+mj-cs"/>
              </a:rPr>
              <a:t>M </a:t>
            </a:r>
            <a:r>
              <a:rPr kumimoji="0" lang="es-CO" sz="2400" b="0" i="0" u="none" strike="noStrike" kern="1200" cap="all" spc="0" normalizeH="0" baseline="0" noProof="0" dirty="0">
                <a:ln>
                  <a:noFill/>
                </a:ln>
                <a:solidFill>
                  <a:srgbClr val="0070C0"/>
                </a:solidFill>
                <a:effectLst/>
                <a:uLnTx/>
                <a:uFillTx/>
                <a:latin typeface="+mn-lt"/>
                <a:ea typeface="+mj-ea"/>
                <a:cs typeface="+mj-cs"/>
              </a:rPr>
              <a:t>O </a:t>
            </a:r>
            <a:r>
              <a:rPr kumimoji="0" lang="es-CO" sz="2400" b="0" i="0" u="none" strike="noStrike" kern="1200" cap="all" spc="0" normalizeH="0" baseline="0" noProof="0" dirty="0">
                <a:ln>
                  <a:noFill/>
                </a:ln>
                <a:solidFill>
                  <a:srgbClr val="7030A0"/>
                </a:solidFill>
                <a:effectLst/>
                <a:uLnTx/>
                <a:uFillTx/>
                <a:latin typeface="+mn-lt"/>
                <a:ea typeface="+mj-ea"/>
                <a:cs typeface="+mj-cs"/>
              </a:rPr>
              <a:t>R</a:t>
            </a:r>
            <a:endParaRPr lang="es-CO" sz="2400" dirty="0">
              <a:latin typeface="+mn-lt"/>
            </a:endParaRPr>
          </a:p>
        </p:txBody>
      </p:sp>
      <p:sp>
        <p:nvSpPr>
          <p:cNvPr id="3" name="Marcador de contenido 2">
            <a:extLst>
              <a:ext uri="{FF2B5EF4-FFF2-40B4-BE49-F238E27FC236}">
                <a16:creationId xmlns:a16="http://schemas.microsoft.com/office/drawing/2014/main" id="{17CDB8AE-0D9D-7CF5-AF6B-54E69A9FA61B}"/>
              </a:ext>
            </a:extLst>
          </p:cNvPr>
          <p:cNvSpPr>
            <a:spLocks noGrp="1"/>
          </p:cNvSpPr>
          <p:nvPr>
            <p:ph sz="quarter" idx="13"/>
          </p:nvPr>
        </p:nvSpPr>
        <p:spPr>
          <a:xfrm>
            <a:off x="913774" y="2186062"/>
            <a:ext cx="5106026" cy="3605137"/>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jóvenes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Es un sentimiento intenso que nos ayuda a brinda afecto a </a:t>
            </a:r>
            <a:r>
              <a:rPr lang="es-ES" sz="1200" b="1" cap="none" dirty="0">
                <a:solidFill>
                  <a:prstClr val="black"/>
                </a:solidFill>
              </a:rPr>
              <a:t>la familia, amigos, vecinos, compañeros de estudio y comunidad en general, acercándonos de una forma desinteresada, buscando dar mas que pretendiendo recibir.</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videaobeam</a:t>
            </a:r>
            <a:r>
              <a:rPr kumimoji="0" lang="es-ES" sz="1200" b="1" i="0" u="none" strike="noStrike" kern="1200" cap="none" spc="0" normalizeH="0" baseline="0" noProof="0" dirty="0">
                <a:ln>
                  <a:noFill/>
                </a:ln>
                <a:solidFill>
                  <a:prstClr val="black"/>
                </a:solidFill>
                <a:effectLst/>
                <a:uLnTx/>
                <a:uFillTx/>
                <a:ea typeface="+mn-ea"/>
                <a:cs typeface="+mn-cs"/>
              </a:rPr>
              <a:t>, caritas, banco de alimentos, papel, bolígrafos, termos con agua, tenis deportivos.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240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lang="es-CO" sz="1200" dirty="0"/>
          </a:p>
        </p:txBody>
      </p:sp>
      <p:sp>
        <p:nvSpPr>
          <p:cNvPr id="4" name="Marcador de contenido 3">
            <a:extLst>
              <a:ext uri="{FF2B5EF4-FFF2-40B4-BE49-F238E27FC236}">
                <a16:creationId xmlns:a16="http://schemas.microsoft.com/office/drawing/2014/main" id="{5D7BD1D4-7096-39FD-BB83-7297D50ED85E}"/>
              </a:ext>
            </a:extLst>
          </p:cNvPr>
          <p:cNvSpPr>
            <a:spLocks noGrp="1"/>
          </p:cNvSpPr>
          <p:nvPr>
            <p:ph sz="quarter" idx="14"/>
          </p:nvPr>
        </p:nvSpPr>
        <p:spPr>
          <a:xfrm>
            <a:off x="6172200" y="2090057"/>
            <a:ext cx="5105400" cy="3793217"/>
          </a:xfrm>
        </p:spPr>
        <p:txBody>
          <a:bodyPr>
            <a:normAutofit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jóvenes de  DÉCIMO Y UNDÉCIMO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del amor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200" b="1" cap="none" dirty="0">
                <a:solidFill>
                  <a:prstClr val="black"/>
                </a:solidFill>
              </a:rPr>
              <a:t>Gestor de amor, voluntariados, lluvias de ideas, descubriendo la amabilidad del otro, jugar con las más pequeños, carreras populares benéficas, mercadillo solidario, compartir un postre en familia.</a:t>
            </a:r>
            <a:endParaRPr kumimoji="0" lang="es-CO" sz="12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Estimado docente podrá encontrar dichas dinámicas y juegos divertidos en  la siguiente dirección: </a:t>
            </a:r>
            <a:r>
              <a:rPr kumimoji="0" lang="es-CO" sz="1200" b="1" i="0" u="none" strike="noStrike" kern="1200" cap="none" spc="0" normalizeH="0" baseline="0" noProof="0" dirty="0">
                <a:ln>
                  <a:noFill/>
                </a:ln>
                <a:solidFill>
                  <a:prstClr val="black"/>
                </a:solidFill>
                <a:effectLst/>
                <a:uLnTx/>
                <a:uFillTx/>
                <a:ea typeface="+mn-ea"/>
                <a:cs typeface="+mn-cs"/>
                <a:hlinkClick r:id="rId2"/>
              </a:rPr>
              <a:t>https://www.educamosenfamilia.com</a:t>
            </a:r>
            <a:r>
              <a:rPr kumimoji="0" lang="es-CO" sz="12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Gráfico 1">
            <a:extLst>
              <a:ext uri="{FF2B5EF4-FFF2-40B4-BE49-F238E27FC236}">
                <a16:creationId xmlns:a16="http://schemas.microsoft.com/office/drawing/2014/main" id="{A13430D3-FD65-D2BF-A30C-3B6D8B17FA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592424" cy="1318062"/>
          </a:xfrm>
          <a:prstGeom prst="rect">
            <a:avLst/>
          </a:prstGeom>
        </p:spPr>
      </p:pic>
      <p:sp>
        <p:nvSpPr>
          <p:cNvPr id="6" name="Marcador de número de diapositiva 5">
            <a:extLst>
              <a:ext uri="{FF2B5EF4-FFF2-40B4-BE49-F238E27FC236}">
                <a16:creationId xmlns:a16="http://schemas.microsoft.com/office/drawing/2014/main" id="{0563F9A7-97AB-A11A-0E62-9F38AD750727}"/>
              </a:ext>
            </a:extLst>
          </p:cNvPr>
          <p:cNvSpPr>
            <a:spLocks noGrp="1"/>
          </p:cNvSpPr>
          <p:nvPr>
            <p:ph type="sldNum" sz="quarter" idx="12"/>
          </p:nvPr>
        </p:nvSpPr>
        <p:spPr/>
        <p:txBody>
          <a:bodyPr/>
          <a:lstStyle/>
          <a:p>
            <a:fld id="{B5346379-99B8-4D47-8EAF-938C34B28DAA}" type="slidenum">
              <a:rPr lang="es-CO" smtClean="0"/>
              <a:t>65</a:t>
            </a:fld>
            <a:endParaRPr lang="es-CO"/>
          </a:p>
        </p:txBody>
      </p:sp>
    </p:spTree>
    <p:extLst>
      <p:ext uri="{BB962C8B-B14F-4D97-AF65-F5344CB8AC3E}">
        <p14:creationId xmlns:p14="http://schemas.microsoft.com/office/powerpoint/2010/main" val="117157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BB7593-C239-E20C-3521-E2F753382803}"/>
              </a:ext>
            </a:extLst>
          </p:cNvPr>
          <p:cNvSpPr>
            <a:spLocks noGrp="1"/>
          </p:cNvSpPr>
          <p:nvPr>
            <p:ph type="title"/>
          </p:nvPr>
        </p:nvSpPr>
        <p:spPr>
          <a:xfrm>
            <a:off x="913775" y="618517"/>
            <a:ext cx="10364451" cy="930365"/>
          </a:xfrm>
        </p:spPr>
        <p:txBody>
          <a:bodyPr>
            <a:normAutofit/>
          </a:bodyPr>
          <a:lstStyle/>
          <a:p>
            <a:r>
              <a:rPr kumimoji="0" lang="es-CO" sz="2400" b="0" i="0" u="none" strike="noStrike" kern="1200" cap="all" spc="0" normalizeH="0" baseline="0" noProof="0" dirty="0">
                <a:ln>
                  <a:noFill/>
                </a:ln>
                <a:solidFill>
                  <a:prstClr val="black"/>
                </a:solidFill>
                <a:effectLst/>
                <a:uLnTx/>
                <a:uFillTx/>
                <a:latin typeface="Bradley Hand ITC" panose="03070402050302030203" pitchFamily="66" charset="0"/>
                <a:ea typeface="+mj-ea"/>
                <a:cs typeface="+mj-cs"/>
              </a:rPr>
              <a:t> </a:t>
            </a:r>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lang="es-CO" sz="2400" dirty="0">
                <a:solidFill>
                  <a:srgbClr val="FFC000"/>
                </a:solidFill>
                <a:latin typeface="+mn-lt"/>
              </a:rPr>
              <a:t>A</a:t>
            </a:r>
            <a:r>
              <a:rPr kumimoji="0" lang="es-CO" sz="2400" b="0" i="0" u="none" strike="noStrike" kern="1200" cap="all" spc="0" normalizeH="0" baseline="0" noProof="0" dirty="0">
                <a:ln>
                  <a:noFill/>
                </a:ln>
                <a:solidFill>
                  <a:srgbClr val="FFC000"/>
                </a:solidFill>
                <a:effectLst/>
                <a:uLnTx/>
                <a:uFillTx/>
                <a:latin typeface="+mn-lt"/>
                <a:ea typeface="+mj-ea"/>
                <a:cs typeface="+mj-cs"/>
              </a:rPr>
              <a:t> </a:t>
            </a:r>
            <a:r>
              <a:rPr lang="es-CO" sz="2400" dirty="0">
                <a:solidFill>
                  <a:srgbClr val="C00000"/>
                </a:solidFill>
                <a:latin typeface="+mn-lt"/>
              </a:rPr>
              <a:t> </a:t>
            </a:r>
            <a:r>
              <a:rPr lang="es-CO" sz="2400" dirty="0">
                <a:solidFill>
                  <a:srgbClr val="00B0F0"/>
                </a:solidFill>
                <a:latin typeface="+mn-lt"/>
              </a:rPr>
              <a:t>T</a:t>
            </a:r>
            <a:r>
              <a:rPr lang="es-CO" sz="2400" dirty="0">
                <a:solidFill>
                  <a:srgbClr val="7030A0"/>
                </a:solidFill>
                <a:latin typeface="+mn-lt"/>
              </a:rPr>
              <a:t> 0 </a:t>
            </a:r>
            <a:r>
              <a:rPr lang="es-CO" sz="2400" dirty="0">
                <a:solidFill>
                  <a:srgbClr val="00B050"/>
                </a:solidFill>
                <a:latin typeface="+mn-lt"/>
              </a:rPr>
              <a:t>L </a:t>
            </a:r>
            <a:r>
              <a:rPr lang="es-CO" sz="2400" dirty="0">
                <a:solidFill>
                  <a:schemeClr val="accent5">
                    <a:lumMod val="75000"/>
                  </a:schemeClr>
                </a:solidFill>
                <a:latin typeface="+mn-lt"/>
              </a:rPr>
              <a:t>E </a:t>
            </a:r>
            <a:r>
              <a:rPr lang="es-CO" sz="2400" dirty="0">
                <a:solidFill>
                  <a:srgbClr val="FF6600"/>
                </a:solidFill>
                <a:latin typeface="+mn-lt"/>
              </a:rPr>
              <a:t>R </a:t>
            </a:r>
            <a:r>
              <a:rPr lang="es-CO" sz="2400" dirty="0">
                <a:solidFill>
                  <a:schemeClr val="accent2">
                    <a:lumMod val="50000"/>
                  </a:schemeClr>
                </a:solidFill>
                <a:latin typeface="+mn-lt"/>
              </a:rPr>
              <a:t>A </a:t>
            </a:r>
            <a:r>
              <a:rPr lang="es-CO" sz="2400" dirty="0">
                <a:solidFill>
                  <a:schemeClr val="accent4">
                    <a:lumMod val="60000"/>
                    <a:lumOff val="40000"/>
                  </a:schemeClr>
                </a:solidFill>
                <a:latin typeface="+mn-lt"/>
              </a:rPr>
              <a:t>N </a:t>
            </a:r>
            <a:r>
              <a:rPr lang="es-CO" sz="2400" dirty="0">
                <a:latin typeface="+mn-lt"/>
              </a:rPr>
              <a:t>C </a:t>
            </a:r>
            <a:r>
              <a:rPr lang="es-CO" sz="2400" dirty="0">
                <a:solidFill>
                  <a:srgbClr val="FFFF00"/>
                </a:solidFill>
                <a:latin typeface="+mn-lt"/>
              </a:rPr>
              <a:t>I </a:t>
            </a:r>
            <a:r>
              <a:rPr lang="es-CO" sz="2400" dirty="0">
                <a:solidFill>
                  <a:schemeClr val="accent6"/>
                </a:solidFill>
                <a:latin typeface="+mn-lt"/>
              </a:rPr>
              <a:t>A</a:t>
            </a:r>
            <a:endParaRPr lang="es-CO" sz="2400" dirty="0">
              <a:latin typeface="+mn-lt"/>
            </a:endParaRPr>
          </a:p>
        </p:txBody>
      </p:sp>
      <p:sp>
        <p:nvSpPr>
          <p:cNvPr id="3" name="Marcador de contenido 2">
            <a:extLst>
              <a:ext uri="{FF2B5EF4-FFF2-40B4-BE49-F238E27FC236}">
                <a16:creationId xmlns:a16="http://schemas.microsoft.com/office/drawing/2014/main" id="{B42F4796-F7D5-0B71-CB9B-3CE8E3092422}"/>
              </a:ext>
            </a:extLst>
          </p:cNvPr>
          <p:cNvSpPr>
            <a:spLocks noGrp="1"/>
          </p:cNvSpPr>
          <p:nvPr>
            <p:ph sz="quarter" idx="13"/>
          </p:nvPr>
        </p:nvSpPr>
        <p:spPr>
          <a:xfrm>
            <a:off x="913774" y="2127380"/>
            <a:ext cx="5106026" cy="3368351"/>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PREJARDIN Y JARDIN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srgbClr val="202124"/>
                </a:solidFill>
              </a:rPr>
              <a:t>Reacción que tenemos ante las creencias, costumbres, pensamientos, acciones de otra persona</a:t>
            </a:r>
            <a:endParaRPr kumimoji="0" lang="es-ES" sz="1200" b="1" i="0" u="none" strike="noStrike" kern="1200" cap="none" spc="0" normalizeH="0" baseline="0" noProof="0" dirty="0">
              <a:ln>
                <a:noFill/>
              </a:ln>
              <a:solidFill>
                <a:srgbClr val="202124"/>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papel, goma blanca, tijera punta roma, fotos familiares, revistas, periódicos.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25 a 30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E99EFA74-5BD1-C984-3C05-4C12D47F826D}"/>
              </a:ext>
            </a:extLst>
          </p:cNvPr>
          <p:cNvSpPr>
            <a:spLocks noGrp="1"/>
          </p:cNvSpPr>
          <p:nvPr>
            <p:ph sz="quarter" idx="14"/>
          </p:nvPr>
        </p:nvSpPr>
        <p:spPr>
          <a:xfrm>
            <a:off x="6172200" y="2127380"/>
            <a:ext cx="5105400" cy="3755895"/>
          </a:xfrm>
        </p:spPr>
        <p:txBody>
          <a:bodyPr>
            <a:normAutofit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NIÑOS DE PREJARDIN Y JARDIN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Tolerancia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200" b="1" cap="none" dirty="0">
                <a:solidFill>
                  <a:prstClr val="black"/>
                </a:solidFill>
              </a:rPr>
              <a:t>Cadena de tolerancia, descubrir objetos del pasado familiar, imágenes sobre la tolerancia. Video fábula: El León Tolerante</a:t>
            </a:r>
            <a:endParaRPr kumimoji="0" lang="es-CO" sz="12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Estimado docente podrá encontrar dichas dinámicas, juegos divertidos y video en  las siguientes direcciones: </a:t>
            </a:r>
            <a:r>
              <a:rPr lang="es-CO" sz="1200" b="1" cap="none" dirty="0">
                <a:solidFill>
                  <a:prstClr val="black"/>
                </a:solidFill>
                <a:hlinkClick r:id="rId2"/>
              </a:rPr>
              <a:t>https://www.educo.org</a:t>
            </a:r>
            <a:r>
              <a:rPr lang="es-CO" sz="1200" b="1" cap="none" dirty="0">
                <a:solidFill>
                  <a:prstClr val="black"/>
                </a:solidFill>
              </a:rPr>
              <a:t> </a:t>
            </a:r>
            <a:r>
              <a:rPr lang="es-CO" sz="1200" b="1" cap="none" dirty="0">
                <a:solidFill>
                  <a:prstClr val="black"/>
                </a:solidFill>
                <a:hlinkClick r:id="rId3"/>
              </a:rPr>
              <a:t>https://www.youtube.com</a:t>
            </a:r>
            <a:r>
              <a:rPr lang="es-CO" sz="1200" b="1" cap="none" dirty="0">
                <a:solidFill>
                  <a:prstClr val="black"/>
                </a:solidFill>
              </a:rPr>
              <a:t> </a:t>
            </a:r>
            <a:endParaRPr kumimoji="0" lang="es-CO" sz="12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Gráfico 1">
            <a:extLst>
              <a:ext uri="{FF2B5EF4-FFF2-40B4-BE49-F238E27FC236}">
                <a16:creationId xmlns:a16="http://schemas.microsoft.com/office/drawing/2014/main" id="{8075150F-FEF7-F83B-6887-583B7ED8FE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1592424" cy="1377219"/>
          </a:xfrm>
          <a:prstGeom prst="rect">
            <a:avLst/>
          </a:prstGeom>
        </p:spPr>
      </p:pic>
      <p:sp>
        <p:nvSpPr>
          <p:cNvPr id="6" name="Marcador de número de diapositiva 5">
            <a:extLst>
              <a:ext uri="{FF2B5EF4-FFF2-40B4-BE49-F238E27FC236}">
                <a16:creationId xmlns:a16="http://schemas.microsoft.com/office/drawing/2014/main" id="{700B394F-825F-7B7E-3237-637ABA9606F1}"/>
              </a:ext>
            </a:extLst>
          </p:cNvPr>
          <p:cNvSpPr>
            <a:spLocks noGrp="1"/>
          </p:cNvSpPr>
          <p:nvPr>
            <p:ph type="sldNum" sz="quarter" idx="12"/>
          </p:nvPr>
        </p:nvSpPr>
        <p:spPr/>
        <p:txBody>
          <a:bodyPr/>
          <a:lstStyle/>
          <a:p>
            <a:fld id="{B5346379-99B8-4D47-8EAF-938C34B28DAA}" type="slidenum">
              <a:rPr lang="es-CO" smtClean="0"/>
              <a:t>66</a:t>
            </a:fld>
            <a:endParaRPr lang="es-CO"/>
          </a:p>
        </p:txBody>
      </p:sp>
    </p:spTree>
    <p:extLst>
      <p:ext uri="{BB962C8B-B14F-4D97-AF65-F5344CB8AC3E}">
        <p14:creationId xmlns:p14="http://schemas.microsoft.com/office/powerpoint/2010/main" val="2812052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25512F-420D-6E1C-BB93-F303064A5DE8}"/>
              </a:ext>
            </a:extLst>
          </p:cNvPr>
          <p:cNvSpPr>
            <a:spLocks noGrp="1"/>
          </p:cNvSpPr>
          <p:nvPr>
            <p:ph type="title"/>
          </p:nvPr>
        </p:nvSpPr>
        <p:spPr>
          <a:xfrm>
            <a:off x="913775" y="618518"/>
            <a:ext cx="10364451" cy="986348"/>
          </a:xfrm>
        </p:spPr>
        <p:txBody>
          <a:bodyPr>
            <a:normAutofit/>
          </a:bodyPr>
          <a:lstStyle/>
          <a:p>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kumimoji="0" lang="es-CO" sz="2400" b="0" i="0" u="none" strike="noStrike" kern="1200" cap="all" spc="0" normalizeH="0" baseline="0" noProof="0" dirty="0">
                <a:ln>
                  <a:noFill/>
                </a:ln>
                <a:solidFill>
                  <a:srgbClr val="FFC000"/>
                </a:solidFill>
                <a:effectLst/>
                <a:uLnTx/>
                <a:uFillTx/>
                <a:latin typeface="+mn-lt"/>
                <a:ea typeface="+mj-ea"/>
                <a:cs typeface="+mj-cs"/>
              </a:rPr>
              <a:t>A </a:t>
            </a:r>
            <a:r>
              <a:rPr kumimoji="0" lang="es-CO" sz="2400" b="0" i="0" u="none" strike="noStrike" kern="1200" cap="all" spc="0" normalizeH="0" baseline="0" noProof="0" dirty="0">
                <a:ln>
                  <a:noFill/>
                </a:ln>
                <a:solidFill>
                  <a:srgbClr val="C00000"/>
                </a:solidFill>
                <a:effectLst/>
                <a:uLnTx/>
                <a:uFillTx/>
                <a:latin typeface="+mn-lt"/>
                <a:ea typeface="+mj-ea"/>
                <a:cs typeface="+mj-cs"/>
              </a:rPr>
              <a:t> </a:t>
            </a:r>
            <a:r>
              <a:rPr kumimoji="0" lang="es-CO" sz="2400" b="0" i="0" u="none" strike="noStrike" kern="1200" cap="all" spc="0" normalizeH="0" baseline="0" noProof="0" dirty="0">
                <a:ln>
                  <a:noFill/>
                </a:ln>
                <a:solidFill>
                  <a:srgbClr val="00B0F0"/>
                </a:solidFill>
                <a:effectLst/>
                <a:uLnTx/>
                <a:uFillTx/>
                <a:latin typeface="+mn-lt"/>
                <a:ea typeface="+mj-ea"/>
                <a:cs typeface="+mj-cs"/>
              </a:rPr>
              <a:t>T</a:t>
            </a:r>
            <a:r>
              <a:rPr kumimoji="0" lang="es-CO" sz="2400" b="0" i="0" u="none" strike="noStrike" kern="1200" cap="all" spc="0" normalizeH="0" baseline="0" noProof="0" dirty="0">
                <a:ln>
                  <a:noFill/>
                </a:ln>
                <a:solidFill>
                  <a:srgbClr val="7030A0"/>
                </a:solidFill>
                <a:effectLst/>
                <a:uLnTx/>
                <a:uFillTx/>
                <a:latin typeface="+mn-lt"/>
                <a:ea typeface="+mj-ea"/>
                <a:cs typeface="+mj-cs"/>
              </a:rPr>
              <a:t> 0 </a:t>
            </a:r>
            <a:r>
              <a:rPr kumimoji="0" lang="es-CO" sz="2400" b="0" i="0" u="none" strike="noStrike" kern="1200" cap="all" spc="0" normalizeH="0" baseline="0" noProof="0" dirty="0">
                <a:ln>
                  <a:noFill/>
                </a:ln>
                <a:solidFill>
                  <a:srgbClr val="00B050"/>
                </a:solidFill>
                <a:effectLst/>
                <a:uLnTx/>
                <a:uFillTx/>
                <a:latin typeface="+mn-lt"/>
                <a:ea typeface="+mj-ea"/>
                <a:cs typeface="+mj-cs"/>
              </a:rPr>
              <a:t>L </a:t>
            </a:r>
            <a:r>
              <a:rPr kumimoji="0" lang="es-CO" sz="2400" b="0" i="0" u="none" strike="noStrike" kern="1200" cap="all" spc="0" normalizeH="0" baseline="0" noProof="0" dirty="0">
                <a:ln>
                  <a:noFill/>
                </a:ln>
                <a:solidFill>
                  <a:srgbClr val="CE6633">
                    <a:lumMod val="75000"/>
                  </a:srgbClr>
                </a:solidFill>
                <a:effectLst/>
                <a:uLnTx/>
                <a:uFillTx/>
                <a:latin typeface="+mn-lt"/>
                <a:ea typeface="+mj-ea"/>
                <a:cs typeface="+mj-cs"/>
              </a:rPr>
              <a:t>E </a:t>
            </a:r>
            <a:r>
              <a:rPr kumimoji="0" lang="es-CO" sz="2400" b="0" i="0" u="none" strike="noStrike" kern="1200" cap="all" spc="0" normalizeH="0" baseline="0" noProof="0" dirty="0">
                <a:ln>
                  <a:noFill/>
                </a:ln>
                <a:solidFill>
                  <a:srgbClr val="FF6600"/>
                </a:solidFill>
                <a:effectLst/>
                <a:uLnTx/>
                <a:uFillTx/>
                <a:latin typeface="+mn-lt"/>
                <a:ea typeface="+mj-ea"/>
                <a:cs typeface="+mj-cs"/>
              </a:rPr>
              <a:t>R </a:t>
            </a:r>
            <a:r>
              <a:rPr kumimoji="0" lang="es-CO" sz="2400" b="0" i="0" u="none" strike="noStrike" kern="1200" cap="all" spc="0" normalizeH="0" baseline="0" noProof="0" dirty="0">
                <a:ln>
                  <a:noFill/>
                </a:ln>
                <a:solidFill>
                  <a:srgbClr val="4BCAAD">
                    <a:lumMod val="50000"/>
                  </a:srgbClr>
                </a:solidFill>
                <a:effectLst/>
                <a:uLnTx/>
                <a:uFillTx/>
                <a:latin typeface="+mn-lt"/>
                <a:ea typeface="+mj-ea"/>
                <a:cs typeface="+mj-cs"/>
              </a:rPr>
              <a:t>A </a:t>
            </a:r>
            <a:r>
              <a:rPr kumimoji="0" lang="es-CO" sz="2400" b="0" i="0" u="none" strike="noStrike" kern="1200" cap="all" spc="0" normalizeH="0" baseline="0" noProof="0" dirty="0">
                <a:ln>
                  <a:noFill/>
                </a:ln>
                <a:solidFill>
                  <a:srgbClr val="D99C3F">
                    <a:lumMod val="60000"/>
                    <a:lumOff val="40000"/>
                  </a:srgbClr>
                </a:solidFill>
                <a:effectLst/>
                <a:uLnTx/>
                <a:uFillTx/>
                <a:latin typeface="+mn-lt"/>
                <a:ea typeface="+mj-ea"/>
                <a:cs typeface="+mj-cs"/>
              </a:rPr>
              <a:t>N </a:t>
            </a:r>
            <a:r>
              <a:rPr kumimoji="0" lang="es-CO" sz="2400" b="0" i="0" u="none" strike="noStrike" kern="1200" cap="all" spc="0" normalizeH="0" baseline="0" noProof="0" dirty="0">
                <a:ln>
                  <a:noFill/>
                </a:ln>
                <a:solidFill>
                  <a:prstClr val="black"/>
                </a:solidFill>
                <a:effectLst/>
                <a:uLnTx/>
                <a:uFillTx/>
                <a:latin typeface="+mn-lt"/>
                <a:ea typeface="+mj-ea"/>
                <a:cs typeface="+mj-cs"/>
              </a:rPr>
              <a:t>C </a:t>
            </a:r>
            <a:r>
              <a:rPr kumimoji="0" lang="es-CO" sz="2400" b="0" i="0" u="none" strike="noStrike" kern="1200" cap="all" spc="0" normalizeH="0" baseline="0" noProof="0" dirty="0">
                <a:ln>
                  <a:noFill/>
                </a:ln>
                <a:solidFill>
                  <a:srgbClr val="FFFF00"/>
                </a:solidFill>
                <a:effectLst/>
                <a:uLnTx/>
                <a:uFillTx/>
                <a:latin typeface="+mn-lt"/>
                <a:ea typeface="+mj-ea"/>
                <a:cs typeface="+mj-cs"/>
              </a:rPr>
              <a:t>I </a:t>
            </a:r>
            <a:r>
              <a:rPr kumimoji="0" lang="es-CO" sz="2400" b="0" i="0" u="none" strike="noStrike" kern="1200" cap="all" spc="0" normalizeH="0" baseline="0" noProof="0" dirty="0">
                <a:ln>
                  <a:noFill/>
                </a:ln>
                <a:solidFill>
                  <a:srgbClr val="A35DD1"/>
                </a:solidFill>
                <a:effectLst/>
                <a:uLnTx/>
                <a:uFillTx/>
                <a:latin typeface="+mn-lt"/>
                <a:ea typeface="+mj-ea"/>
                <a:cs typeface="+mj-cs"/>
              </a:rPr>
              <a:t>A</a:t>
            </a:r>
            <a:endParaRPr lang="es-CO" sz="2400" dirty="0">
              <a:latin typeface="+mn-lt"/>
            </a:endParaRPr>
          </a:p>
        </p:txBody>
      </p:sp>
      <p:sp>
        <p:nvSpPr>
          <p:cNvPr id="3" name="Marcador de contenido 2">
            <a:extLst>
              <a:ext uri="{FF2B5EF4-FFF2-40B4-BE49-F238E27FC236}">
                <a16:creationId xmlns:a16="http://schemas.microsoft.com/office/drawing/2014/main" id="{A23E1201-CB66-4F65-08D7-478683C363E9}"/>
              </a:ext>
            </a:extLst>
          </p:cNvPr>
          <p:cNvSpPr>
            <a:spLocks noGrp="1"/>
          </p:cNvSpPr>
          <p:nvPr>
            <p:ph sz="quarter" idx="13"/>
          </p:nvPr>
        </p:nvSpPr>
        <p:spPr>
          <a:xfrm>
            <a:off x="913774" y="2062066"/>
            <a:ext cx="5106026" cy="3125754"/>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202124"/>
                </a:solidFill>
                <a:effectLst/>
                <a:uLnTx/>
                <a:uFillTx/>
                <a:ea typeface="+mn-ea"/>
                <a:cs typeface="+mn-cs"/>
              </a:rPr>
              <a:t>Implica respeto, saber escuchar, observar y aceptar la diferencia como parte normal de nuestra vida.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kumimoji="0" lang="es-ES" sz="1200" b="1" i="0" u="none" strike="noStrike" kern="1200" cap="none" spc="0" normalizeH="0" baseline="0" noProof="0" dirty="0" err="1">
                <a:ln>
                  <a:noFill/>
                </a:ln>
                <a:solidFill>
                  <a:prstClr val="black"/>
                </a:solidFill>
                <a:effectLst/>
                <a:uLnTx/>
                <a:uFillTx/>
                <a:ea typeface="+mn-ea"/>
                <a:cs typeface="+mn-cs"/>
              </a:rPr>
              <a:t>videobeam</a:t>
            </a:r>
            <a:r>
              <a:rPr kumimoji="0" lang="es-ES" sz="1200" b="1" i="0" u="none" strike="noStrike" kern="1200" cap="none" spc="0" normalizeH="0" baseline="0" noProof="0" dirty="0">
                <a:ln>
                  <a:noFill/>
                </a:ln>
                <a:solidFill>
                  <a:prstClr val="black"/>
                </a:solidFill>
                <a:effectLst/>
                <a:uLnTx/>
                <a:uFillTx/>
                <a:ea typeface="+mn-ea"/>
                <a:cs typeface="+mn-cs"/>
              </a:rPr>
              <a:t>, papel, goma blanca, tijera punta roma, fotos familiares, revistas, periódicos.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30 a 35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sz="1200" dirty="0"/>
          </a:p>
        </p:txBody>
      </p:sp>
      <p:sp>
        <p:nvSpPr>
          <p:cNvPr id="4" name="Marcador de contenido 3">
            <a:extLst>
              <a:ext uri="{FF2B5EF4-FFF2-40B4-BE49-F238E27FC236}">
                <a16:creationId xmlns:a16="http://schemas.microsoft.com/office/drawing/2014/main" id="{273ECEEF-2A09-2A85-D3D0-1AE91D1EDF83}"/>
              </a:ext>
            </a:extLst>
          </p:cNvPr>
          <p:cNvSpPr>
            <a:spLocks noGrp="1"/>
          </p:cNvSpPr>
          <p:nvPr>
            <p:ph sz="quarter" idx="14"/>
          </p:nvPr>
        </p:nvSpPr>
        <p:spPr>
          <a:xfrm>
            <a:off x="6172200" y="2062065"/>
            <a:ext cx="5105400" cy="3821209"/>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Tolerancia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300" b="1" cap="none" dirty="0">
                <a:solidFill>
                  <a:prstClr val="black"/>
                </a:solidFill>
              </a:rPr>
              <a:t>El juego de las culturas, el círculo mágico, la caja de limones, la anciana joven, un plato de cada gastronomía, las fotos de la tolerancia. Video: Como enseñar el valor de la tolerancia a los niños</a:t>
            </a:r>
            <a:endParaRPr kumimoji="0" lang="es-CO" sz="13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Estimado docente podrá encontrar dichas dinámicas, juegos divertidos y video en  las siguientes direcciones: </a:t>
            </a:r>
            <a:r>
              <a:rPr kumimoji="0" lang="es-CO" sz="1300" b="1" i="0" u="none" strike="noStrike" kern="1200" cap="none" spc="0" normalizeH="0" baseline="0" noProof="0" dirty="0">
                <a:ln>
                  <a:noFill/>
                </a:ln>
                <a:solidFill>
                  <a:prstClr val="black"/>
                </a:solidFill>
                <a:effectLst/>
                <a:uLnTx/>
                <a:uFillTx/>
                <a:ea typeface="+mn-ea"/>
                <a:cs typeface="+mn-cs"/>
                <a:hlinkClick r:id="rId2"/>
              </a:rPr>
              <a:t>https://www.educo.org</a:t>
            </a:r>
            <a:r>
              <a:rPr kumimoji="0" lang="es-CO" sz="1300" b="1" i="0" u="none" strike="noStrike" kern="1200" cap="none" spc="0" normalizeH="0" baseline="0" noProof="0" dirty="0">
                <a:ln>
                  <a:noFill/>
                </a:ln>
                <a:solidFill>
                  <a:prstClr val="black"/>
                </a:solidFill>
                <a:effectLst/>
                <a:uLnTx/>
                <a:uFillTx/>
                <a:ea typeface="+mn-ea"/>
                <a:cs typeface="+mn-cs"/>
              </a:rPr>
              <a:t> </a:t>
            </a:r>
            <a:r>
              <a:rPr kumimoji="0" lang="es-CO" sz="1300" b="1" i="0" u="none" strike="noStrike" kern="1200" cap="none" spc="0" normalizeH="0" baseline="0" noProof="0" dirty="0">
                <a:ln>
                  <a:noFill/>
                </a:ln>
                <a:solidFill>
                  <a:prstClr val="black"/>
                </a:solidFill>
                <a:effectLst/>
                <a:uLnTx/>
                <a:uFillTx/>
                <a:ea typeface="+mn-ea"/>
                <a:cs typeface="+mn-cs"/>
                <a:hlinkClick r:id="rId3"/>
              </a:rPr>
              <a:t>https://www.youtube.com</a:t>
            </a:r>
            <a:r>
              <a:rPr kumimoji="0" lang="es-CO" sz="13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Imagen 4">
            <a:extLst>
              <a:ext uri="{FF2B5EF4-FFF2-40B4-BE49-F238E27FC236}">
                <a16:creationId xmlns:a16="http://schemas.microsoft.com/office/drawing/2014/main" id="{3DBBAD87-5E85-7E3B-F2DD-730393BE4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96988" cy="1137630"/>
          </a:xfrm>
          <a:prstGeom prst="rect">
            <a:avLst/>
          </a:prstGeom>
        </p:spPr>
      </p:pic>
      <p:sp>
        <p:nvSpPr>
          <p:cNvPr id="6" name="Marcador de número de diapositiva 5">
            <a:extLst>
              <a:ext uri="{FF2B5EF4-FFF2-40B4-BE49-F238E27FC236}">
                <a16:creationId xmlns:a16="http://schemas.microsoft.com/office/drawing/2014/main" id="{BF043A63-4FBB-1040-15A2-71F80019BD67}"/>
              </a:ext>
            </a:extLst>
          </p:cNvPr>
          <p:cNvSpPr>
            <a:spLocks noGrp="1"/>
          </p:cNvSpPr>
          <p:nvPr>
            <p:ph type="sldNum" sz="quarter" idx="12"/>
          </p:nvPr>
        </p:nvSpPr>
        <p:spPr/>
        <p:txBody>
          <a:bodyPr/>
          <a:lstStyle/>
          <a:p>
            <a:fld id="{B5346379-99B8-4D47-8EAF-938C34B28DAA}" type="slidenum">
              <a:rPr lang="es-CO" smtClean="0"/>
              <a:t>67</a:t>
            </a:fld>
            <a:endParaRPr lang="es-CO"/>
          </a:p>
        </p:txBody>
      </p:sp>
    </p:spTree>
    <p:extLst>
      <p:ext uri="{BB962C8B-B14F-4D97-AF65-F5344CB8AC3E}">
        <p14:creationId xmlns:p14="http://schemas.microsoft.com/office/powerpoint/2010/main" val="3575555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C554B-A10A-527B-EB48-ED8789109C41}"/>
              </a:ext>
            </a:extLst>
          </p:cNvPr>
          <p:cNvSpPr>
            <a:spLocks noGrp="1"/>
          </p:cNvSpPr>
          <p:nvPr>
            <p:ph type="title"/>
          </p:nvPr>
        </p:nvSpPr>
        <p:spPr>
          <a:xfrm>
            <a:off x="913775" y="618517"/>
            <a:ext cx="10364451" cy="1255885"/>
          </a:xfrm>
        </p:spPr>
        <p:txBody>
          <a:bodyPr>
            <a:normAutofit/>
          </a:bodyPr>
          <a:lstStyle/>
          <a:p>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kumimoji="0" lang="es-CO" sz="2400" b="0" i="0" u="none" strike="noStrike" kern="1200" cap="all" spc="0" normalizeH="0" baseline="0" noProof="0" dirty="0">
                <a:ln>
                  <a:noFill/>
                </a:ln>
                <a:solidFill>
                  <a:srgbClr val="FFC000"/>
                </a:solidFill>
                <a:effectLst/>
                <a:uLnTx/>
                <a:uFillTx/>
                <a:latin typeface="+mn-lt"/>
                <a:ea typeface="+mj-ea"/>
                <a:cs typeface="+mj-cs"/>
              </a:rPr>
              <a:t>A </a:t>
            </a:r>
            <a:r>
              <a:rPr kumimoji="0" lang="es-CO" sz="2400" b="0" i="0" u="none" strike="noStrike" kern="1200" cap="all" spc="0" normalizeH="0" baseline="0" noProof="0" dirty="0">
                <a:ln>
                  <a:noFill/>
                </a:ln>
                <a:solidFill>
                  <a:srgbClr val="C00000"/>
                </a:solidFill>
                <a:effectLst/>
                <a:uLnTx/>
                <a:uFillTx/>
                <a:latin typeface="+mn-lt"/>
                <a:ea typeface="+mj-ea"/>
                <a:cs typeface="+mj-cs"/>
              </a:rPr>
              <a:t> </a:t>
            </a:r>
            <a:r>
              <a:rPr kumimoji="0" lang="es-CO" sz="2400" b="0" i="0" u="none" strike="noStrike" kern="1200" cap="all" spc="0" normalizeH="0" baseline="0" noProof="0" dirty="0">
                <a:ln>
                  <a:noFill/>
                </a:ln>
                <a:solidFill>
                  <a:srgbClr val="00B0F0"/>
                </a:solidFill>
                <a:effectLst/>
                <a:uLnTx/>
                <a:uFillTx/>
                <a:latin typeface="+mn-lt"/>
                <a:ea typeface="+mj-ea"/>
                <a:cs typeface="+mj-cs"/>
              </a:rPr>
              <a:t>T</a:t>
            </a:r>
            <a:r>
              <a:rPr kumimoji="0" lang="es-CO" sz="2400" b="0" i="0" u="none" strike="noStrike" kern="1200" cap="all" spc="0" normalizeH="0" baseline="0" noProof="0" dirty="0">
                <a:ln>
                  <a:noFill/>
                </a:ln>
                <a:solidFill>
                  <a:srgbClr val="7030A0"/>
                </a:solidFill>
                <a:effectLst/>
                <a:uLnTx/>
                <a:uFillTx/>
                <a:latin typeface="+mn-lt"/>
                <a:ea typeface="+mj-ea"/>
                <a:cs typeface="+mj-cs"/>
              </a:rPr>
              <a:t> 0 </a:t>
            </a:r>
            <a:r>
              <a:rPr kumimoji="0" lang="es-CO" sz="2400" b="0" i="0" u="none" strike="noStrike" kern="1200" cap="all" spc="0" normalizeH="0" baseline="0" noProof="0" dirty="0">
                <a:ln>
                  <a:noFill/>
                </a:ln>
                <a:solidFill>
                  <a:srgbClr val="00B050"/>
                </a:solidFill>
                <a:effectLst/>
                <a:uLnTx/>
                <a:uFillTx/>
                <a:latin typeface="+mn-lt"/>
                <a:ea typeface="+mj-ea"/>
                <a:cs typeface="+mj-cs"/>
              </a:rPr>
              <a:t>L </a:t>
            </a:r>
            <a:r>
              <a:rPr kumimoji="0" lang="es-CO" sz="2400" b="0" i="0" u="none" strike="noStrike" kern="1200" cap="all" spc="0" normalizeH="0" baseline="0" noProof="0" dirty="0">
                <a:ln>
                  <a:noFill/>
                </a:ln>
                <a:solidFill>
                  <a:srgbClr val="CE6633">
                    <a:lumMod val="75000"/>
                  </a:srgbClr>
                </a:solidFill>
                <a:effectLst/>
                <a:uLnTx/>
                <a:uFillTx/>
                <a:latin typeface="+mn-lt"/>
                <a:ea typeface="+mj-ea"/>
                <a:cs typeface="+mj-cs"/>
              </a:rPr>
              <a:t>E </a:t>
            </a:r>
            <a:r>
              <a:rPr kumimoji="0" lang="es-CO" sz="2400" b="0" i="0" u="none" strike="noStrike" kern="1200" cap="all" spc="0" normalizeH="0" baseline="0" noProof="0" dirty="0">
                <a:ln>
                  <a:noFill/>
                </a:ln>
                <a:solidFill>
                  <a:srgbClr val="FF6600"/>
                </a:solidFill>
                <a:effectLst/>
                <a:uLnTx/>
                <a:uFillTx/>
                <a:latin typeface="+mn-lt"/>
                <a:ea typeface="+mj-ea"/>
                <a:cs typeface="+mj-cs"/>
              </a:rPr>
              <a:t>R </a:t>
            </a:r>
            <a:r>
              <a:rPr kumimoji="0" lang="es-CO" sz="2400" b="0" i="0" u="none" strike="noStrike" kern="1200" cap="all" spc="0" normalizeH="0" baseline="0" noProof="0" dirty="0">
                <a:ln>
                  <a:noFill/>
                </a:ln>
                <a:solidFill>
                  <a:srgbClr val="4BCAAD">
                    <a:lumMod val="50000"/>
                  </a:srgbClr>
                </a:solidFill>
                <a:effectLst/>
                <a:uLnTx/>
                <a:uFillTx/>
                <a:latin typeface="+mn-lt"/>
                <a:ea typeface="+mj-ea"/>
                <a:cs typeface="+mj-cs"/>
              </a:rPr>
              <a:t>A </a:t>
            </a:r>
            <a:r>
              <a:rPr kumimoji="0" lang="es-CO" sz="2400" b="0" i="0" u="none" strike="noStrike" kern="1200" cap="all" spc="0" normalizeH="0" baseline="0" noProof="0" dirty="0">
                <a:ln>
                  <a:noFill/>
                </a:ln>
                <a:solidFill>
                  <a:srgbClr val="D99C3F">
                    <a:lumMod val="60000"/>
                    <a:lumOff val="40000"/>
                  </a:srgbClr>
                </a:solidFill>
                <a:effectLst/>
                <a:uLnTx/>
                <a:uFillTx/>
                <a:latin typeface="+mn-lt"/>
                <a:ea typeface="+mj-ea"/>
                <a:cs typeface="+mj-cs"/>
              </a:rPr>
              <a:t>N </a:t>
            </a:r>
            <a:r>
              <a:rPr kumimoji="0" lang="es-CO" sz="2400" b="0" i="0" u="none" strike="noStrike" kern="1200" cap="all" spc="0" normalizeH="0" baseline="0" noProof="0" dirty="0">
                <a:ln>
                  <a:noFill/>
                </a:ln>
                <a:solidFill>
                  <a:prstClr val="black"/>
                </a:solidFill>
                <a:effectLst/>
                <a:uLnTx/>
                <a:uFillTx/>
                <a:latin typeface="+mn-lt"/>
                <a:ea typeface="+mj-ea"/>
                <a:cs typeface="+mj-cs"/>
              </a:rPr>
              <a:t>C </a:t>
            </a:r>
            <a:r>
              <a:rPr kumimoji="0" lang="es-CO" sz="2400" b="0" i="0" u="none" strike="noStrike" kern="1200" cap="all" spc="0" normalizeH="0" baseline="0" noProof="0" dirty="0">
                <a:ln>
                  <a:noFill/>
                </a:ln>
                <a:solidFill>
                  <a:srgbClr val="FFFF00"/>
                </a:solidFill>
                <a:effectLst/>
                <a:uLnTx/>
                <a:uFillTx/>
                <a:latin typeface="+mn-lt"/>
                <a:ea typeface="+mj-ea"/>
                <a:cs typeface="+mj-cs"/>
              </a:rPr>
              <a:t>I </a:t>
            </a:r>
            <a:r>
              <a:rPr kumimoji="0" lang="es-CO" sz="2400" b="0" i="0" u="none" strike="noStrike" kern="1200" cap="all" spc="0" normalizeH="0" baseline="0" noProof="0" dirty="0">
                <a:ln>
                  <a:noFill/>
                </a:ln>
                <a:solidFill>
                  <a:srgbClr val="A35DD1"/>
                </a:solidFill>
                <a:effectLst/>
                <a:uLnTx/>
                <a:uFillTx/>
                <a:latin typeface="+mn-lt"/>
                <a:ea typeface="+mj-ea"/>
                <a:cs typeface="+mj-cs"/>
              </a:rPr>
              <a:t>A</a:t>
            </a:r>
            <a:endParaRPr lang="es-CO" sz="2400" dirty="0">
              <a:latin typeface="+mn-lt"/>
            </a:endParaRPr>
          </a:p>
        </p:txBody>
      </p:sp>
      <p:sp>
        <p:nvSpPr>
          <p:cNvPr id="3" name="Marcador de contenido 2">
            <a:extLst>
              <a:ext uri="{FF2B5EF4-FFF2-40B4-BE49-F238E27FC236}">
                <a16:creationId xmlns:a16="http://schemas.microsoft.com/office/drawing/2014/main" id="{CFA61CE4-DE39-F942-5EE2-247F60A758C0}"/>
              </a:ext>
            </a:extLst>
          </p:cNvPr>
          <p:cNvSpPr>
            <a:spLocks noGrp="1"/>
          </p:cNvSpPr>
          <p:nvPr>
            <p:ph sz="quarter" idx="13"/>
          </p:nvPr>
        </p:nvSpPr>
        <p:spPr>
          <a:xfrm>
            <a:off x="913774" y="1874402"/>
            <a:ext cx="5106026" cy="3916797"/>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NIÑOS DE básica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srgbClr val="202124"/>
                </a:solidFill>
              </a:rPr>
              <a:t>Respeto hacia otras personas, hacia sus ideas, prácticas o creencias, con independencia de que sean iguales o diferentes a las nuestras</a:t>
            </a:r>
            <a:endParaRPr kumimoji="0" lang="es-ES" sz="1200" b="1" i="0" u="none" strike="noStrike" kern="1200" cap="none" spc="0" normalizeH="0" baseline="0" noProof="0" dirty="0">
              <a:ln>
                <a:noFill/>
              </a:ln>
              <a:solidFill>
                <a:srgbClr val="202124"/>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a:t>
            </a:r>
            <a:r>
              <a:rPr kumimoji="0" lang="es-ES" sz="1200" b="1" i="0" u="none" strike="noStrike" kern="1200" cap="none" spc="0" normalizeH="0" baseline="0" noProof="0" dirty="0" err="1">
                <a:ln>
                  <a:noFill/>
                </a:ln>
                <a:solidFill>
                  <a:prstClr val="black"/>
                </a:solidFill>
                <a:effectLst/>
                <a:uLnTx/>
                <a:uFillTx/>
              </a:rPr>
              <a:t>videobeam</a:t>
            </a:r>
            <a:r>
              <a:rPr kumimoji="0" lang="es-ES" sz="1200" b="1" i="0" u="none" strike="noStrike" kern="1200" cap="none" spc="0" normalizeH="0" baseline="0" noProof="0" dirty="0">
                <a:ln>
                  <a:noFill/>
                </a:ln>
                <a:solidFill>
                  <a:prstClr val="black"/>
                </a:solidFill>
                <a:effectLst/>
                <a:uLnTx/>
                <a:uFillTx/>
              </a:rPr>
              <a:t>, papel, goma blanca, tijera punta roma, fotos familiares, revistas, periódicos.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30 a 35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3891F494-A833-5F1F-93A0-F257F13025DD}"/>
              </a:ext>
            </a:extLst>
          </p:cNvPr>
          <p:cNvSpPr>
            <a:spLocks noGrp="1"/>
          </p:cNvSpPr>
          <p:nvPr>
            <p:ph sz="quarter" idx="14"/>
          </p:nvPr>
        </p:nvSpPr>
        <p:spPr>
          <a:xfrm>
            <a:off x="6172200" y="1874402"/>
            <a:ext cx="5105400" cy="3916797"/>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sexto y séptimo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Tolerancia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300" b="1" cap="none" dirty="0">
                <a:solidFill>
                  <a:prstClr val="black"/>
                </a:solidFill>
              </a:rPr>
              <a:t>Descubrir culturas del mundo, jugar al quién es quién, aprender más cosas sobre la diversidad funcional, escribir frases para tolerancia, desarrollar la empatía. Películas: Wonder, Billy Elliot, Intocable, Mi nombre es Khan, Del Revés o Gru, Mi villano Favorito</a:t>
            </a:r>
            <a:endParaRPr kumimoji="0" lang="es-CO" sz="13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Estimado docente podrá encontrar dichas dinámicas, juegos divertidos y video en  la siguiente dirección: </a:t>
            </a:r>
            <a:r>
              <a:rPr kumimoji="0" lang="es-CO" sz="1300" b="1" i="0" u="none" strike="noStrike" kern="1200" cap="none" spc="0" normalizeH="0" baseline="0" noProof="0" dirty="0">
                <a:ln>
                  <a:noFill/>
                </a:ln>
                <a:solidFill>
                  <a:prstClr val="black"/>
                </a:solidFill>
                <a:effectLst/>
                <a:uLnTx/>
                <a:uFillTx/>
                <a:ea typeface="+mn-ea"/>
                <a:cs typeface="+mn-cs"/>
                <a:hlinkClick r:id="rId2"/>
              </a:rPr>
              <a:t>https://guíainfantil.com</a:t>
            </a:r>
            <a:r>
              <a:rPr kumimoji="0" lang="es-CO" sz="13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Imagen 4">
            <a:extLst>
              <a:ext uri="{FF2B5EF4-FFF2-40B4-BE49-F238E27FC236}">
                <a16:creationId xmlns:a16="http://schemas.microsoft.com/office/drawing/2014/main" id="{12DE6EF6-6AD3-EF2D-BECB-E686B93C08C8}"/>
              </a:ext>
            </a:extLst>
          </p:cNvPr>
          <p:cNvPicPr>
            <a:picLocks noChangeAspect="1"/>
          </p:cNvPicPr>
          <p:nvPr/>
        </p:nvPicPr>
        <p:blipFill>
          <a:blip r:embed="rId3"/>
          <a:stretch>
            <a:fillRect/>
          </a:stretch>
        </p:blipFill>
        <p:spPr>
          <a:xfrm>
            <a:off x="0" y="0"/>
            <a:ext cx="1554615" cy="1255885"/>
          </a:xfrm>
          <a:prstGeom prst="rect">
            <a:avLst/>
          </a:prstGeom>
        </p:spPr>
      </p:pic>
      <p:sp>
        <p:nvSpPr>
          <p:cNvPr id="6" name="Marcador de número de diapositiva 5">
            <a:extLst>
              <a:ext uri="{FF2B5EF4-FFF2-40B4-BE49-F238E27FC236}">
                <a16:creationId xmlns:a16="http://schemas.microsoft.com/office/drawing/2014/main" id="{1C7E3074-846D-EE09-E547-08DCBB84FA33}"/>
              </a:ext>
            </a:extLst>
          </p:cNvPr>
          <p:cNvSpPr>
            <a:spLocks noGrp="1"/>
          </p:cNvSpPr>
          <p:nvPr>
            <p:ph type="sldNum" sz="quarter" idx="12"/>
          </p:nvPr>
        </p:nvSpPr>
        <p:spPr/>
        <p:txBody>
          <a:bodyPr/>
          <a:lstStyle/>
          <a:p>
            <a:fld id="{B5346379-99B8-4D47-8EAF-938C34B28DAA}" type="slidenum">
              <a:rPr lang="es-CO" smtClean="0"/>
              <a:t>68</a:t>
            </a:fld>
            <a:endParaRPr lang="es-CO"/>
          </a:p>
        </p:txBody>
      </p:sp>
    </p:spTree>
    <p:extLst>
      <p:ext uri="{BB962C8B-B14F-4D97-AF65-F5344CB8AC3E}">
        <p14:creationId xmlns:p14="http://schemas.microsoft.com/office/powerpoint/2010/main" val="1151756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234D43-43FC-92B0-5F60-EFFD923AC0BB}"/>
              </a:ext>
            </a:extLst>
          </p:cNvPr>
          <p:cNvSpPr>
            <a:spLocks noGrp="1"/>
          </p:cNvSpPr>
          <p:nvPr>
            <p:ph type="title"/>
          </p:nvPr>
        </p:nvSpPr>
        <p:spPr>
          <a:xfrm>
            <a:off x="913775" y="618517"/>
            <a:ext cx="10364451" cy="1023671"/>
          </a:xfrm>
        </p:spPr>
        <p:txBody>
          <a:bodyPr>
            <a:normAutofit/>
          </a:bodyPr>
          <a:lstStyle/>
          <a:p>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kumimoji="0" lang="es-CO" sz="2400" b="0" i="0" u="none" strike="noStrike" kern="1200" cap="all" spc="0" normalizeH="0" baseline="0" noProof="0" dirty="0">
                <a:ln>
                  <a:noFill/>
                </a:ln>
                <a:solidFill>
                  <a:srgbClr val="FFC000"/>
                </a:solidFill>
                <a:effectLst/>
                <a:uLnTx/>
                <a:uFillTx/>
                <a:latin typeface="+mn-lt"/>
                <a:ea typeface="+mj-ea"/>
                <a:cs typeface="+mj-cs"/>
              </a:rPr>
              <a:t>A </a:t>
            </a:r>
            <a:r>
              <a:rPr kumimoji="0" lang="es-CO" sz="2400" b="0" i="0" u="none" strike="noStrike" kern="1200" cap="all" spc="0" normalizeH="0" baseline="0" noProof="0" dirty="0">
                <a:ln>
                  <a:noFill/>
                </a:ln>
                <a:solidFill>
                  <a:srgbClr val="C00000"/>
                </a:solidFill>
                <a:effectLst/>
                <a:uLnTx/>
                <a:uFillTx/>
                <a:latin typeface="+mn-lt"/>
                <a:ea typeface="+mj-ea"/>
                <a:cs typeface="+mj-cs"/>
              </a:rPr>
              <a:t> </a:t>
            </a:r>
            <a:r>
              <a:rPr kumimoji="0" lang="es-CO" sz="2400" b="0" i="0" u="none" strike="noStrike" kern="1200" cap="all" spc="0" normalizeH="0" baseline="0" noProof="0" dirty="0">
                <a:ln>
                  <a:noFill/>
                </a:ln>
                <a:solidFill>
                  <a:srgbClr val="00B0F0"/>
                </a:solidFill>
                <a:effectLst/>
                <a:uLnTx/>
                <a:uFillTx/>
                <a:latin typeface="+mn-lt"/>
                <a:ea typeface="+mj-ea"/>
                <a:cs typeface="+mj-cs"/>
              </a:rPr>
              <a:t>T</a:t>
            </a:r>
            <a:r>
              <a:rPr kumimoji="0" lang="es-CO" sz="2400" b="0" i="0" u="none" strike="noStrike" kern="1200" cap="all" spc="0" normalizeH="0" baseline="0" noProof="0" dirty="0">
                <a:ln>
                  <a:noFill/>
                </a:ln>
                <a:solidFill>
                  <a:srgbClr val="7030A0"/>
                </a:solidFill>
                <a:effectLst/>
                <a:uLnTx/>
                <a:uFillTx/>
                <a:latin typeface="+mn-lt"/>
                <a:ea typeface="+mj-ea"/>
                <a:cs typeface="+mj-cs"/>
              </a:rPr>
              <a:t> 0 </a:t>
            </a:r>
            <a:r>
              <a:rPr kumimoji="0" lang="es-CO" sz="2400" b="0" i="0" u="none" strike="noStrike" kern="1200" cap="all" spc="0" normalizeH="0" baseline="0" noProof="0" dirty="0">
                <a:ln>
                  <a:noFill/>
                </a:ln>
                <a:solidFill>
                  <a:srgbClr val="00B050"/>
                </a:solidFill>
                <a:effectLst/>
                <a:uLnTx/>
                <a:uFillTx/>
                <a:latin typeface="+mn-lt"/>
                <a:ea typeface="+mj-ea"/>
                <a:cs typeface="+mj-cs"/>
              </a:rPr>
              <a:t>L </a:t>
            </a:r>
            <a:r>
              <a:rPr kumimoji="0" lang="es-CO" sz="2400" b="0" i="0" u="none" strike="noStrike" kern="1200" cap="all" spc="0" normalizeH="0" baseline="0" noProof="0" dirty="0">
                <a:ln>
                  <a:noFill/>
                </a:ln>
                <a:solidFill>
                  <a:srgbClr val="CE6633">
                    <a:lumMod val="75000"/>
                  </a:srgbClr>
                </a:solidFill>
                <a:effectLst/>
                <a:uLnTx/>
                <a:uFillTx/>
                <a:latin typeface="+mn-lt"/>
                <a:ea typeface="+mj-ea"/>
                <a:cs typeface="+mj-cs"/>
              </a:rPr>
              <a:t>E </a:t>
            </a:r>
            <a:r>
              <a:rPr kumimoji="0" lang="es-CO" sz="2400" b="0" i="0" u="none" strike="noStrike" kern="1200" cap="all" spc="0" normalizeH="0" baseline="0" noProof="0" dirty="0">
                <a:ln>
                  <a:noFill/>
                </a:ln>
                <a:solidFill>
                  <a:srgbClr val="FF6600"/>
                </a:solidFill>
                <a:effectLst/>
                <a:uLnTx/>
                <a:uFillTx/>
                <a:latin typeface="+mn-lt"/>
                <a:ea typeface="+mj-ea"/>
                <a:cs typeface="+mj-cs"/>
              </a:rPr>
              <a:t>R </a:t>
            </a:r>
            <a:r>
              <a:rPr kumimoji="0" lang="es-CO" sz="2400" b="0" i="0" u="none" strike="noStrike" kern="1200" cap="all" spc="0" normalizeH="0" baseline="0" noProof="0" dirty="0">
                <a:ln>
                  <a:noFill/>
                </a:ln>
                <a:solidFill>
                  <a:srgbClr val="4BCAAD">
                    <a:lumMod val="50000"/>
                  </a:srgbClr>
                </a:solidFill>
                <a:effectLst/>
                <a:uLnTx/>
                <a:uFillTx/>
                <a:latin typeface="+mn-lt"/>
                <a:ea typeface="+mj-ea"/>
                <a:cs typeface="+mj-cs"/>
              </a:rPr>
              <a:t>A </a:t>
            </a:r>
            <a:r>
              <a:rPr kumimoji="0" lang="es-CO" sz="2400" b="0" i="0" u="none" strike="noStrike" kern="1200" cap="all" spc="0" normalizeH="0" baseline="0" noProof="0" dirty="0">
                <a:ln>
                  <a:noFill/>
                </a:ln>
                <a:solidFill>
                  <a:srgbClr val="D99C3F">
                    <a:lumMod val="60000"/>
                    <a:lumOff val="40000"/>
                  </a:srgbClr>
                </a:solidFill>
                <a:effectLst/>
                <a:uLnTx/>
                <a:uFillTx/>
                <a:latin typeface="+mn-lt"/>
                <a:ea typeface="+mj-ea"/>
                <a:cs typeface="+mj-cs"/>
              </a:rPr>
              <a:t>N </a:t>
            </a:r>
            <a:r>
              <a:rPr kumimoji="0" lang="es-CO" sz="2400" b="0" i="0" u="none" strike="noStrike" kern="1200" cap="all" spc="0" normalizeH="0" baseline="0" noProof="0" dirty="0">
                <a:ln>
                  <a:noFill/>
                </a:ln>
                <a:solidFill>
                  <a:prstClr val="black"/>
                </a:solidFill>
                <a:effectLst/>
                <a:uLnTx/>
                <a:uFillTx/>
                <a:latin typeface="+mn-lt"/>
                <a:ea typeface="+mj-ea"/>
                <a:cs typeface="+mj-cs"/>
              </a:rPr>
              <a:t>C </a:t>
            </a:r>
            <a:r>
              <a:rPr kumimoji="0" lang="es-CO" sz="2400" b="0" i="0" u="none" strike="noStrike" kern="1200" cap="all" spc="0" normalizeH="0" baseline="0" noProof="0" dirty="0">
                <a:ln>
                  <a:noFill/>
                </a:ln>
                <a:solidFill>
                  <a:srgbClr val="FFFF00"/>
                </a:solidFill>
                <a:effectLst/>
                <a:uLnTx/>
                <a:uFillTx/>
                <a:latin typeface="+mn-lt"/>
                <a:ea typeface="+mj-ea"/>
                <a:cs typeface="+mj-cs"/>
              </a:rPr>
              <a:t>I </a:t>
            </a:r>
            <a:r>
              <a:rPr kumimoji="0" lang="es-CO" sz="2400" b="0" i="0" u="none" strike="noStrike" kern="1200" cap="all" spc="0" normalizeH="0" baseline="0" noProof="0" dirty="0">
                <a:ln>
                  <a:noFill/>
                </a:ln>
                <a:solidFill>
                  <a:srgbClr val="A35DD1"/>
                </a:solidFill>
                <a:effectLst/>
                <a:uLnTx/>
                <a:uFillTx/>
                <a:latin typeface="+mn-lt"/>
                <a:ea typeface="+mj-ea"/>
                <a:cs typeface="+mj-cs"/>
              </a:rPr>
              <a:t>A</a:t>
            </a:r>
            <a:endParaRPr lang="es-CO" sz="2400" dirty="0">
              <a:latin typeface="+mn-lt"/>
            </a:endParaRPr>
          </a:p>
        </p:txBody>
      </p:sp>
      <p:sp>
        <p:nvSpPr>
          <p:cNvPr id="3" name="Marcador de contenido 2">
            <a:extLst>
              <a:ext uri="{FF2B5EF4-FFF2-40B4-BE49-F238E27FC236}">
                <a16:creationId xmlns:a16="http://schemas.microsoft.com/office/drawing/2014/main" id="{D4E3CF02-89F6-12B2-2195-6278CBEF8DA0}"/>
              </a:ext>
            </a:extLst>
          </p:cNvPr>
          <p:cNvSpPr>
            <a:spLocks noGrp="1"/>
          </p:cNvSpPr>
          <p:nvPr>
            <p:ph sz="quarter" idx="13"/>
          </p:nvPr>
        </p:nvSpPr>
        <p:spPr>
          <a:xfrm>
            <a:off x="913774" y="2367092"/>
            <a:ext cx="5106026" cy="3044663"/>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a:t>
            </a:r>
            <a:r>
              <a:rPr lang="es-CO" sz="1200" dirty="0">
                <a:solidFill>
                  <a:srgbClr val="3366CC"/>
                </a:solidFill>
              </a:rPr>
              <a:t>JÓVENES</a:t>
            </a:r>
            <a:r>
              <a:rPr kumimoji="0" lang="es-CO" sz="1200" b="0" i="0" u="none" strike="noStrike" kern="1200" cap="all" spc="0" normalizeH="0" baseline="0" noProof="0" dirty="0">
                <a:ln>
                  <a:noFill/>
                </a:ln>
                <a:solidFill>
                  <a:srgbClr val="3366CC"/>
                </a:solidFill>
                <a:effectLst/>
                <a:uLnTx/>
                <a:uFillTx/>
              </a:rPr>
              <a:t> DE básica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srgbClr val="202124"/>
                </a:solidFill>
              </a:rPr>
              <a:t>Implica respeto, empatía, solidaridad, supone ser flexible, saber escuchar, saber observar, aceptar la diferencia, pues todos somos diferentes y ahí está la riqueza de este mundo, su diversidad</a:t>
            </a:r>
            <a:endParaRPr kumimoji="0" lang="es-ES" sz="1200" b="1" i="0" u="none" strike="noStrike" kern="1200" cap="none" spc="0" normalizeH="0" baseline="0" noProof="0" dirty="0">
              <a:ln>
                <a:noFill/>
              </a:ln>
              <a:solidFill>
                <a:srgbClr val="202124"/>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a:t>
            </a:r>
            <a:r>
              <a:rPr kumimoji="0" lang="es-ES" sz="1200" b="1" i="0" u="none" strike="noStrike" kern="1200" cap="none" spc="0" normalizeH="0" baseline="0" noProof="0" dirty="0" err="1">
                <a:ln>
                  <a:noFill/>
                </a:ln>
                <a:solidFill>
                  <a:prstClr val="black"/>
                </a:solidFill>
                <a:effectLst/>
                <a:uLnTx/>
                <a:uFillTx/>
              </a:rPr>
              <a:t>videaobeam</a:t>
            </a:r>
            <a:r>
              <a:rPr kumimoji="0" lang="es-ES" sz="1200" b="1" i="0" u="none" strike="noStrike" kern="1200" cap="none" spc="0" normalizeH="0" baseline="0" noProof="0" dirty="0">
                <a:ln>
                  <a:noFill/>
                </a:ln>
                <a:solidFill>
                  <a:prstClr val="black"/>
                </a:solidFill>
                <a:effectLst/>
                <a:uLnTx/>
                <a:uFillTx/>
              </a:rPr>
              <a:t>, imágenes o fotos, imágenes de percepción, diccionario de castellano, textos, libros.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120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BBB7B7E8-D910-BCA1-A6C9-549531F77CEC}"/>
              </a:ext>
            </a:extLst>
          </p:cNvPr>
          <p:cNvSpPr>
            <a:spLocks noGrp="1"/>
          </p:cNvSpPr>
          <p:nvPr>
            <p:ph sz="quarter" idx="14"/>
          </p:nvPr>
        </p:nvSpPr>
        <p:spPr>
          <a:xfrm>
            <a:off x="6172200" y="2174034"/>
            <a:ext cx="5105400" cy="3617166"/>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a:t>
            </a:r>
            <a:r>
              <a:rPr lang="es-ES" sz="1300" dirty="0">
                <a:solidFill>
                  <a:srgbClr val="FFC000"/>
                </a:solidFill>
              </a:rPr>
              <a:t>JOVENES</a:t>
            </a:r>
            <a:r>
              <a:rPr kumimoji="0" lang="es-ES" sz="1300" b="0" i="0" u="none" strike="noStrike" kern="1200" cap="all" spc="0" normalizeH="0" baseline="0" noProof="0" dirty="0">
                <a:ln>
                  <a:noFill/>
                </a:ln>
                <a:solidFill>
                  <a:srgbClr val="FFC000"/>
                </a:solidFill>
                <a:effectLst/>
                <a:uLnTx/>
                <a:uFillTx/>
                <a:ea typeface="+mn-ea"/>
                <a:cs typeface="+mn-cs"/>
              </a:rPr>
              <a:t> De octavo y noveno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Tolerancia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300" b="1" cap="none" dirty="0">
                <a:solidFill>
                  <a:prstClr val="black"/>
                </a:solidFill>
              </a:rPr>
              <a:t>¿quién es quién?, piensas lo que dices?, expresa tu opinión, escucha y respeta la de otro/a. Video taller La Tolerancia</a:t>
            </a:r>
            <a:endParaRPr kumimoji="0" lang="es-CO" sz="13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Estimado docente podrá encontrar dichas dinámicas, juegos divertidos y video en  la siguiente dirección: </a:t>
            </a:r>
            <a:r>
              <a:rPr kumimoji="0" lang="es-CO" sz="1300" b="1" i="0" u="none" strike="noStrike" kern="1200" cap="none" spc="0" normalizeH="0" baseline="0" noProof="0" dirty="0">
                <a:ln>
                  <a:noFill/>
                </a:ln>
                <a:solidFill>
                  <a:prstClr val="black"/>
                </a:solidFill>
                <a:effectLst/>
                <a:uLnTx/>
                <a:uFillTx/>
                <a:ea typeface="+mn-ea"/>
                <a:cs typeface="+mn-cs"/>
                <a:hlinkClick r:id="rId2"/>
              </a:rPr>
              <a:t>https://www.soymundo.com</a:t>
            </a:r>
            <a:r>
              <a:rPr kumimoji="0" lang="es-CO" sz="1300" b="1" i="0" u="none" strike="noStrike" kern="1200" cap="none" spc="0" normalizeH="0" baseline="0" noProof="0" dirty="0">
                <a:ln>
                  <a:noFill/>
                </a:ln>
                <a:solidFill>
                  <a:prstClr val="black"/>
                </a:solidFill>
                <a:effectLst/>
                <a:uLnTx/>
                <a:uFillTx/>
                <a:ea typeface="+mn-ea"/>
                <a:cs typeface="+mn-cs"/>
              </a:rPr>
              <a:t>  </a:t>
            </a:r>
            <a:r>
              <a:rPr kumimoji="0" lang="es-CO" sz="1300" b="1" i="0" u="none" strike="noStrike" kern="1200" cap="none" spc="0" normalizeH="0" baseline="0" noProof="0" dirty="0">
                <a:ln>
                  <a:noFill/>
                </a:ln>
                <a:solidFill>
                  <a:prstClr val="black"/>
                </a:solidFill>
                <a:effectLst/>
                <a:uLnTx/>
                <a:uFillTx/>
                <a:ea typeface="+mn-ea"/>
                <a:cs typeface="+mn-cs"/>
                <a:hlinkClick r:id="rId3"/>
              </a:rPr>
              <a:t>https://youtube/oiVQ10qtFBs</a:t>
            </a:r>
            <a:r>
              <a:rPr kumimoji="0" lang="es-CO" sz="13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Imagen 4">
            <a:extLst>
              <a:ext uri="{FF2B5EF4-FFF2-40B4-BE49-F238E27FC236}">
                <a16:creationId xmlns:a16="http://schemas.microsoft.com/office/drawing/2014/main" id="{2AB1619D-FF02-0522-E1A8-ED48C3A8E3FD}"/>
              </a:ext>
            </a:extLst>
          </p:cNvPr>
          <p:cNvPicPr>
            <a:picLocks noChangeAspect="1"/>
          </p:cNvPicPr>
          <p:nvPr/>
        </p:nvPicPr>
        <p:blipFill>
          <a:blip r:embed="rId4"/>
          <a:stretch>
            <a:fillRect/>
          </a:stretch>
        </p:blipFill>
        <p:spPr>
          <a:xfrm>
            <a:off x="0" y="0"/>
            <a:ext cx="1377815" cy="1225402"/>
          </a:xfrm>
          <a:prstGeom prst="rect">
            <a:avLst/>
          </a:prstGeom>
        </p:spPr>
      </p:pic>
      <p:sp>
        <p:nvSpPr>
          <p:cNvPr id="6" name="Marcador de número de diapositiva 5">
            <a:extLst>
              <a:ext uri="{FF2B5EF4-FFF2-40B4-BE49-F238E27FC236}">
                <a16:creationId xmlns:a16="http://schemas.microsoft.com/office/drawing/2014/main" id="{61ECAB1B-D4EE-D11E-1370-64EF016E0C2F}"/>
              </a:ext>
            </a:extLst>
          </p:cNvPr>
          <p:cNvSpPr>
            <a:spLocks noGrp="1"/>
          </p:cNvSpPr>
          <p:nvPr>
            <p:ph type="sldNum" sz="quarter" idx="12"/>
          </p:nvPr>
        </p:nvSpPr>
        <p:spPr/>
        <p:txBody>
          <a:bodyPr/>
          <a:lstStyle/>
          <a:p>
            <a:fld id="{B5346379-99B8-4D47-8EAF-938C34B28DAA}" type="slidenum">
              <a:rPr lang="es-CO" smtClean="0"/>
              <a:t>69</a:t>
            </a:fld>
            <a:endParaRPr lang="es-CO"/>
          </a:p>
        </p:txBody>
      </p:sp>
    </p:spTree>
    <p:extLst>
      <p:ext uri="{BB962C8B-B14F-4D97-AF65-F5344CB8AC3E}">
        <p14:creationId xmlns:p14="http://schemas.microsoft.com/office/powerpoint/2010/main" val="1586965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8D4E40E-2AE3-4D0C-EE15-EF9D15CAB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501253" cy="1201002"/>
          </a:xfrm>
          <a:prstGeom prst="rect">
            <a:avLst/>
          </a:prstGeom>
        </p:spPr>
      </p:pic>
      <p:sp>
        <p:nvSpPr>
          <p:cNvPr id="4" name="Marcador de número de diapositiva 3">
            <a:extLst>
              <a:ext uri="{FF2B5EF4-FFF2-40B4-BE49-F238E27FC236}">
                <a16:creationId xmlns:a16="http://schemas.microsoft.com/office/drawing/2014/main" id="{00F328A8-0341-7B41-56F6-719D226AA57F}"/>
              </a:ext>
            </a:extLst>
          </p:cNvPr>
          <p:cNvSpPr>
            <a:spLocks noGrp="1"/>
          </p:cNvSpPr>
          <p:nvPr>
            <p:ph type="sldNum" sz="quarter" idx="12"/>
          </p:nvPr>
        </p:nvSpPr>
        <p:spPr/>
        <p:txBody>
          <a:bodyPr/>
          <a:lstStyle/>
          <a:p>
            <a:fld id="{B5346379-99B8-4D47-8EAF-938C34B28DAA}" type="slidenum">
              <a:rPr lang="es-CO" smtClean="0"/>
              <a:t>7</a:t>
            </a:fld>
            <a:endParaRPr lang="es-CO"/>
          </a:p>
        </p:txBody>
      </p:sp>
      <p:pic>
        <p:nvPicPr>
          <p:cNvPr id="5" name="Imagen 4" descr="Logotipo&#10;&#10;El contenido generado por IA puede ser incorrecto.">
            <a:extLst>
              <a:ext uri="{FF2B5EF4-FFF2-40B4-BE49-F238E27FC236}">
                <a16:creationId xmlns:a16="http://schemas.microsoft.com/office/drawing/2014/main" id="{81C5F2B2-03D1-59D8-4161-14A16AA4E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697" y="1201003"/>
            <a:ext cx="7488605" cy="4527993"/>
          </a:xfrm>
          <a:prstGeom prst="rect">
            <a:avLst/>
          </a:prstGeom>
        </p:spPr>
      </p:pic>
    </p:spTree>
    <p:extLst>
      <p:ext uri="{BB962C8B-B14F-4D97-AF65-F5344CB8AC3E}">
        <p14:creationId xmlns:p14="http://schemas.microsoft.com/office/powerpoint/2010/main" val="1540646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3550B9-327A-C165-5DA4-A8D48C7CB833}"/>
              </a:ext>
            </a:extLst>
          </p:cNvPr>
          <p:cNvSpPr>
            <a:spLocks noGrp="1"/>
          </p:cNvSpPr>
          <p:nvPr>
            <p:ph type="title"/>
          </p:nvPr>
        </p:nvSpPr>
        <p:spPr>
          <a:xfrm>
            <a:off x="913775" y="618517"/>
            <a:ext cx="10364451" cy="1023671"/>
          </a:xfrm>
        </p:spPr>
        <p:txBody>
          <a:bodyPr>
            <a:normAutofit/>
          </a:bodyPr>
          <a:lstStyle/>
          <a:p>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kumimoji="0" lang="es-CO" sz="2400" b="0" i="0" u="none" strike="noStrike" kern="1200" cap="all" spc="0" normalizeH="0" baseline="0" noProof="0" dirty="0">
                <a:ln>
                  <a:noFill/>
                </a:ln>
                <a:solidFill>
                  <a:srgbClr val="FFC000"/>
                </a:solidFill>
                <a:effectLst/>
                <a:uLnTx/>
                <a:uFillTx/>
                <a:latin typeface="+mn-lt"/>
                <a:ea typeface="+mj-ea"/>
                <a:cs typeface="+mj-cs"/>
              </a:rPr>
              <a:t>A </a:t>
            </a:r>
            <a:r>
              <a:rPr kumimoji="0" lang="es-CO" sz="2400" b="0" i="0" u="none" strike="noStrike" kern="1200" cap="all" spc="0" normalizeH="0" baseline="0" noProof="0" dirty="0">
                <a:ln>
                  <a:noFill/>
                </a:ln>
                <a:solidFill>
                  <a:srgbClr val="C00000"/>
                </a:solidFill>
                <a:effectLst/>
                <a:uLnTx/>
                <a:uFillTx/>
                <a:latin typeface="+mn-lt"/>
                <a:ea typeface="+mj-ea"/>
                <a:cs typeface="+mj-cs"/>
              </a:rPr>
              <a:t> </a:t>
            </a:r>
            <a:r>
              <a:rPr kumimoji="0" lang="es-CO" sz="2400" b="0" i="0" u="none" strike="noStrike" kern="1200" cap="all" spc="0" normalizeH="0" baseline="0" noProof="0" dirty="0">
                <a:ln>
                  <a:noFill/>
                </a:ln>
                <a:solidFill>
                  <a:srgbClr val="00B0F0"/>
                </a:solidFill>
                <a:effectLst/>
                <a:uLnTx/>
                <a:uFillTx/>
                <a:latin typeface="+mn-lt"/>
                <a:ea typeface="+mj-ea"/>
                <a:cs typeface="+mj-cs"/>
              </a:rPr>
              <a:t>T</a:t>
            </a:r>
            <a:r>
              <a:rPr kumimoji="0" lang="es-CO" sz="2400" b="0" i="0" u="none" strike="noStrike" kern="1200" cap="all" spc="0" normalizeH="0" baseline="0" noProof="0" dirty="0">
                <a:ln>
                  <a:noFill/>
                </a:ln>
                <a:solidFill>
                  <a:srgbClr val="7030A0"/>
                </a:solidFill>
                <a:effectLst/>
                <a:uLnTx/>
                <a:uFillTx/>
                <a:latin typeface="+mn-lt"/>
                <a:ea typeface="+mj-ea"/>
                <a:cs typeface="+mj-cs"/>
              </a:rPr>
              <a:t> 0 </a:t>
            </a:r>
            <a:r>
              <a:rPr kumimoji="0" lang="es-CO" sz="2400" b="0" i="0" u="none" strike="noStrike" kern="1200" cap="all" spc="0" normalizeH="0" baseline="0" noProof="0" dirty="0">
                <a:ln>
                  <a:noFill/>
                </a:ln>
                <a:solidFill>
                  <a:srgbClr val="00B050"/>
                </a:solidFill>
                <a:effectLst/>
                <a:uLnTx/>
                <a:uFillTx/>
                <a:latin typeface="+mn-lt"/>
                <a:ea typeface="+mj-ea"/>
                <a:cs typeface="+mj-cs"/>
              </a:rPr>
              <a:t>L </a:t>
            </a:r>
            <a:r>
              <a:rPr kumimoji="0" lang="es-CO" sz="2400" b="0" i="0" u="none" strike="noStrike" kern="1200" cap="all" spc="0" normalizeH="0" baseline="0" noProof="0" dirty="0">
                <a:ln>
                  <a:noFill/>
                </a:ln>
                <a:solidFill>
                  <a:srgbClr val="CE6633">
                    <a:lumMod val="75000"/>
                  </a:srgbClr>
                </a:solidFill>
                <a:effectLst/>
                <a:uLnTx/>
                <a:uFillTx/>
                <a:latin typeface="+mn-lt"/>
                <a:ea typeface="+mj-ea"/>
                <a:cs typeface="+mj-cs"/>
              </a:rPr>
              <a:t>E </a:t>
            </a:r>
            <a:r>
              <a:rPr kumimoji="0" lang="es-CO" sz="2400" b="0" i="0" u="none" strike="noStrike" kern="1200" cap="all" spc="0" normalizeH="0" baseline="0" noProof="0" dirty="0">
                <a:ln>
                  <a:noFill/>
                </a:ln>
                <a:solidFill>
                  <a:srgbClr val="FF6600"/>
                </a:solidFill>
                <a:effectLst/>
                <a:uLnTx/>
                <a:uFillTx/>
                <a:latin typeface="+mn-lt"/>
                <a:ea typeface="+mj-ea"/>
                <a:cs typeface="+mj-cs"/>
              </a:rPr>
              <a:t>R </a:t>
            </a:r>
            <a:r>
              <a:rPr kumimoji="0" lang="es-CO" sz="2400" b="0" i="0" u="none" strike="noStrike" kern="1200" cap="all" spc="0" normalizeH="0" baseline="0" noProof="0" dirty="0">
                <a:ln>
                  <a:noFill/>
                </a:ln>
                <a:solidFill>
                  <a:srgbClr val="4BCAAD">
                    <a:lumMod val="50000"/>
                  </a:srgbClr>
                </a:solidFill>
                <a:effectLst/>
                <a:uLnTx/>
                <a:uFillTx/>
                <a:latin typeface="+mn-lt"/>
                <a:ea typeface="+mj-ea"/>
                <a:cs typeface="+mj-cs"/>
              </a:rPr>
              <a:t>A </a:t>
            </a:r>
            <a:r>
              <a:rPr kumimoji="0" lang="es-CO" sz="2400" b="0" i="0" u="none" strike="noStrike" kern="1200" cap="all" spc="0" normalizeH="0" baseline="0" noProof="0" dirty="0">
                <a:ln>
                  <a:noFill/>
                </a:ln>
                <a:solidFill>
                  <a:srgbClr val="D99C3F">
                    <a:lumMod val="60000"/>
                    <a:lumOff val="40000"/>
                  </a:srgbClr>
                </a:solidFill>
                <a:effectLst/>
                <a:uLnTx/>
                <a:uFillTx/>
                <a:latin typeface="+mn-lt"/>
                <a:ea typeface="+mj-ea"/>
                <a:cs typeface="+mj-cs"/>
              </a:rPr>
              <a:t>N </a:t>
            </a:r>
            <a:r>
              <a:rPr kumimoji="0" lang="es-CO" sz="2400" b="0" i="0" u="none" strike="noStrike" kern="1200" cap="all" spc="0" normalizeH="0" baseline="0" noProof="0" dirty="0">
                <a:ln>
                  <a:noFill/>
                </a:ln>
                <a:solidFill>
                  <a:prstClr val="black"/>
                </a:solidFill>
                <a:effectLst/>
                <a:uLnTx/>
                <a:uFillTx/>
                <a:latin typeface="+mn-lt"/>
                <a:ea typeface="+mj-ea"/>
                <a:cs typeface="+mj-cs"/>
              </a:rPr>
              <a:t>C </a:t>
            </a:r>
            <a:r>
              <a:rPr kumimoji="0" lang="es-CO" sz="2400" b="0" i="0" u="none" strike="noStrike" kern="1200" cap="all" spc="0" normalizeH="0" baseline="0" noProof="0" dirty="0">
                <a:ln>
                  <a:noFill/>
                </a:ln>
                <a:solidFill>
                  <a:srgbClr val="FFFF00"/>
                </a:solidFill>
                <a:effectLst/>
                <a:uLnTx/>
                <a:uFillTx/>
                <a:latin typeface="+mn-lt"/>
                <a:ea typeface="+mj-ea"/>
                <a:cs typeface="+mj-cs"/>
              </a:rPr>
              <a:t>I </a:t>
            </a:r>
            <a:r>
              <a:rPr kumimoji="0" lang="es-CO" sz="2400" b="0" i="0" u="none" strike="noStrike" kern="1200" cap="all" spc="0" normalizeH="0" baseline="0" noProof="0" dirty="0">
                <a:ln>
                  <a:noFill/>
                </a:ln>
                <a:solidFill>
                  <a:srgbClr val="A35DD1"/>
                </a:solidFill>
                <a:effectLst/>
                <a:uLnTx/>
                <a:uFillTx/>
                <a:latin typeface="+mn-lt"/>
                <a:ea typeface="+mj-ea"/>
                <a:cs typeface="+mj-cs"/>
              </a:rPr>
              <a:t>A</a:t>
            </a:r>
            <a:endParaRPr lang="es-CO" sz="2400" dirty="0">
              <a:latin typeface="+mn-lt"/>
            </a:endParaRPr>
          </a:p>
        </p:txBody>
      </p:sp>
      <p:sp>
        <p:nvSpPr>
          <p:cNvPr id="3" name="Marcador de contenido 2">
            <a:extLst>
              <a:ext uri="{FF2B5EF4-FFF2-40B4-BE49-F238E27FC236}">
                <a16:creationId xmlns:a16="http://schemas.microsoft.com/office/drawing/2014/main" id="{8504483F-DE5A-96FD-43FE-9FCF9137785D}"/>
              </a:ext>
            </a:extLst>
          </p:cNvPr>
          <p:cNvSpPr>
            <a:spLocks noGrp="1"/>
          </p:cNvSpPr>
          <p:nvPr>
            <p:ph sz="quarter" idx="13"/>
          </p:nvPr>
        </p:nvSpPr>
        <p:spPr>
          <a:xfrm>
            <a:off x="913774" y="2052736"/>
            <a:ext cx="5106026" cy="3359019"/>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jóvenes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202124"/>
                </a:solidFill>
                <a:effectLst/>
                <a:uLnTx/>
                <a:uFillTx/>
              </a:rPr>
              <a:t>Valor moral que implica el respeto íntegro hacia el otro, hacia sus ideas, prácticas, creencias que choquen o sean diferentes las nuestras, es un valor universal que deberíamos practicar todos los días.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a:t>
            </a:r>
            <a:r>
              <a:rPr kumimoji="0" lang="es-ES" sz="1200" b="1" i="0" u="none" strike="noStrike" kern="1200" cap="none" spc="0" normalizeH="0" baseline="0" noProof="0" dirty="0" err="1">
                <a:ln>
                  <a:noFill/>
                </a:ln>
                <a:solidFill>
                  <a:prstClr val="black"/>
                </a:solidFill>
                <a:effectLst/>
                <a:uLnTx/>
                <a:uFillTx/>
              </a:rPr>
              <a:t>videobeam</a:t>
            </a:r>
            <a:r>
              <a:rPr kumimoji="0" lang="es-ES" sz="1200" b="1" i="0" u="none" strike="noStrike" kern="1200" cap="none" spc="0" normalizeH="0" baseline="0" noProof="0" dirty="0">
                <a:ln>
                  <a:noFill/>
                </a:ln>
                <a:solidFill>
                  <a:prstClr val="black"/>
                </a:solidFill>
                <a:effectLst/>
                <a:uLnTx/>
                <a:uFillTx/>
              </a:rPr>
              <a:t>, periódicos físicos, digitales, direcciones en redes sociales, frutas distintas, papel, bolígrafo, celular, videocámara.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240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0B253F4B-5FBD-E6BB-64D7-63B51DCD60A7}"/>
              </a:ext>
            </a:extLst>
          </p:cNvPr>
          <p:cNvSpPr>
            <a:spLocks noGrp="1"/>
          </p:cNvSpPr>
          <p:nvPr>
            <p:ph sz="quarter" idx="14"/>
          </p:nvPr>
        </p:nvSpPr>
        <p:spPr>
          <a:xfrm>
            <a:off x="6172200" y="2052736"/>
            <a:ext cx="5105400" cy="3738464"/>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jóvenes de décimo y undécimo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Tolerancia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300" b="1" cap="none" dirty="0">
                <a:solidFill>
                  <a:prstClr val="black"/>
                </a:solidFill>
              </a:rPr>
              <a:t>Analiza la información que recibes, utiliza, elementos de tu entorno que representen diversidad, conoce a tu compañero(a), testimonio en primera persona. </a:t>
            </a:r>
            <a:r>
              <a:rPr kumimoji="0" lang="es-CO" sz="1300" b="1" i="0" u="none" strike="noStrike" kern="1200" cap="none" spc="0" normalizeH="0" baseline="0" noProof="0" dirty="0">
                <a:ln>
                  <a:noFill/>
                </a:ln>
                <a:solidFill>
                  <a:prstClr val="black"/>
                </a:solidFill>
                <a:effectLst/>
                <a:uLnTx/>
                <a:uFillTx/>
                <a:ea typeface="+mn-ea"/>
                <a:cs typeface="+mn-cs"/>
              </a:rPr>
              <a:t>Video taller La Tolerancia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Estimado docente podrá encontrar dichas dinámicas, juegos divertidos y video en  la siguiente dirección: </a:t>
            </a:r>
            <a:r>
              <a:rPr kumimoji="0" lang="es-CO" sz="1300" b="1" i="0" u="none" strike="noStrike" kern="1200" cap="none" spc="0" normalizeH="0" baseline="0" noProof="0" dirty="0">
                <a:ln>
                  <a:noFill/>
                </a:ln>
                <a:solidFill>
                  <a:prstClr val="black"/>
                </a:solidFill>
                <a:effectLst/>
                <a:uLnTx/>
                <a:uFillTx/>
                <a:ea typeface="+mn-ea"/>
                <a:cs typeface="+mn-cs"/>
                <a:hlinkClick r:id="rId2"/>
              </a:rPr>
              <a:t>https://www.soymundo.com</a:t>
            </a:r>
            <a:r>
              <a:rPr kumimoji="0" lang="es-CO" sz="1300" b="1" i="0" u="none" strike="noStrike" kern="1200" cap="none" spc="0" normalizeH="0" baseline="0" noProof="0" dirty="0">
                <a:ln>
                  <a:noFill/>
                </a:ln>
                <a:solidFill>
                  <a:prstClr val="black"/>
                </a:solidFill>
                <a:effectLst/>
                <a:uLnTx/>
                <a:uFillTx/>
                <a:ea typeface="+mn-ea"/>
                <a:cs typeface="+mn-cs"/>
              </a:rPr>
              <a:t> </a:t>
            </a:r>
            <a:r>
              <a:rPr kumimoji="0" lang="es-CO" sz="1300" b="1" i="0" u="none" strike="noStrike" kern="1200" cap="none" spc="0" normalizeH="0" baseline="0" noProof="0" dirty="0">
                <a:ln>
                  <a:noFill/>
                </a:ln>
                <a:solidFill>
                  <a:prstClr val="black"/>
                </a:solidFill>
                <a:effectLst/>
                <a:uLnTx/>
                <a:uFillTx/>
                <a:ea typeface="+mn-ea"/>
                <a:cs typeface="+mn-cs"/>
                <a:hlinkClick r:id="rId3"/>
              </a:rPr>
              <a:t>https://youtube/oiVQ10qtFBs</a:t>
            </a:r>
            <a:r>
              <a:rPr kumimoji="0" lang="es-CO" sz="13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Picture 4" descr="acuerdo de paz de Colombia Símbolo de la ilustración del vector de diseño - 62257648">
            <a:extLst>
              <a:ext uri="{FF2B5EF4-FFF2-40B4-BE49-F238E27FC236}">
                <a16:creationId xmlns:a16="http://schemas.microsoft.com/office/drawing/2014/main" id="{7DBF9211-A30D-BAB8-EBBC-4BC56A04E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605"/>
            <a:ext cx="1554615" cy="12178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Marcador de número de diapositiva 5">
            <a:extLst>
              <a:ext uri="{FF2B5EF4-FFF2-40B4-BE49-F238E27FC236}">
                <a16:creationId xmlns:a16="http://schemas.microsoft.com/office/drawing/2014/main" id="{DE895DB0-FB91-2BDA-3EAB-08D4127979A4}"/>
              </a:ext>
            </a:extLst>
          </p:cNvPr>
          <p:cNvSpPr>
            <a:spLocks noGrp="1"/>
          </p:cNvSpPr>
          <p:nvPr>
            <p:ph type="sldNum" sz="quarter" idx="12"/>
          </p:nvPr>
        </p:nvSpPr>
        <p:spPr/>
        <p:txBody>
          <a:bodyPr/>
          <a:lstStyle/>
          <a:p>
            <a:fld id="{B5346379-99B8-4D47-8EAF-938C34B28DAA}" type="slidenum">
              <a:rPr lang="es-CO" smtClean="0"/>
              <a:t>70</a:t>
            </a:fld>
            <a:endParaRPr lang="es-CO"/>
          </a:p>
        </p:txBody>
      </p:sp>
    </p:spTree>
    <p:extLst>
      <p:ext uri="{BB962C8B-B14F-4D97-AF65-F5344CB8AC3E}">
        <p14:creationId xmlns:p14="http://schemas.microsoft.com/office/powerpoint/2010/main" val="2906912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B8183-227E-9595-AB1B-F3EEC3C0FCBE}"/>
              </a:ext>
            </a:extLst>
          </p:cNvPr>
          <p:cNvSpPr>
            <a:spLocks noGrp="1"/>
          </p:cNvSpPr>
          <p:nvPr>
            <p:ph type="title"/>
          </p:nvPr>
        </p:nvSpPr>
        <p:spPr>
          <a:xfrm>
            <a:off x="913775" y="618518"/>
            <a:ext cx="10364451" cy="1070324"/>
          </a:xfrm>
        </p:spPr>
        <p:txBody>
          <a:bodyPr>
            <a:normAutofit/>
          </a:bodyPr>
          <a:lstStyle/>
          <a:p>
            <a:r>
              <a:rPr lang="es-CO" sz="2400" dirty="0">
                <a:solidFill>
                  <a:srgbClr val="C00000"/>
                </a:solidFill>
                <a:latin typeface="Bradley Hand ITC" panose="03070402050302030203" pitchFamily="66" charset="0"/>
              </a:rPr>
              <a:t> </a:t>
            </a:r>
            <a:r>
              <a:rPr lang="es-CO" sz="2400" dirty="0">
                <a:solidFill>
                  <a:srgbClr val="C00000"/>
                </a:solidFill>
                <a:latin typeface="+mn-lt"/>
              </a:rPr>
              <a:t>E </a:t>
            </a:r>
            <a:r>
              <a:rPr lang="es-CO" sz="2400" dirty="0">
                <a:solidFill>
                  <a:srgbClr val="002060"/>
                </a:solidFill>
                <a:latin typeface="+mn-lt"/>
              </a:rPr>
              <a:t>l </a:t>
            </a:r>
            <a:r>
              <a:rPr kumimoji="0" lang="es-CO" sz="2400" b="0" i="0" u="none" strike="noStrike" kern="1200" cap="all" spc="0" normalizeH="0" baseline="0" noProof="0" dirty="0">
                <a:ln>
                  <a:noFill/>
                </a:ln>
                <a:solidFill>
                  <a:srgbClr val="C00000"/>
                </a:solidFill>
                <a:effectLst/>
                <a:uLnTx/>
                <a:uFillTx/>
                <a:latin typeface="+mn-lt"/>
                <a:ea typeface="+mj-ea"/>
                <a:cs typeface="+mj-cs"/>
              </a:rPr>
              <a:t> </a:t>
            </a:r>
            <a:r>
              <a:rPr lang="es-CO" sz="2400" dirty="0">
                <a:solidFill>
                  <a:srgbClr val="FFFF00"/>
                </a:solidFill>
                <a:latin typeface="+mn-lt"/>
              </a:rPr>
              <a:t>c </a:t>
            </a:r>
            <a:r>
              <a:rPr lang="es-CO" sz="2400" dirty="0">
                <a:solidFill>
                  <a:schemeClr val="accent5"/>
                </a:solidFill>
                <a:latin typeface="+mn-lt"/>
              </a:rPr>
              <a:t>o </a:t>
            </a:r>
            <a:r>
              <a:rPr lang="es-CO" sz="2400" dirty="0">
                <a:latin typeface="+mn-lt"/>
              </a:rPr>
              <a:t>m </a:t>
            </a:r>
            <a:r>
              <a:rPr lang="es-CO" sz="2400" dirty="0">
                <a:solidFill>
                  <a:schemeClr val="accent1">
                    <a:lumMod val="75000"/>
                  </a:schemeClr>
                </a:solidFill>
                <a:latin typeface="+mn-lt"/>
              </a:rPr>
              <a:t>p </a:t>
            </a:r>
            <a:r>
              <a:rPr lang="es-CO" sz="2400" dirty="0">
                <a:solidFill>
                  <a:srgbClr val="92D050"/>
                </a:solidFill>
                <a:latin typeface="+mn-lt"/>
              </a:rPr>
              <a:t>a </a:t>
            </a:r>
            <a:r>
              <a:rPr lang="es-CO" sz="2400" dirty="0">
                <a:solidFill>
                  <a:schemeClr val="accent5">
                    <a:lumMod val="50000"/>
                  </a:schemeClr>
                </a:solidFill>
                <a:latin typeface="+mn-lt"/>
              </a:rPr>
              <a:t>ñ </a:t>
            </a:r>
            <a:r>
              <a:rPr lang="es-CO" sz="2400" dirty="0">
                <a:solidFill>
                  <a:schemeClr val="accent5">
                    <a:lumMod val="60000"/>
                    <a:lumOff val="40000"/>
                  </a:schemeClr>
                </a:solidFill>
                <a:latin typeface="+mn-lt"/>
              </a:rPr>
              <a:t>e </a:t>
            </a:r>
            <a:r>
              <a:rPr lang="es-CO" sz="2400" dirty="0">
                <a:solidFill>
                  <a:schemeClr val="accent1">
                    <a:lumMod val="50000"/>
                  </a:schemeClr>
                </a:solidFill>
                <a:latin typeface="+mn-lt"/>
              </a:rPr>
              <a:t>r </a:t>
            </a:r>
            <a:r>
              <a:rPr lang="es-CO" sz="2400" dirty="0">
                <a:solidFill>
                  <a:srgbClr val="00B0F0"/>
                </a:solidFill>
                <a:latin typeface="+mn-lt"/>
              </a:rPr>
              <a:t>i </a:t>
            </a:r>
            <a:r>
              <a:rPr lang="es-CO" sz="2400" dirty="0">
                <a:solidFill>
                  <a:schemeClr val="accent5">
                    <a:lumMod val="75000"/>
                  </a:schemeClr>
                </a:solidFill>
                <a:latin typeface="+mn-lt"/>
              </a:rPr>
              <a:t>s </a:t>
            </a:r>
            <a:r>
              <a:rPr lang="es-CO" sz="2400" dirty="0">
                <a:solidFill>
                  <a:schemeClr val="accent1">
                    <a:lumMod val="60000"/>
                    <a:lumOff val="40000"/>
                  </a:schemeClr>
                </a:solidFill>
                <a:latin typeface="+mn-lt"/>
              </a:rPr>
              <a:t>m </a:t>
            </a:r>
            <a:r>
              <a:rPr lang="es-CO" sz="2400" dirty="0">
                <a:solidFill>
                  <a:srgbClr val="FF6600"/>
                </a:solidFill>
                <a:latin typeface="+mn-lt"/>
              </a:rPr>
              <a:t>0</a:t>
            </a:r>
            <a:endParaRPr lang="es-CO" sz="2400" dirty="0">
              <a:latin typeface="+mn-lt"/>
            </a:endParaRPr>
          </a:p>
        </p:txBody>
      </p:sp>
      <p:sp>
        <p:nvSpPr>
          <p:cNvPr id="3" name="Marcador de contenido 2">
            <a:extLst>
              <a:ext uri="{FF2B5EF4-FFF2-40B4-BE49-F238E27FC236}">
                <a16:creationId xmlns:a16="http://schemas.microsoft.com/office/drawing/2014/main" id="{D0B81CD2-0B11-9AB0-49F0-2213C594E482}"/>
              </a:ext>
            </a:extLst>
          </p:cNvPr>
          <p:cNvSpPr>
            <a:spLocks noGrp="1"/>
          </p:cNvSpPr>
          <p:nvPr>
            <p:ph sz="quarter" idx="13"/>
          </p:nvPr>
        </p:nvSpPr>
        <p:spPr>
          <a:xfrm>
            <a:off x="913774" y="2099388"/>
            <a:ext cx="5106026" cy="3691811"/>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NIÑOS DE PREJARDIN Y JARDIN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srgbClr val="202124"/>
                </a:solidFill>
              </a:rPr>
              <a:t>Vínculo que se establece a partir de las relaciones afectivas entre personas</a:t>
            </a:r>
            <a:endParaRPr kumimoji="0" lang="es-ES" sz="1200" b="1" i="0" u="none" strike="noStrike" kern="1200" cap="none" spc="0" normalizeH="0" baseline="0" noProof="0" dirty="0">
              <a:ln>
                <a:noFill/>
              </a:ln>
              <a:solidFill>
                <a:srgbClr val="202124"/>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a:t>
            </a:r>
            <a:r>
              <a:rPr kumimoji="0" lang="es-ES" sz="1200" b="1" i="0" u="none" strike="noStrike" kern="1200" cap="none" spc="0" normalizeH="0" baseline="0" noProof="0" dirty="0" err="1">
                <a:ln>
                  <a:noFill/>
                </a:ln>
                <a:solidFill>
                  <a:prstClr val="black"/>
                </a:solidFill>
                <a:effectLst/>
                <a:uLnTx/>
                <a:uFillTx/>
              </a:rPr>
              <a:t>videobeam</a:t>
            </a:r>
            <a:r>
              <a:rPr kumimoji="0" lang="es-ES" sz="1200" b="1" i="0" u="none" strike="noStrike" kern="1200" cap="none" spc="0" normalizeH="0" baseline="0" noProof="0" dirty="0">
                <a:ln>
                  <a:noFill/>
                </a:ln>
                <a:solidFill>
                  <a:prstClr val="black"/>
                </a:solidFill>
                <a:effectLst/>
                <a:uLnTx/>
                <a:uFillTx/>
              </a:rPr>
              <a:t>, </a:t>
            </a:r>
            <a:r>
              <a:rPr lang="es-ES" sz="1200" b="1" cap="none" dirty="0">
                <a:solidFill>
                  <a:prstClr val="black"/>
                </a:solidFill>
              </a:rPr>
              <a:t>hula </a:t>
            </a:r>
            <a:r>
              <a:rPr lang="es-ES" sz="1200" b="1" cap="none" dirty="0" err="1">
                <a:solidFill>
                  <a:prstClr val="black"/>
                </a:solidFill>
              </a:rPr>
              <a:t>hula</a:t>
            </a:r>
            <a:r>
              <a:rPr lang="es-ES" sz="1200" b="1" cap="none" dirty="0">
                <a:solidFill>
                  <a:prstClr val="black"/>
                </a:solidFill>
              </a:rPr>
              <a:t>, listón, correas, silbatos, pañuelos, pitillos, vasos desechables, palomitas de maíz, cartulinas, temperas, pinceles, tijeras punta roma</a:t>
            </a:r>
            <a:endParaRPr kumimoji="0" lang="es-ES" sz="12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25 a 30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7DC642D8-6A59-47AD-3F62-0CD09CED5C3D}"/>
              </a:ext>
            </a:extLst>
          </p:cNvPr>
          <p:cNvSpPr>
            <a:spLocks noGrp="1"/>
          </p:cNvSpPr>
          <p:nvPr>
            <p:ph sz="quarter" idx="14"/>
          </p:nvPr>
        </p:nvSpPr>
        <p:spPr>
          <a:xfrm>
            <a:off x="6172200" y="2034074"/>
            <a:ext cx="5105400" cy="3757126"/>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PREJARDIN Y JARDIN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a:t>
            </a:r>
            <a:r>
              <a:rPr lang="es-CO" sz="1300" b="1" cap="none" dirty="0">
                <a:solidFill>
                  <a:prstClr val="black"/>
                </a:solidFill>
              </a:rPr>
              <a:t>niños</a:t>
            </a:r>
            <a:r>
              <a:rPr kumimoji="0" lang="es-CO" sz="1300" b="1" i="0" u="none" strike="noStrike" kern="1200" cap="none" spc="0" normalizeH="0" baseline="0" noProof="0" dirty="0">
                <a:ln>
                  <a:noFill/>
                </a:ln>
                <a:solidFill>
                  <a:prstClr val="black"/>
                </a:solidFill>
                <a:effectLst/>
                <a:uLnTx/>
                <a:uFillTx/>
                <a:ea typeface="+mn-ea"/>
                <a:cs typeface="+mn-cs"/>
              </a:rPr>
              <a:t>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a:t>
            </a:r>
            <a:r>
              <a:rPr lang="es-CO" sz="1300" b="1" cap="none" dirty="0">
                <a:solidFill>
                  <a:prstClr val="black"/>
                </a:solidFill>
              </a:rPr>
              <a:t>niños</a:t>
            </a:r>
            <a:r>
              <a:rPr kumimoji="0" lang="es-CO" sz="1300" b="1" i="0" u="none" strike="noStrike" kern="1200" cap="none" spc="0" normalizeH="0" baseline="0" noProof="0" dirty="0">
                <a:ln>
                  <a:noFill/>
                </a:ln>
                <a:solidFill>
                  <a:prstClr val="black"/>
                </a:solidFill>
                <a:effectLst/>
                <a:uLnTx/>
                <a:uFillTx/>
                <a:ea typeface="+mn-ea"/>
                <a:cs typeface="+mn-cs"/>
              </a:rPr>
              <a:t> junto con sus padres y/o acudientes, escuchan las  indicaciones del docente sobre cómo se debe poner en práctica el valor del compañerismo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300" b="1" cap="none" dirty="0">
                <a:solidFill>
                  <a:prstClr val="black"/>
                </a:solidFill>
              </a:rPr>
              <a:t>Aros de hula, hula, pato </a:t>
            </a:r>
            <a:r>
              <a:rPr lang="es-CO" sz="1300" b="1" cap="none" dirty="0" err="1">
                <a:solidFill>
                  <a:prstClr val="black"/>
                </a:solidFill>
              </a:rPr>
              <a:t>pato</a:t>
            </a:r>
            <a:r>
              <a:rPr lang="es-CO" sz="1300" b="1" cap="none" dirty="0">
                <a:solidFill>
                  <a:prstClr val="black"/>
                </a:solidFill>
              </a:rPr>
              <a:t> oca, carreras de orugas, el zapato, burbujas y palomitas, el semáforo. Video porque eres un buen compañero</a:t>
            </a:r>
            <a:endParaRPr kumimoji="0" lang="es-CO" sz="13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Estimado docente podrá encontrar dichas dinámicas, juegos divertidos y video en  la siguiente dirección </a:t>
            </a:r>
            <a:r>
              <a:rPr kumimoji="0" lang="es-CO" sz="1300" b="1" i="0" u="none" strike="noStrike" kern="1200" cap="none" spc="0" normalizeH="0" baseline="0" noProof="0" dirty="0">
                <a:ln>
                  <a:noFill/>
                </a:ln>
                <a:solidFill>
                  <a:prstClr val="black"/>
                </a:solidFill>
                <a:effectLst/>
                <a:uLnTx/>
                <a:uFillTx/>
                <a:ea typeface="+mn-ea"/>
                <a:cs typeface="+mn-cs"/>
                <a:hlinkClick r:id="rId2"/>
              </a:rPr>
              <a:t>https://www.imageneseducativas.com</a:t>
            </a:r>
            <a:r>
              <a:rPr kumimoji="0" lang="es-CO" sz="1300" b="1" i="0" u="none" strike="noStrike" kern="1200" cap="none" spc="0" normalizeH="0" baseline="0" noProof="0" dirty="0">
                <a:ln>
                  <a:noFill/>
                </a:ln>
                <a:solidFill>
                  <a:prstClr val="black"/>
                </a:solidFill>
                <a:effectLst/>
                <a:uLnTx/>
                <a:uFillTx/>
                <a:ea typeface="+mn-ea"/>
                <a:cs typeface="+mn-cs"/>
              </a:rPr>
              <a:t>  </a:t>
            </a:r>
            <a:r>
              <a:rPr kumimoji="0" lang="es-CO" sz="1300" b="1" i="0" u="none" strike="noStrike" kern="1200" cap="none" spc="0" normalizeH="0" baseline="0" noProof="0" dirty="0">
                <a:ln>
                  <a:noFill/>
                </a:ln>
                <a:solidFill>
                  <a:prstClr val="black"/>
                </a:solidFill>
                <a:effectLst/>
                <a:uLnTx/>
                <a:uFillTx/>
                <a:ea typeface="+mn-ea"/>
                <a:cs typeface="+mn-cs"/>
                <a:hlinkClick r:id="rId3"/>
              </a:rPr>
              <a:t>https://youtu.be/g52mAn_s39c=4mmCkcV9hRw1VoPn</a:t>
            </a:r>
            <a:r>
              <a:rPr kumimoji="0" lang="es-CO" sz="13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Gráfico 1">
            <a:extLst>
              <a:ext uri="{FF2B5EF4-FFF2-40B4-BE49-F238E27FC236}">
                <a16:creationId xmlns:a16="http://schemas.microsoft.com/office/drawing/2014/main" id="{4528C6BE-7872-29EE-AA69-7D2A1F0544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9605"/>
            <a:ext cx="1554614" cy="1217823"/>
          </a:xfrm>
          <a:prstGeom prst="rect">
            <a:avLst/>
          </a:prstGeom>
        </p:spPr>
      </p:pic>
      <p:sp>
        <p:nvSpPr>
          <p:cNvPr id="6" name="Marcador de número de diapositiva 5">
            <a:extLst>
              <a:ext uri="{FF2B5EF4-FFF2-40B4-BE49-F238E27FC236}">
                <a16:creationId xmlns:a16="http://schemas.microsoft.com/office/drawing/2014/main" id="{CE95B745-5AC4-8AF0-2CDB-79D6CCA6DE37}"/>
              </a:ext>
            </a:extLst>
          </p:cNvPr>
          <p:cNvSpPr>
            <a:spLocks noGrp="1"/>
          </p:cNvSpPr>
          <p:nvPr>
            <p:ph type="sldNum" sz="quarter" idx="12"/>
          </p:nvPr>
        </p:nvSpPr>
        <p:spPr/>
        <p:txBody>
          <a:bodyPr/>
          <a:lstStyle/>
          <a:p>
            <a:fld id="{B5346379-99B8-4D47-8EAF-938C34B28DAA}" type="slidenum">
              <a:rPr lang="es-CO" smtClean="0"/>
              <a:t>71</a:t>
            </a:fld>
            <a:endParaRPr lang="es-CO"/>
          </a:p>
        </p:txBody>
      </p:sp>
    </p:spTree>
    <p:extLst>
      <p:ext uri="{BB962C8B-B14F-4D97-AF65-F5344CB8AC3E}">
        <p14:creationId xmlns:p14="http://schemas.microsoft.com/office/powerpoint/2010/main" val="1374099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EBC636-301A-99FD-0453-D2B4836412FC}"/>
              </a:ext>
            </a:extLst>
          </p:cNvPr>
          <p:cNvSpPr>
            <a:spLocks noGrp="1"/>
          </p:cNvSpPr>
          <p:nvPr>
            <p:ph type="title"/>
          </p:nvPr>
        </p:nvSpPr>
        <p:spPr>
          <a:xfrm>
            <a:off x="913775" y="618518"/>
            <a:ext cx="10364451" cy="1116976"/>
          </a:xfrm>
        </p:spPr>
        <p:txBody>
          <a:bodyPr>
            <a:normAutofit/>
          </a:bodyPr>
          <a:lstStyle/>
          <a:p>
            <a:r>
              <a:rPr kumimoji="0" lang="es-CO" sz="2400" b="0" i="0" u="none" strike="noStrike" kern="1200" cap="all" spc="0" normalizeH="0" baseline="0" noProof="0" dirty="0">
                <a:ln>
                  <a:noFill/>
                </a:ln>
                <a:solidFill>
                  <a:srgbClr val="C00000"/>
                </a:solidFill>
                <a:effectLst/>
                <a:uLnTx/>
                <a:uFillTx/>
                <a:latin typeface="+mn-lt"/>
                <a:ea typeface="+mj-ea"/>
                <a:cs typeface="+mj-cs"/>
              </a:rPr>
              <a:t>E </a:t>
            </a:r>
            <a:r>
              <a:rPr kumimoji="0" lang="es-CO" sz="2400" b="0" i="0" u="none" strike="noStrike" kern="1200" cap="all" spc="0" normalizeH="0" baseline="0" noProof="0" dirty="0">
                <a:ln>
                  <a:noFill/>
                </a:ln>
                <a:solidFill>
                  <a:srgbClr val="002060"/>
                </a:solidFill>
                <a:effectLst/>
                <a:uLnTx/>
                <a:uFillTx/>
                <a:latin typeface="+mn-lt"/>
                <a:ea typeface="+mj-ea"/>
                <a:cs typeface="+mj-cs"/>
              </a:rPr>
              <a:t>l </a:t>
            </a:r>
            <a:r>
              <a:rPr kumimoji="0" lang="es-CO" sz="2400" b="0" i="0" u="none" strike="noStrike" kern="1200" cap="all" spc="0" normalizeH="0" baseline="0" noProof="0" dirty="0">
                <a:ln>
                  <a:noFill/>
                </a:ln>
                <a:solidFill>
                  <a:srgbClr val="C00000"/>
                </a:solidFill>
                <a:effectLst/>
                <a:uLnTx/>
                <a:uFillTx/>
                <a:latin typeface="+mn-lt"/>
                <a:ea typeface="+mj-ea"/>
                <a:cs typeface="+mj-cs"/>
              </a:rPr>
              <a:t> </a:t>
            </a:r>
            <a:r>
              <a:rPr kumimoji="0" lang="es-CO" sz="2400" b="0" i="0" u="none" strike="noStrike" kern="1200" cap="all" spc="0" normalizeH="0" baseline="0" noProof="0" dirty="0">
                <a:ln>
                  <a:noFill/>
                </a:ln>
                <a:solidFill>
                  <a:srgbClr val="FFFF00"/>
                </a:solidFill>
                <a:effectLst/>
                <a:uLnTx/>
                <a:uFillTx/>
                <a:latin typeface="+mn-lt"/>
                <a:ea typeface="+mj-ea"/>
                <a:cs typeface="+mj-cs"/>
              </a:rPr>
              <a:t>c </a:t>
            </a:r>
            <a:r>
              <a:rPr kumimoji="0" lang="es-CO" sz="2400" b="0" i="0" u="none" strike="noStrike" kern="1200" cap="all" spc="0" normalizeH="0" baseline="0" noProof="0" dirty="0">
                <a:ln>
                  <a:noFill/>
                </a:ln>
                <a:solidFill>
                  <a:srgbClr val="CE6633"/>
                </a:solidFill>
                <a:effectLst/>
                <a:uLnTx/>
                <a:uFillTx/>
                <a:latin typeface="+mn-lt"/>
                <a:ea typeface="+mj-ea"/>
                <a:cs typeface="+mj-cs"/>
              </a:rPr>
              <a:t>o </a:t>
            </a:r>
            <a:r>
              <a:rPr kumimoji="0" lang="es-CO" sz="2400" b="0" i="0" u="none" strike="noStrike" kern="1200" cap="all" spc="0" normalizeH="0" baseline="0" noProof="0" dirty="0">
                <a:ln>
                  <a:noFill/>
                </a:ln>
                <a:solidFill>
                  <a:prstClr val="black"/>
                </a:solidFill>
                <a:effectLst/>
                <a:uLnTx/>
                <a:uFillTx/>
                <a:latin typeface="+mn-lt"/>
                <a:ea typeface="+mj-ea"/>
                <a:cs typeface="+mj-cs"/>
              </a:rPr>
              <a:t>m </a:t>
            </a:r>
            <a:r>
              <a:rPr kumimoji="0" lang="es-CO" sz="2400" b="0" i="0" u="none" strike="noStrike" kern="1200" cap="all" spc="0" normalizeH="0" baseline="0" noProof="0" dirty="0">
                <a:ln>
                  <a:noFill/>
                </a:ln>
                <a:solidFill>
                  <a:srgbClr val="2FA3EE">
                    <a:lumMod val="75000"/>
                  </a:srgbClr>
                </a:solidFill>
                <a:effectLst/>
                <a:uLnTx/>
                <a:uFillTx/>
                <a:latin typeface="+mn-lt"/>
                <a:ea typeface="+mj-ea"/>
                <a:cs typeface="+mj-cs"/>
              </a:rPr>
              <a:t>p </a:t>
            </a:r>
            <a:r>
              <a:rPr kumimoji="0" lang="es-CO" sz="2400" b="0" i="0" u="none" strike="noStrike" kern="1200" cap="all" spc="0" normalizeH="0" baseline="0" noProof="0" dirty="0">
                <a:ln>
                  <a:noFill/>
                </a:ln>
                <a:solidFill>
                  <a:srgbClr val="92D050"/>
                </a:solidFill>
                <a:effectLst/>
                <a:uLnTx/>
                <a:uFillTx/>
                <a:latin typeface="+mn-lt"/>
                <a:ea typeface="+mj-ea"/>
                <a:cs typeface="+mj-cs"/>
              </a:rPr>
              <a:t>a </a:t>
            </a:r>
            <a:r>
              <a:rPr kumimoji="0" lang="es-CO" sz="2400" b="0" i="0" u="none" strike="noStrike" kern="1200" cap="all" spc="0" normalizeH="0" baseline="0" noProof="0" dirty="0">
                <a:ln>
                  <a:noFill/>
                </a:ln>
                <a:solidFill>
                  <a:srgbClr val="CE6633">
                    <a:lumMod val="50000"/>
                  </a:srgbClr>
                </a:solidFill>
                <a:effectLst/>
                <a:uLnTx/>
                <a:uFillTx/>
                <a:latin typeface="+mn-lt"/>
                <a:ea typeface="+mj-ea"/>
                <a:cs typeface="+mj-cs"/>
              </a:rPr>
              <a:t>ñ </a:t>
            </a:r>
            <a:r>
              <a:rPr kumimoji="0" lang="es-CO" sz="2400" b="0" i="0" u="none" strike="noStrike" kern="1200" cap="all" spc="0" normalizeH="0" baseline="0" noProof="0" dirty="0">
                <a:ln>
                  <a:noFill/>
                </a:ln>
                <a:solidFill>
                  <a:srgbClr val="CE6633">
                    <a:lumMod val="60000"/>
                    <a:lumOff val="40000"/>
                  </a:srgbClr>
                </a:solidFill>
                <a:effectLst/>
                <a:uLnTx/>
                <a:uFillTx/>
                <a:latin typeface="+mn-lt"/>
                <a:ea typeface="+mj-ea"/>
                <a:cs typeface="+mj-cs"/>
              </a:rPr>
              <a:t>e </a:t>
            </a:r>
            <a:r>
              <a:rPr kumimoji="0" lang="es-CO" sz="2400" b="0" i="0" u="none" strike="noStrike" kern="1200" cap="all" spc="0" normalizeH="0" baseline="0" noProof="0" dirty="0">
                <a:ln>
                  <a:noFill/>
                </a:ln>
                <a:solidFill>
                  <a:srgbClr val="2FA3EE">
                    <a:lumMod val="50000"/>
                  </a:srgbClr>
                </a:solidFill>
                <a:effectLst/>
                <a:uLnTx/>
                <a:uFillTx/>
                <a:latin typeface="+mn-lt"/>
                <a:ea typeface="+mj-ea"/>
                <a:cs typeface="+mj-cs"/>
              </a:rPr>
              <a:t>r </a:t>
            </a:r>
            <a:r>
              <a:rPr kumimoji="0" lang="es-CO" sz="2400" b="0" i="0" u="none" strike="noStrike" kern="1200" cap="all" spc="0" normalizeH="0" baseline="0" noProof="0" dirty="0">
                <a:ln>
                  <a:noFill/>
                </a:ln>
                <a:solidFill>
                  <a:srgbClr val="00B0F0"/>
                </a:solidFill>
                <a:effectLst/>
                <a:uLnTx/>
                <a:uFillTx/>
                <a:latin typeface="+mn-lt"/>
                <a:ea typeface="+mj-ea"/>
                <a:cs typeface="+mj-cs"/>
              </a:rPr>
              <a:t>i </a:t>
            </a:r>
            <a:r>
              <a:rPr kumimoji="0" lang="es-CO" sz="2400" b="0" i="0" u="none" strike="noStrike" kern="1200" cap="all" spc="0" normalizeH="0" baseline="0" noProof="0" dirty="0">
                <a:ln>
                  <a:noFill/>
                </a:ln>
                <a:solidFill>
                  <a:srgbClr val="CE6633">
                    <a:lumMod val="75000"/>
                  </a:srgbClr>
                </a:solidFill>
                <a:effectLst/>
                <a:uLnTx/>
                <a:uFillTx/>
                <a:latin typeface="+mn-lt"/>
                <a:ea typeface="+mj-ea"/>
                <a:cs typeface="+mj-cs"/>
              </a:rPr>
              <a:t>s </a:t>
            </a:r>
            <a:r>
              <a:rPr kumimoji="0" lang="es-CO" sz="2400" b="0" i="0" u="none" strike="noStrike" kern="1200" cap="all" spc="0" normalizeH="0" baseline="0" noProof="0" dirty="0">
                <a:ln>
                  <a:noFill/>
                </a:ln>
                <a:solidFill>
                  <a:srgbClr val="2FA3EE">
                    <a:lumMod val="60000"/>
                    <a:lumOff val="40000"/>
                  </a:srgbClr>
                </a:solidFill>
                <a:effectLst/>
                <a:uLnTx/>
                <a:uFillTx/>
                <a:latin typeface="+mn-lt"/>
                <a:ea typeface="+mj-ea"/>
                <a:cs typeface="+mj-cs"/>
              </a:rPr>
              <a:t>m </a:t>
            </a:r>
            <a:r>
              <a:rPr kumimoji="0" lang="es-CO" sz="2400" b="0" i="0" u="none" strike="noStrike" kern="1200" cap="all" spc="0" normalizeH="0" baseline="0" noProof="0" dirty="0">
                <a:ln>
                  <a:noFill/>
                </a:ln>
                <a:solidFill>
                  <a:srgbClr val="FF6600"/>
                </a:solidFill>
                <a:effectLst/>
                <a:uLnTx/>
                <a:uFillTx/>
                <a:latin typeface="+mn-lt"/>
                <a:ea typeface="+mj-ea"/>
                <a:cs typeface="+mj-cs"/>
              </a:rPr>
              <a:t>0</a:t>
            </a:r>
            <a:endParaRPr lang="es-CO" sz="2400" dirty="0">
              <a:latin typeface="+mn-lt"/>
            </a:endParaRPr>
          </a:p>
        </p:txBody>
      </p:sp>
      <p:sp>
        <p:nvSpPr>
          <p:cNvPr id="3" name="Marcador de contenido 2">
            <a:extLst>
              <a:ext uri="{FF2B5EF4-FFF2-40B4-BE49-F238E27FC236}">
                <a16:creationId xmlns:a16="http://schemas.microsoft.com/office/drawing/2014/main" id="{B39F5DB6-2CB3-87CA-5077-478D88461962}"/>
              </a:ext>
            </a:extLst>
          </p:cNvPr>
          <p:cNvSpPr>
            <a:spLocks noGrp="1"/>
          </p:cNvSpPr>
          <p:nvPr>
            <p:ph sz="quarter" idx="13"/>
          </p:nvPr>
        </p:nvSpPr>
        <p:spPr>
          <a:xfrm>
            <a:off x="913774" y="2258008"/>
            <a:ext cx="5106026" cy="3181739"/>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srgbClr val="202124"/>
                </a:solidFill>
              </a:rPr>
              <a:t>Es una relación de solidaridad, cooperación armónica y de correspondencia</a:t>
            </a:r>
            <a:endParaRPr kumimoji="0" lang="es-ES" sz="1200" b="1" i="0" u="none" strike="noStrike" kern="1200" cap="none" spc="0" normalizeH="0" baseline="0" noProof="0" dirty="0">
              <a:ln>
                <a:noFill/>
              </a:ln>
              <a:solidFill>
                <a:srgbClr val="202124"/>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a:t>
            </a:r>
            <a:r>
              <a:rPr kumimoji="0" lang="es-ES" sz="1200" b="1" i="0" u="none" strike="noStrike" kern="1200" cap="none" spc="0" normalizeH="0" baseline="0" noProof="0" dirty="0" err="1">
                <a:ln>
                  <a:noFill/>
                </a:ln>
                <a:solidFill>
                  <a:prstClr val="black"/>
                </a:solidFill>
                <a:effectLst/>
                <a:uLnTx/>
                <a:uFillTx/>
              </a:rPr>
              <a:t>videobeam</a:t>
            </a:r>
            <a:r>
              <a:rPr kumimoji="0" lang="es-ES" sz="1200" b="1" i="0" u="none" strike="noStrike" kern="1200" cap="none" spc="0" normalizeH="0" baseline="0" noProof="0" dirty="0">
                <a:ln>
                  <a:noFill/>
                </a:ln>
                <a:solidFill>
                  <a:prstClr val="black"/>
                </a:solidFill>
                <a:effectLst/>
                <a:uLnTx/>
                <a:uFillTx/>
              </a:rPr>
              <a:t>, un balón de micro o futbol, una pelota.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25 a 30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D4B51A1D-CDC3-6455-A4D4-4112A5A14226}"/>
              </a:ext>
            </a:extLst>
          </p:cNvPr>
          <p:cNvSpPr>
            <a:spLocks noGrp="1"/>
          </p:cNvSpPr>
          <p:nvPr>
            <p:ph sz="quarter" idx="14"/>
          </p:nvPr>
        </p:nvSpPr>
        <p:spPr>
          <a:xfrm>
            <a:off x="6172200" y="2183364"/>
            <a:ext cx="5105400" cy="3699912"/>
          </a:xfrm>
        </p:spPr>
        <p:txBody>
          <a:bodyPr>
            <a:normAutofit fontScale="8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400" b="0" i="0" u="none" strike="noStrike" kern="1200" cap="all" spc="0" normalizeH="0" baseline="0" noProof="0" dirty="0">
                <a:ln>
                  <a:noFill/>
                </a:ln>
                <a:solidFill>
                  <a:srgbClr val="FFC000"/>
                </a:solidFill>
                <a:effectLst/>
                <a:uLnTx/>
                <a:uFillTx/>
                <a:ea typeface="+mn-ea"/>
                <a:cs typeface="+mn-cs"/>
              </a:rPr>
              <a:t>Inicio dirigido 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Se reúne a los </a:t>
            </a:r>
            <a:r>
              <a:rPr lang="es-CO" sz="1400" b="1" cap="none" dirty="0">
                <a:solidFill>
                  <a:prstClr val="black"/>
                </a:solidFill>
              </a:rPr>
              <a:t>niños</a:t>
            </a:r>
            <a:r>
              <a:rPr kumimoji="0" lang="es-CO" sz="1400" b="1" i="0" u="none" strike="noStrike" kern="1200" cap="none" spc="0" normalizeH="0" baseline="0" noProof="0" dirty="0">
                <a:ln>
                  <a:noFill/>
                </a:ln>
                <a:solidFill>
                  <a:prstClr val="black"/>
                </a:solidFill>
                <a:effectLst/>
                <a:uLnTx/>
                <a:uFillTx/>
                <a:ea typeface="+mn-ea"/>
                <a:cs typeface="+mn-cs"/>
              </a:rPr>
              <a:t> acompañados por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Los </a:t>
            </a:r>
            <a:r>
              <a:rPr lang="es-CO" sz="1400" b="1" cap="none" dirty="0">
                <a:solidFill>
                  <a:prstClr val="black"/>
                </a:solidFill>
              </a:rPr>
              <a:t>niños</a:t>
            </a:r>
            <a:r>
              <a:rPr kumimoji="0" lang="es-CO" sz="1400" b="1" i="0" u="none" strike="noStrike" kern="1200" cap="none" spc="0" normalizeH="0" baseline="0" noProof="0" dirty="0">
                <a:ln>
                  <a:noFill/>
                </a:ln>
                <a:solidFill>
                  <a:prstClr val="black"/>
                </a:solidFill>
                <a:effectLst/>
                <a:uLnTx/>
                <a:uFillTx/>
                <a:ea typeface="+mn-ea"/>
                <a:cs typeface="+mn-cs"/>
              </a:rPr>
              <a:t> junto con sus padres y/o acudientes, escuchan las  indicaciones del docente sobre cómo se debe poner en práctica el valor del compañerismo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400" b="1" cap="none" dirty="0">
                <a:solidFill>
                  <a:prstClr val="black"/>
                </a:solidFill>
              </a:rPr>
              <a:t>Buscando el tesoro, fútbol, el juego del globo, el telefonito, el </a:t>
            </a:r>
            <a:r>
              <a:rPr lang="es-CO" sz="1400" b="1" cap="none" dirty="0" err="1">
                <a:solidFill>
                  <a:prstClr val="black"/>
                </a:solidFill>
              </a:rPr>
              <a:t>troncomovil</a:t>
            </a:r>
            <a:r>
              <a:rPr lang="es-CO" sz="1400" b="1" cap="none" dirty="0">
                <a:solidFill>
                  <a:prstClr val="black"/>
                </a:solidFill>
              </a:rPr>
              <a:t>, que la pelota no se caiga. Canción porque eres un buen compañero</a:t>
            </a:r>
            <a:endParaRPr kumimoji="0" lang="es-CO" sz="14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Estimado docente podrá encontrar dichas dinámicas, juegos divertidos y video en  la siguiente dirección </a:t>
            </a:r>
            <a:r>
              <a:rPr kumimoji="0" lang="es-CO" sz="1400" b="1" i="0" u="none" strike="noStrike" kern="1200" cap="none" spc="0" normalizeH="0" baseline="0" noProof="0" dirty="0">
                <a:ln>
                  <a:noFill/>
                </a:ln>
                <a:solidFill>
                  <a:prstClr val="black"/>
                </a:solidFill>
                <a:effectLst/>
                <a:uLnTx/>
                <a:uFillTx/>
                <a:ea typeface="+mn-ea"/>
                <a:cs typeface="+mn-cs"/>
                <a:hlinkClick r:id="rId2"/>
              </a:rPr>
              <a:t>https://www.imageneseducativas.com</a:t>
            </a:r>
            <a:r>
              <a:rPr kumimoji="0" lang="es-CO" sz="1400" b="1" i="0" u="none" strike="noStrike" kern="1200" cap="none" spc="0" normalizeH="0" baseline="0" noProof="0" dirty="0">
                <a:ln>
                  <a:noFill/>
                </a:ln>
                <a:solidFill>
                  <a:prstClr val="black"/>
                </a:solidFill>
                <a:effectLst/>
                <a:uLnTx/>
                <a:uFillTx/>
                <a:ea typeface="+mn-ea"/>
                <a:cs typeface="+mn-cs"/>
              </a:rPr>
              <a:t>  </a:t>
            </a:r>
            <a:r>
              <a:rPr kumimoji="0" lang="es-CO" sz="1400" b="1" i="0" u="none" strike="noStrike" kern="1200" cap="none" spc="0" normalizeH="0" baseline="0" noProof="0" dirty="0">
                <a:ln>
                  <a:noFill/>
                </a:ln>
                <a:solidFill>
                  <a:prstClr val="black"/>
                </a:solidFill>
                <a:effectLst/>
                <a:uLnTx/>
                <a:uFillTx/>
                <a:ea typeface="+mn-ea"/>
                <a:cs typeface="+mn-cs"/>
                <a:hlinkClick r:id="rId3"/>
              </a:rPr>
              <a:t>https://youtu.be/g52mAn_s39c=4mmCkcV9hRw1VoPn</a:t>
            </a:r>
            <a:r>
              <a:rPr kumimoji="0" lang="es-CO" sz="14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Gráfico 1">
            <a:extLst>
              <a:ext uri="{FF2B5EF4-FFF2-40B4-BE49-F238E27FC236}">
                <a16:creationId xmlns:a16="http://schemas.microsoft.com/office/drawing/2014/main" id="{AE214764-42F8-B93A-035B-95CCFD1ACE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1592424" cy="1318062"/>
          </a:xfrm>
          <a:prstGeom prst="rect">
            <a:avLst/>
          </a:prstGeom>
        </p:spPr>
      </p:pic>
      <p:sp>
        <p:nvSpPr>
          <p:cNvPr id="6" name="Marcador de número de diapositiva 5">
            <a:extLst>
              <a:ext uri="{FF2B5EF4-FFF2-40B4-BE49-F238E27FC236}">
                <a16:creationId xmlns:a16="http://schemas.microsoft.com/office/drawing/2014/main" id="{68085237-0695-3C4A-ECB9-C010E7F05BD7}"/>
              </a:ext>
            </a:extLst>
          </p:cNvPr>
          <p:cNvSpPr>
            <a:spLocks noGrp="1"/>
          </p:cNvSpPr>
          <p:nvPr>
            <p:ph type="sldNum" sz="quarter" idx="12"/>
          </p:nvPr>
        </p:nvSpPr>
        <p:spPr/>
        <p:txBody>
          <a:bodyPr/>
          <a:lstStyle/>
          <a:p>
            <a:fld id="{B5346379-99B8-4D47-8EAF-938C34B28DAA}" type="slidenum">
              <a:rPr lang="es-CO" smtClean="0"/>
              <a:t>72</a:t>
            </a:fld>
            <a:endParaRPr lang="es-CO"/>
          </a:p>
        </p:txBody>
      </p:sp>
    </p:spTree>
    <p:extLst>
      <p:ext uri="{BB962C8B-B14F-4D97-AF65-F5344CB8AC3E}">
        <p14:creationId xmlns:p14="http://schemas.microsoft.com/office/powerpoint/2010/main" val="15152155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97919-2941-2B66-023E-2F838FBF083F}"/>
              </a:ext>
            </a:extLst>
          </p:cNvPr>
          <p:cNvSpPr>
            <a:spLocks noGrp="1"/>
          </p:cNvSpPr>
          <p:nvPr>
            <p:ph type="title"/>
          </p:nvPr>
        </p:nvSpPr>
        <p:spPr>
          <a:xfrm>
            <a:off x="913775" y="618518"/>
            <a:ext cx="10364451" cy="1377219"/>
          </a:xfrm>
        </p:spPr>
        <p:txBody>
          <a:bodyPr/>
          <a:lstStyle/>
          <a:p>
            <a:r>
              <a:rPr kumimoji="0" lang="es-CO" sz="2400" b="0" i="0" u="none" strike="noStrike" kern="1200" cap="all" spc="0" normalizeH="0" baseline="0" noProof="0" dirty="0">
                <a:ln>
                  <a:noFill/>
                </a:ln>
                <a:solidFill>
                  <a:srgbClr val="C00000"/>
                </a:solidFill>
                <a:effectLst/>
                <a:uLnTx/>
                <a:uFillTx/>
                <a:latin typeface="+mn-lt"/>
                <a:ea typeface="+mj-ea"/>
                <a:cs typeface="+mj-cs"/>
              </a:rPr>
              <a:t>E </a:t>
            </a:r>
            <a:r>
              <a:rPr kumimoji="0" lang="es-CO" sz="2400" b="0" i="0" u="none" strike="noStrike" kern="1200" cap="all" spc="0" normalizeH="0" baseline="0" noProof="0" dirty="0">
                <a:ln>
                  <a:noFill/>
                </a:ln>
                <a:solidFill>
                  <a:srgbClr val="002060"/>
                </a:solidFill>
                <a:effectLst/>
                <a:uLnTx/>
                <a:uFillTx/>
                <a:latin typeface="+mn-lt"/>
                <a:ea typeface="+mj-ea"/>
                <a:cs typeface="+mj-cs"/>
              </a:rPr>
              <a:t>l </a:t>
            </a:r>
            <a:r>
              <a:rPr kumimoji="0" lang="es-CO" sz="2400" b="0" i="0" u="none" strike="noStrike" kern="1200" cap="all" spc="0" normalizeH="0" baseline="0" noProof="0" dirty="0">
                <a:ln>
                  <a:noFill/>
                </a:ln>
                <a:solidFill>
                  <a:srgbClr val="C00000"/>
                </a:solidFill>
                <a:effectLst/>
                <a:uLnTx/>
                <a:uFillTx/>
                <a:latin typeface="+mn-lt"/>
                <a:ea typeface="+mj-ea"/>
                <a:cs typeface="+mj-cs"/>
              </a:rPr>
              <a:t> </a:t>
            </a:r>
            <a:r>
              <a:rPr kumimoji="0" lang="es-CO" sz="2400" b="0" i="0" u="none" strike="noStrike" kern="1200" cap="all" spc="0" normalizeH="0" baseline="0" noProof="0" dirty="0">
                <a:ln>
                  <a:noFill/>
                </a:ln>
                <a:solidFill>
                  <a:srgbClr val="FFFF00"/>
                </a:solidFill>
                <a:effectLst/>
                <a:uLnTx/>
                <a:uFillTx/>
                <a:latin typeface="+mn-lt"/>
                <a:ea typeface="+mj-ea"/>
                <a:cs typeface="+mj-cs"/>
              </a:rPr>
              <a:t>c </a:t>
            </a:r>
            <a:r>
              <a:rPr kumimoji="0" lang="es-CO" sz="2400" b="0" i="0" u="none" strike="noStrike" kern="1200" cap="all" spc="0" normalizeH="0" baseline="0" noProof="0" dirty="0">
                <a:ln>
                  <a:noFill/>
                </a:ln>
                <a:solidFill>
                  <a:srgbClr val="CE6633"/>
                </a:solidFill>
                <a:effectLst/>
                <a:uLnTx/>
                <a:uFillTx/>
                <a:latin typeface="+mn-lt"/>
                <a:ea typeface="+mj-ea"/>
                <a:cs typeface="+mj-cs"/>
              </a:rPr>
              <a:t>o </a:t>
            </a:r>
            <a:r>
              <a:rPr kumimoji="0" lang="es-CO" sz="2400" b="0" i="0" u="none" strike="noStrike" kern="1200" cap="all" spc="0" normalizeH="0" baseline="0" noProof="0" dirty="0">
                <a:ln>
                  <a:noFill/>
                </a:ln>
                <a:solidFill>
                  <a:prstClr val="black"/>
                </a:solidFill>
                <a:effectLst/>
                <a:uLnTx/>
                <a:uFillTx/>
                <a:latin typeface="+mn-lt"/>
                <a:ea typeface="+mj-ea"/>
                <a:cs typeface="+mj-cs"/>
              </a:rPr>
              <a:t>m </a:t>
            </a:r>
            <a:r>
              <a:rPr kumimoji="0" lang="es-CO" sz="2400" b="0" i="0" u="none" strike="noStrike" kern="1200" cap="all" spc="0" normalizeH="0" baseline="0" noProof="0" dirty="0">
                <a:ln>
                  <a:noFill/>
                </a:ln>
                <a:solidFill>
                  <a:srgbClr val="2FA3EE">
                    <a:lumMod val="75000"/>
                  </a:srgbClr>
                </a:solidFill>
                <a:effectLst/>
                <a:uLnTx/>
                <a:uFillTx/>
                <a:latin typeface="+mn-lt"/>
                <a:ea typeface="+mj-ea"/>
                <a:cs typeface="+mj-cs"/>
              </a:rPr>
              <a:t>p </a:t>
            </a:r>
            <a:r>
              <a:rPr kumimoji="0" lang="es-CO" sz="2400" b="0" i="0" u="none" strike="noStrike" kern="1200" cap="all" spc="0" normalizeH="0" baseline="0" noProof="0" dirty="0">
                <a:ln>
                  <a:noFill/>
                </a:ln>
                <a:solidFill>
                  <a:srgbClr val="92D050"/>
                </a:solidFill>
                <a:effectLst/>
                <a:uLnTx/>
                <a:uFillTx/>
                <a:latin typeface="+mn-lt"/>
                <a:ea typeface="+mj-ea"/>
                <a:cs typeface="+mj-cs"/>
              </a:rPr>
              <a:t>a </a:t>
            </a:r>
            <a:r>
              <a:rPr kumimoji="0" lang="es-CO" sz="2400" b="0" i="0" u="none" strike="noStrike" kern="1200" cap="all" spc="0" normalizeH="0" baseline="0" noProof="0" dirty="0">
                <a:ln>
                  <a:noFill/>
                </a:ln>
                <a:solidFill>
                  <a:srgbClr val="CE6633">
                    <a:lumMod val="50000"/>
                  </a:srgbClr>
                </a:solidFill>
                <a:effectLst/>
                <a:uLnTx/>
                <a:uFillTx/>
                <a:latin typeface="+mn-lt"/>
                <a:ea typeface="+mj-ea"/>
                <a:cs typeface="+mj-cs"/>
              </a:rPr>
              <a:t>ñ </a:t>
            </a:r>
            <a:r>
              <a:rPr kumimoji="0" lang="es-CO" sz="2400" b="0" i="0" u="none" strike="noStrike" kern="1200" cap="all" spc="0" normalizeH="0" baseline="0" noProof="0" dirty="0">
                <a:ln>
                  <a:noFill/>
                </a:ln>
                <a:solidFill>
                  <a:srgbClr val="CE6633">
                    <a:lumMod val="60000"/>
                    <a:lumOff val="40000"/>
                  </a:srgbClr>
                </a:solidFill>
                <a:effectLst/>
                <a:uLnTx/>
                <a:uFillTx/>
                <a:latin typeface="+mn-lt"/>
                <a:ea typeface="+mj-ea"/>
                <a:cs typeface="+mj-cs"/>
              </a:rPr>
              <a:t>e </a:t>
            </a:r>
            <a:r>
              <a:rPr kumimoji="0" lang="es-CO" sz="2400" b="0" i="0" u="none" strike="noStrike" kern="1200" cap="all" spc="0" normalizeH="0" baseline="0" noProof="0" dirty="0">
                <a:ln>
                  <a:noFill/>
                </a:ln>
                <a:solidFill>
                  <a:srgbClr val="2FA3EE">
                    <a:lumMod val="50000"/>
                  </a:srgbClr>
                </a:solidFill>
                <a:effectLst/>
                <a:uLnTx/>
                <a:uFillTx/>
                <a:latin typeface="+mn-lt"/>
                <a:ea typeface="+mj-ea"/>
                <a:cs typeface="+mj-cs"/>
              </a:rPr>
              <a:t>r </a:t>
            </a:r>
            <a:r>
              <a:rPr kumimoji="0" lang="es-CO" sz="2400" b="0" i="0" u="none" strike="noStrike" kern="1200" cap="all" spc="0" normalizeH="0" baseline="0" noProof="0" dirty="0">
                <a:ln>
                  <a:noFill/>
                </a:ln>
                <a:solidFill>
                  <a:srgbClr val="00B0F0"/>
                </a:solidFill>
                <a:effectLst/>
                <a:uLnTx/>
                <a:uFillTx/>
                <a:latin typeface="+mn-lt"/>
                <a:ea typeface="+mj-ea"/>
                <a:cs typeface="+mj-cs"/>
              </a:rPr>
              <a:t>i </a:t>
            </a:r>
            <a:r>
              <a:rPr kumimoji="0" lang="es-CO" sz="2400" b="0" i="0" u="none" strike="noStrike" kern="1200" cap="all" spc="0" normalizeH="0" baseline="0" noProof="0" dirty="0">
                <a:ln>
                  <a:noFill/>
                </a:ln>
                <a:solidFill>
                  <a:srgbClr val="CE6633">
                    <a:lumMod val="75000"/>
                  </a:srgbClr>
                </a:solidFill>
                <a:effectLst/>
                <a:uLnTx/>
                <a:uFillTx/>
                <a:latin typeface="+mn-lt"/>
                <a:ea typeface="+mj-ea"/>
                <a:cs typeface="+mj-cs"/>
              </a:rPr>
              <a:t>s </a:t>
            </a:r>
            <a:r>
              <a:rPr kumimoji="0" lang="es-CO" sz="2400" b="0" i="0" u="none" strike="noStrike" kern="1200" cap="all" spc="0" normalizeH="0" baseline="0" noProof="0" dirty="0">
                <a:ln>
                  <a:noFill/>
                </a:ln>
                <a:solidFill>
                  <a:srgbClr val="2FA3EE">
                    <a:lumMod val="60000"/>
                    <a:lumOff val="40000"/>
                  </a:srgbClr>
                </a:solidFill>
                <a:effectLst/>
                <a:uLnTx/>
                <a:uFillTx/>
                <a:latin typeface="+mn-lt"/>
                <a:ea typeface="+mj-ea"/>
                <a:cs typeface="+mj-cs"/>
              </a:rPr>
              <a:t>m </a:t>
            </a:r>
            <a:r>
              <a:rPr kumimoji="0" lang="es-CO" sz="2400" b="0" i="0" u="none" strike="noStrike" kern="1200" cap="all" spc="0" normalizeH="0" baseline="0" noProof="0" dirty="0">
                <a:ln>
                  <a:noFill/>
                </a:ln>
                <a:solidFill>
                  <a:srgbClr val="FF6600"/>
                </a:solidFill>
                <a:effectLst/>
                <a:uLnTx/>
                <a:uFillTx/>
                <a:latin typeface="+mn-lt"/>
                <a:ea typeface="+mj-ea"/>
                <a:cs typeface="+mj-cs"/>
              </a:rPr>
              <a:t>0</a:t>
            </a:r>
            <a:endParaRPr lang="es-CO" dirty="0">
              <a:latin typeface="+mn-lt"/>
            </a:endParaRPr>
          </a:p>
        </p:txBody>
      </p:sp>
      <p:sp>
        <p:nvSpPr>
          <p:cNvPr id="3" name="Marcador de contenido 2">
            <a:extLst>
              <a:ext uri="{FF2B5EF4-FFF2-40B4-BE49-F238E27FC236}">
                <a16:creationId xmlns:a16="http://schemas.microsoft.com/office/drawing/2014/main" id="{BFB7EEB4-AADA-E525-12DC-713A920659CF}"/>
              </a:ext>
            </a:extLst>
          </p:cNvPr>
          <p:cNvSpPr>
            <a:spLocks noGrp="1"/>
          </p:cNvSpPr>
          <p:nvPr>
            <p:ph sz="quarter" idx="13"/>
          </p:nvPr>
        </p:nvSpPr>
        <p:spPr>
          <a:xfrm>
            <a:off x="913774" y="2286000"/>
            <a:ext cx="5106026" cy="3228393"/>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NIÑOS DE Básica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202124"/>
                </a:solidFill>
                <a:effectLst/>
                <a:uLnTx/>
                <a:uFillTx/>
              </a:rPr>
              <a:t>Es un sentimiento de unidad que surge entre los integrantes de un grupo o una comunidad humana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a:t>
            </a:r>
            <a:r>
              <a:rPr kumimoji="0" lang="es-ES" sz="1200" b="1" i="0" u="none" strike="noStrike" kern="1200" cap="none" spc="0" normalizeH="0" baseline="0" noProof="0" dirty="0" err="1">
                <a:ln>
                  <a:noFill/>
                </a:ln>
                <a:solidFill>
                  <a:prstClr val="black"/>
                </a:solidFill>
                <a:effectLst/>
                <a:uLnTx/>
                <a:uFillTx/>
              </a:rPr>
              <a:t>videaobeam</a:t>
            </a:r>
            <a:r>
              <a:rPr kumimoji="0" lang="es-ES" sz="1200" b="1" i="0" u="none" strike="noStrike" kern="1200" cap="none" spc="0" normalizeH="0" baseline="0" noProof="0" dirty="0">
                <a:ln>
                  <a:noFill/>
                </a:ln>
                <a:solidFill>
                  <a:prstClr val="black"/>
                </a:solidFill>
                <a:effectLst/>
                <a:uLnTx/>
                <a:uFillTx/>
              </a:rPr>
              <a:t>, pañuelo, sacos, balón y cuerda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30 a 35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E9F3B4DB-83C2-6927-1A76-435208877F14}"/>
              </a:ext>
            </a:extLst>
          </p:cNvPr>
          <p:cNvSpPr>
            <a:spLocks noGrp="1"/>
          </p:cNvSpPr>
          <p:nvPr>
            <p:ph sz="quarter" idx="14"/>
          </p:nvPr>
        </p:nvSpPr>
        <p:spPr>
          <a:xfrm>
            <a:off x="6172200" y="2286000"/>
            <a:ext cx="5105400" cy="3666931"/>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a:t>
            </a:r>
            <a:r>
              <a:rPr lang="es-ES" sz="1300" dirty="0">
                <a:solidFill>
                  <a:srgbClr val="FFC000"/>
                </a:solidFill>
              </a:rPr>
              <a:t>SEXTO Y SÉPTIMO</a:t>
            </a:r>
            <a:endParaRPr kumimoji="0" lang="es-ES" sz="1300" b="0" i="0" u="none" strike="noStrike" kern="1200" cap="all" spc="0" normalizeH="0" baseline="0" noProof="0" dirty="0">
              <a:ln>
                <a:noFill/>
              </a:ln>
              <a:solidFill>
                <a:srgbClr val="FFC0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del compañerismo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300" b="1" cap="none" dirty="0">
                <a:solidFill>
                  <a:prstClr val="black"/>
                </a:solidFill>
              </a:rPr>
              <a:t>Juego del pañuelo, carreras de sacos, balón prisionero, saltar la cuerda</a:t>
            </a:r>
            <a:r>
              <a:rPr kumimoji="0" lang="es-CO" sz="1300" b="1" i="0" u="none" strike="noStrike" kern="1200" cap="none" spc="0" normalizeH="0" baseline="0" noProof="0" dirty="0">
                <a:ln>
                  <a:noFill/>
                </a:ln>
                <a:solidFill>
                  <a:prstClr val="black"/>
                </a:solidFill>
                <a:effectLst/>
                <a:uLnTx/>
                <a:uFillTx/>
                <a:ea typeface="+mn-ea"/>
                <a:cs typeface="+mn-cs"/>
              </a:rPr>
              <a:t>. Canción </a:t>
            </a:r>
            <a:r>
              <a:rPr kumimoji="0" lang="es-CO" sz="1300" b="1" i="0" u="none" strike="noStrike" kern="1200" cap="none" spc="0" normalizeH="0" baseline="0" noProof="0" dirty="0" err="1">
                <a:ln>
                  <a:noFill/>
                </a:ln>
                <a:solidFill>
                  <a:prstClr val="black"/>
                </a:solidFill>
                <a:effectLst/>
                <a:uLnTx/>
                <a:uFillTx/>
                <a:ea typeface="+mn-ea"/>
                <a:cs typeface="+mn-cs"/>
              </a:rPr>
              <a:t>singer</a:t>
            </a:r>
            <a:endParaRPr kumimoji="0" lang="es-CO" sz="13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Estimado docente podrá encontrar dichas dinámicas, juegos divertidos y video en  la siguiente dirección </a:t>
            </a:r>
            <a:r>
              <a:rPr kumimoji="0" lang="es-CO" sz="1300" b="1" i="0" u="none" strike="noStrike" kern="1200" cap="none" spc="0" normalizeH="0" baseline="0" noProof="0" dirty="0">
                <a:ln>
                  <a:noFill/>
                </a:ln>
                <a:solidFill>
                  <a:prstClr val="black"/>
                </a:solidFill>
                <a:effectLst/>
                <a:uLnTx/>
                <a:uFillTx/>
                <a:ea typeface="+mn-ea"/>
                <a:cs typeface="+mn-cs"/>
                <a:hlinkClick r:id="rId2"/>
              </a:rPr>
              <a:t>https://es.Wikipedia.org</a:t>
            </a:r>
            <a:r>
              <a:rPr kumimoji="0" lang="es-CO" sz="1300" b="1" i="0" u="none" strike="noStrike" kern="1200" cap="none" spc="0" normalizeH="0" baseline="0" noProof="0" dirty="0">
                <a:ln>
                  <a:noFill/>
                </a:ln>
                <a:solidFill>
                  <a:prstClr val="black"/>
                </a:solidFill>
                <a:effectLst/>
                <a:uLnTx/>
                <a:uFillTx/>
                <a:ea typeface="+mn-ea"/>
                <a:cs typeface="+mn-cs"/>
              </a:rPr>
              <a:t>  </a:t>
            </a:r>
            <a:r>
              <a:rPr kumimoji="0" lang="es-CO" sz="1300" b="1" i="0" u="none" strike="noStrike" kern="1200" cap="none" spc="0" normalizeH="0" baseline="0" noProof="0" dirty="0">
                <a:ln>
                  <a:noFill/>
                </a:ln>
                <a:solidFill>
                  <a:schemeClr val="accent1"/>
                </a:solidFill>
                <a:effectLst/>
                <a:uLnTx/>
                <a:uFillTx/>
                <a:ea typeface="+mn-ea"/>
                <a:cs typeface="+mn-cs"/>
              </a:rPr>
              <a:t>https//www.nestle.com http//www.yputube.com</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Gráfico 1">
            <a:extLst>
              <a:ext uri="{FF2B5EF4-FFF2-40B4-BE49-F238E27FC236}">
                <a16:creationId xmlns:a16="http://schemas.microsoft.com/office/drawing/2014/main" id="{1E1BAA63-958C-5196-15BA-8B0786FA80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592424" cy="1377219"/>
          </a:xfrm>
          <a:prstGeom prst="rect">
            <a:avLst/>
          </a:prstGeom>
        </p:spPr>
      </p:pic>
      <p:sp>
        <p:nvSpPr>
          <p:cNvPr id="6" name="Marcador de número de diapositiva 5">
            <a:extLst>
              <a:ext uri="{FF2B5EF4-FFF2-40B4-BE49-F238E27FC236}">
                <a16:creationId xmlns:a16="http://schemas.microsoft.com/office/drawing/2014/main" id="{14694A28-05D7-6685-2138-99602C64AB9E}"/>
              </a:ext>
            </a:extLst>
          </p:cNvPr>
          <p:cNvSpPr>
            <a:spLocks noGrp="1"/>
          </p:cNvSpPr>
          <p:nvPr>
            <p:ph type="sldNum" sz="quarter" idx="12"/>
          </p:nvPr>
        </p:nvSpPr>
        <p:spPr/>
        <p:txBody>
          <a:bodyPr/>
          <a:lstStyle/>
          <a:p>
            <a:fld id="{B5346379-99B8-4D47-8EAF-938C34B28DAA}" type="slidenum">
              <a:rPr lang="es-CO" smtClean="0"/>
              <a:t>73</a:t>
            </a:fld>
            <a:endParaRPr lang="es-CO"/>
          </a:p>
        </p:txBody>
      </p:sp>
    </p:spTree>
    <p:extLst>
      <p:ext uri="{BB962C8B-B14F-4D97-AF65-F5344CB8AC3E}">
        <p14:creationId xmlns:p14="http://schemas.microsoft.com/office/powerpoint/2010/main" val="32479066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DD142-2829-1E76-25C4-F2F544C2DA25}"/>
              </a:ext>
            </a:extLst>
          </p:cNvPr>
          <p:cNvSpPr>
            <a:spLocks noGrp="1"/>
          </p:cNvSpPr>
          <p:nvPr>
            <p:ph type="title"/>
          </p:nvPr>
        </p:nvSpPr>
        <p:spPr>
          <a:xfrm>
            <a:off x="913775" y="618518"/>
            <a:ext cx="10364451" cy="1137630"/>
          </a:xfrm>
        </p:spPr>
        <p:txBody>
          <a:bodyPr/>
          <a:lstStyle/>
          <a:p>
            <a:r>
              <a:rPr kumimoji="0" lang="es-CO" sz="2400" b="0" i="0" u="none" strike="noStrike" kern="1200" cap="all" spc="0" normalizeH="0" baseline="0" noProof="0" dirty="0">
                <a:ln>
                  <a:noFill/>
                </a:ln>
                <a:solidFill>
                  <a:srgbClr val="C00000"/>
                </a:solidFill>
                <a:effectLst/>
                <a:uLnTx/>
                <a:uFillTx/>
                <a:latin typeface="+mn-lt"/>
                <a:ea typeface="+mj-ea"/>
                <a:cs typeface="+mj-cs"/>
              </a:rPr>
              <a:t>E </a:t>
            </a:r>
            <a:r>
              <a:rPr kumimoji="0" lang="es-CO" sz="2400" b="0" i="0" u="none" strike="noStrike" kern="1200" cap="all" spc="0" normalizeH="0" baseline="0" noProof="0" dirty="0">
                <a:ln>
                  <a:noFill/>
                </a:ln>
                <a:solidFill>
                  <a:srgbClr val="002060"/>
                </a:solidFill>
                <a:effectLst/>
                <a:uLnTx/>
                <a:uFillTx/>
                <a:latin typeface="+mn-lt"/>
                <a:ea typeface="+mj-ea"/>
                <a:cs typeface="+mj-cs"/>
              </a:rPr>
              <a:t>l </a:t>
            </a:r>
            <a:r>
              <a:rPr kumimoji="0" lang="es-CO" sz="2400" b="0" i="0" u="none" strike="noStrike" kern="1200" cap="all" spc="0" normalizeH="0" baseline="0" noProof="0" dirty="0">
                <a:ln>
                  <a:noFill/>
                </a:ln>
                <a:solidFill>
                  <a:srgbClr val="C00000"/>
                </a:solidFill>
                <a:effectLst/>
                <a:uLnTx/>
                <a:uFillTx/>
                <a:latin typeface="+mn-lt"/>
                <a:ea typeface="+mj-ea"/>
                <a:cs typeface="+mj-cs"/>
              </a:rPr>
              <a:t> </a:t>
            </a:r>
            <a:r>
              <a:rPr kumimoji="0" lang="es-CO" sz="2400" b="0" i="0" u="none" strike="noStrike" kern="1200" cap="all" spc="0" normalizeH="0" baseline="0" noProof="0" dirty="0">
                <a:ln>
                  <a:noFill/>
                </a:ln>
                <a:solidFill>
                  <a:srgbClr val="FFFF00"/>
                </a:solidFill>
                <a:effectLst/>
                <a:uLnTx/>
                <a:uFillTx/>
                <a:latin typeface="+mn-lt"/>
                <a:ea typeface="+mj-ea"/>
                <a:cs typeface="+mj-cs"/>
              </a:rPr>
              <a:t>c </a:t>
            </a:r>
            <a:r>
              <a:rPr kumimoji="0" lang="es-CO" sz="2400" b="0" i="0" u="none" strike="noStrike" kern="1200" cap="all" spc="0" normalizeH="0" baseline="0" noProof="0" dirty="0">
                <a:ln>
                  <a:noFill/>
                </a:ln>
                <a:solidFill>
                  <a:srgbClr val="CE6633"/>
                </a:solidFill>
                <a:effectLst/>
                <a:uLnTx/>
                <a:uFillTx/>
                <a:latin typeface="+mn-lt"/>
                <a:ea typeface="+mj-ea"/>
                <a:cs typeface="+mj-cs"/>
              </a:rPr>
              <a:t>o </a:t>
            </a:r>
            <a:r>
              <a:rPr kumimoji="0" lang="es-CO" sz="2400" b="0" i="0" u="none" strike="noStrike" kern="1200" cap="all" spc="0" normalizeH="0" baseline="0" noProof="0" dirty="0">
                <a:ln>
                  <a:noFill/>
                </a:ln>
                <a:solidFill>
                  <a:prstClr val="black"/>
                </a:solidFill>
                <a:effectLst/>
                <a:uLnTx/>
                <a:uFillTx/>
                <a:latin typeface="+mn-lt"/>
                <a:ea typeface="+mj-ea"/>
                <a:cs typeface="+mj-cs"/>
              </a:rPr>
              <a:t>m </a:t>
            </a:r>
            <a:r>
              <a:rPr kumimoji="0" lang="es-CO" sz="2400" b="0" i="0" u="none" strike="noStrike" kern="1200" cap="all" spc="0" normalizeH="0" baseline="0" noProof="0" dirty="0">
                <a:ln>
                  <a:noFill/>
                </a:ln>
                <a:solidFill>
                  <a:srgbClr val="2FA3EE">
                    <a:lumMod val="75000"/>
                  </a:srgbClr>
                </a:solidFill>
                <a:effectLst/>
                <a:uLnTx/>
                <a:uFillTx/>
                <a:latin typeface="+mn-lt"/>
                <a:ea typeface="+mj-ea"/>
                <a:cs typeface="+mj-cs"/>
              </a:rPr>
              <a:t>p </a:t>
            </a:r>
            <a:r>
              <a:rPr kumimoji="0" lang="es-CO" sz="2400" b="0" i="0" u="none" strike="noStrike" kern="1200" cap="all" spc="0" normalizeH="0" baseline="0" noProof="0" dirty="0">
                <a:ln>
                  <a:noFill/>
                </a:ln>
                <a:solidFill>
                  <a:srgbClr val="92D050"/>
                </a:solidFill>
                <a:effectLst/>
                <a:uLnTx/>
                <a:uFillTx/>
                <a:latin typeface="+mn-lt"/>
                <a:ea typeface="+mj-ea"/>
                <a:cs typeface="+mj-cs"/>
              </a:rPr>
              <a:t>a </a:t>
            </a:r>
            <a:r>
              <a:rPr kumimoji="0" lang="es-CO" sz="2400" b="0" i="0" u="none" strike="noStrike" kern="1200" cap="all" spc="0" normalizeH="0" baseline="0" noProof="0" dirty="0">
                <a:ln>
                  <a:noFill/>
                </a:ln>
                <a:solidFill>
                  <a:srgbClr val="CE6633">
                    <a:lumMod val="50000"/>
                  </a:srgbClr>
                </a:solidFill>
                <a:effectLst/>
                <a:uLnTx/>
                <a:uFillTx/>
                <a:latin typeface="+mn-lt"/>
                <a:ea typeface="+mj-ea"/>
                <a:cs typeface="+mj-cs"/>
              </a:rPr>
              <a:t>ñ </a:t>
            </a:r>
            <a:r>
              <a:rPr lang="es-CO" sz="2400" dirty="0">
                <a:solidFill>
                  <a:srgbClr val="CE6633">
                    <a:lumMod val="60000"/>
                    <a:lumOff val="40000"/>
                  </a:srgbClr>
                </a:solidFill>
                <a:latin typeface="+mn-lt"/>
              </a:rPr>
              <a:t>E</a:t>
            </a:r>
            <a:r>
              <a:rPr kumimoji="0" lang="es-CO" sz="2400" b="0" i="0" u="none" strike="noStrike" kern="1200" cap="all" spc="0" normalizeH="0" baseline="0" noProof="0" dirty="0">
                <a:ln>
                  <a:noFill/>
                </a:ln>
                <a:solidFill>
                  <a:srgbClr val="CE6633">
                    <a:lumMod val="60000"/>
                    <a:lumOff val="40000"/>
                  </a:srgbClr>
                </a:solidFill>
                <a:effectLst/>
                <a:uLnTx/>
                <a:uFillTx/>
                <a:latin typeface="+mn-lt"/>
                <a:ea typeface="+mj-ea"/>
                <a:cs typeface="+mj-cs"/>
              </a:rPr>
              <a:t> </a:t>
            </a:r>
            <a:r>
              <a:rPr kumimoji="0" lang="es-CO" sz="2400" b="0" i="0" u="none" strike="noStrike" kern="1200" cap="all" spc="0" normalizeH="0" baseline="0" noProof="0" dirty="0">
                <a:ln>
                  <a:noFill/>
                </a:ln>
                <a:solidFill>
                  <a:srgbClr val="2FA3EE">
                    <a:lumMod val="50000"/>
                  </a:srgbClr>
                </a:solidFill>
                <a:effectLst/>
                <a:uLnTx/>
                <a:uFillTx/>
                <a:latin typeface="+mn-lt"/>
                <a:ea typeface="+mj-ea"/>
                <a:cs typeface="+mj-cs"/>
              </a:rPr>
              <a:t>r </a:t>
            </a:r>
            <a:r>
              <a:rPr kumimoji="0" lang="es-CO" sz="2400" b="0" i="0" u="none" strike="noStrike" kern="1200" cap="all" spc="0" normalizeH="0" baseline="0" noProof="0" dirty="0">
                <a:ln>
                  <a:noFill/>
                </a:ln>
                <a:solidFill>
                  <a:srgbClr val="00B0F0"/>
                </a:solidFill>
                <a:effectLst/>
                <a:uLnTx/>
                <a:uFillTx/>
                <a:latin typeface="+mn-lt"/>
                <a:ea typeface="+mj-ea"/>
                <a:cs typeface="+mj-cs"/>
              </a:rPr>
              <a:t>i </a:t>
            </a:r>
            <a:r>
              <a:rPr kumimoji="0" lang="es-CO" sz="2400" b="0" i="0" u="none" strike="noStrike" kern="1200" cap="all" spc="0" normalizeH="0" baseline="0" noProof="0" dirty="0">
                <a:ln>
                  <a:noFill/>
                </a:ln>
                <a:solidFill>
                  <a:srgbClr val="CE6633">
                    <a:lumMod val="75000"/>
                  </a:srgbClr>
                </a:solidFill>
                <a:effectLst/>
                <a:uLnTx/>
                <a:uFillTx/>
                <a:latin typeface="+mn-lt"/>
                <a:ea typeface="+mj-ea"/>
                <a:cs typeface="+mj-cs"/>
              </a:rPr>
              <a:t>s </a:t>
            </a:r>
            <a:r>
              <a:rPr kumimoji="0" lang="es-CO" sz="2400" b="0" i="0" u="none" strike="noStrike" kern="1200" cap="all" spc="0" normalizeH="0" baseline="0" noProof="0" dirty="0">
                <a:ln>
                  <a:noFill/>
                </a:ln>
                <a:solidFill>
                  <a:srgbClr val="2FA3EE">
                    <a:lumMod val="60000"/>
                    <a:lumOff val="40000"/>
                  </a:srgbClr>
                </a:solidFill>
                <a:effectLst/>
                <a:uLnTx/>
                <a:uFillTx/>
                <a:latin typeface="+mn-lt"/>
                <a:ea typeface="+mj-ea"/>
                <a:cs typeface="+mj-cs"/>
              </a:rPr>
              <a:t>m </a:t>
            </a:r>
            <a:r>
              <a:rPr kumimoji="0" lang="es-CO" sz="2400" b="0" i="0" u="none" strike="noStrike" kern="1200" cap="all" spc="0" normalizeH="0" baseline="0" noProof="0" dirty="0">
                <a:ln>
                  <a:noFill/>
                </a:ln>
                <a:solidFill>
                  <a:srgbClr val="FF6600"/>
                </a:solidFill>
                <a:effectLst/>
                <a:uLnTx/>
                <a:uFillTx/>
                <a:latin typeface="+mn-lt"/>
                <a:ea typeface="+mj-ea"/>
                <a:cs typeface="+mj-cs"/>
              </a:rPr>
              <a:t>0</a:t>
            </a:r>
            <a:endParaRPr lang="es-CO" dirty="0">
              <a:latin typeface="+mn-lt"/>
            </a:endParaRPr>
          </a:p>
        </p:txBody>
      </p:sp>
      <p:sp>
        <p:nvSpPr>
          <p:cNvPr id="3" name="Marcador de contenido 2">
            <a:extLst>
              <a:ext uri="{FF2B5EF4-FFF2-40B4-BE49-F238E27FC236}">
                <a16:creationId xmlns:a16="http://schemas.microsoft.com/office/drawing/2014/main" id="{C7090717-F624-4B23-36DA-3AA4A30351C5}"/>
              </a:ext>
            </a:extLst>
          </p:cNvPr>
          <p:cNvSpPr>
            <a:spLocks noGrp="1"/>
          </p:cNvSpPr>
          <p:nvPr>
            <p:ph sz="quarter" idx="13"/>
          </p:nvPr>
        </p:nvSpPr>
        <p:spPr>
          <a:xfrm>
            <a:off x="913774" y="2239348"/>
            <a:ext cx="5106026" cy="3256383"/>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a:t>
            </a:r>
            <a:r>
              <a:rPr lang="es-CO" sz="1200" dirty="0">
                <a:solidFill>
                  <a:srgbClr val="3366CC"/>
                </a:solidFill>
              </a:rPr>
              <a:t>JOVENES</a:t>
            </a:r>
            <a:r>
              <a:rPr kumimoji="0" lang="es-CO" sz="1200" b="0" i="0" u="none" strike="noStrike" kern="1200" cap="all" spc="0" normalizeH="0" baseline="0" noProof="0" dirty="0">
                <a:ln>
                  <a:noFill/>
                </a:ln>
                <a:solidFill>
                  <a:srgbClr val="3366CC"/>
                </a:solidFill>
                <a:effectLst/>
                <a:uLnTx/>
                <a:uFillTx/>
              </a:rPr>
              <a:t>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202124"/>
                </a:solidFill>
                <a:effectLst/>
                <a:uLnTx/>
                <a:uFillTx/>
              </a:rPr>
              <a:t>Es un sentimiento de unidad que surge entre los integrantes de un grupo o una comunidad humana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a:t>
            </a:r>
            <a:r>
              <a:rPr kumimoji="0" lang="es-ES" sz="1200" b="1" i="0" u="none" strike="noStrike" kern="1200" cap="none" spc="0" normalizeH="0" baseline="0" noProof="0" dirty="0" err="1">
                <a:ln>
                  <a:noFill/>
                </a:ln>
                <a:solidFill>
                  <a:prstClr val="black"/>
                </a:solidFill>
                <a:effectLst/>
                <a:uLnTx/>
                <a:uFillTx/>
              </a:rPr>
              <a:t>videobeam</a:t>
            </a:r>
            <a:r>
              <a:rPr kumimoji="0" lang="es-ES" sz="1200" b="1" i="0" u="none" strike="noStrike" kern="1200" cap="none" spc="0" normalizeH="0" baseline="0" noProof="0" dirty="0">
                <a:ln>
                  <a:noFill/>
                </a:ln>
                <a:solidFill>
                  <a:prstClr val="black"/>
                </a:solidFill>
                <a:effectLst/>
                <a:uLnTx/>
                <a:uFillTx/>
              </a:rPr>
              <a:t>, canicas, cucharas plásticas, huevos, </a:t>
            </a:r>
            <a:r>
              <a:rPr kumimoji="0" lang="es-ES" sz="1200" b="1" i="0" u="none" strike="noStrike" kern="1200" cap="none" spc="0" normalizeH="0" baseline="0" noProof="0" dirty="0" err="1">
                <a:ln>
                  <a:noFill/>
                </a:ln>
                <a:solidFill>
                  <a:prstClr val="black"/>
                </a:solidFill>
                <a:effectLst/>
                <a:uLnTx/>
                <a:uFillTx/>
              </a:rPr>
              <a:t>panolas</a:t>
            </a:r>
            <a:r>
              <a:rPr kumimoji="0" lang="es-ES" sz="1200" b="1" i="0" u="none" strike="noStrike" kern="1200" cap="none" spc="0" normalizeH="0" baseline="0" noProof="0" dirty="0">
                <a:ln>
                  <a:noFill/>
                </a:ln>
                <a:solidFill>
                  <a:prstClr val="black"/>
                </a:solidFill>
                <a:effectLst/>
                <a:uLnTx/>
                <a:uFillTx/>
              </a:rPr>
              <a:t> y cuerdas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240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351CE6CC-7F53-E244-7005-483D75F0F6C7}"/>
              </a:ext>
            </a:extLst>
          </p:cNvPr>
          <p:cNvSpPr>
            <a:spLocks noGrp="1"/>
          </p:cNvSpPr>
          <p:nvPr>
            <p:ph sz="quarter" idx="14"/>
          </p:nvPr>
        </p:nvSpPr>
        <p:spPr>
          <a:xfrm>
            <a:off x="6172200" y="2136711"/>
            <a:ext cx="5105400" cy="3746564"/>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a:t>
            </a:r>
            <a:r>
              <a:rPr lang="es-ES" sz="1300" dirty="0">
                <a:solidFill>
                  <a:srgbClr val="FFC000"/>
                </a:solidFill>
              </a:rPr>
              <a:t>JOVENES</a:t>
            </a:r>
            <a:r>
              <a:rPr kumimoji="0" lang="es-ES" sz="1300" b="0" i="0" u="none" strike="noStrike" kern="1200" cap="all" spc="0" normalizeH="0" baseline="0" noProof="0" dirty="0">
                <a:ln>
                  <a:noFill/>
                </a:ln>
                <a:solidFill>
                  <a:srgbClr val="FFC000"/>
                </a:solidFill>
                <a:effectLst/>
                <a:uLnTx/>
                <a:uFillTx/>
                <a:ea typeface="+mn-ea"/>
                <a:cs typeface="+mn-cs"/>
              </a:rPr>
              <a:t> DE </a:t>
            </a:r>
            <a:r>
              <a:rPr lang="es-ES" sz="1300" dirty="0">
                <a:solidFill>
                  <a:srgbClr val="FFC000"/>
                </a:solidFill>
              </a:rPr>
              <a:t>OCTAVO Y NOVENO</a:t>
            </a:r>
            <a:endParaRPr kumimoji="0" lang="es-ES" sz="1300" b="0" i="0" u="none" strike="noStrike" kern="1200" cap="all" spc="0" normalizeH="0" baseline="0" noProof="0" dirty="0">
              <a:ln>
                <a:noFill/>
              </a:ln>
              <a:solidFill>
                <a:srgbClr val="FFC0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jóvenes con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lvl="0" indent="-342900">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jóvenes </a:t>
            </a:r>
            <a:r>
              <a:rPr lang="es-CO" sz="1300" b="1" cap="none" dirty="0">
                <a:solidFill>
                  <a:prstClr val="black"/>
                </a:solidFill>
              </a:rPr>
              <a:t>junto </a:t>
            </a:r>
            <a:r>
              <a:rPr kumimoji="0" lang="es-CO" sz="1300" b="1" i="0" u="none" strike="noStrike" kern="1200" cap="none" spc="0" normalizeH="0" baseline="0" noProof="0" dirty="0">
                <a:ln>
                  <a:noFill/>
                </a:ln>
                <a:solidFill>
                  <a:prstClr val="black"/>
                </a:solidFill>
                <a:effectLst/>
                <a:uLnTx/>
                <a:uFillTx/>
                <a:ea typeface="+mn-ea"/>
                <a:cs typeface="+mn-cs"/>
              </a:rPr>
              <a:t>con sus padres y/o acudientes, escuchan las  indicaciones del docente sobre cómo se debe poner en práctica el valor del compañerismo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300" b="1" cap="none" dirty="0">
                <a:solidFill>
                  <a:prstClr val="black"/>
                </a:solidFill>
              </a:rPr>
              <a:t>Juegos: de las canicas, cucharas y huevos, carrera de relevos, tira de la cuerda</a:t>
            </a:r>
            <a:endParaRPr kumimoji="0" lang="es-CO" sz="13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Estimado docente podrá encontrar dichas dinámicas, juegos divertidos y video en  la siguiente dirección </a:t>
            </a:r>
            <a:r>
              <a:rPr kumimoji="0" lang="es-CO" sz="1300" b="1" i="0" u="none" strike="noStrike" kern="1200" cap="none" spc="0" normalizeH="0" baseline="0" noProof="0" dirty="0">
                <a:ln>
                  <a:noFill/>
                </a:ln>
                <a:solidFill>
                  <a:schemeClr val="accent1"/>
                </a:solidFill>
                <a:effectLst/>
                <a:uLnTx/>
                <a:uFillTx/>
                <a:ea typeface="+mn-ea"/>
                <a:cs typeface="+mn-cs"/>
              </a:rPr>
              <a:t>https//www.efedeportes.com https//www.ticumiku.com https//es</a:t>
            </a:r>
            <a:r>
              <a:rPr lang="es-CO" sz="1300" b="1" cap="none" dirty="0">
                <a:solidFill>
                  <a:schemeClr val="accent1"/>
                </a:solidFill>
              </a:rPr>
              <a:t>.wikipedia.org. </a:t>
            </a:r>
            <a:r>
              <a:rPr lang="es-CO" sz="1300" b="1" cap="none" dirty="0">
                <a:solidFill>
                  <a:prstClr val="black"/>
                </a:solidFill>
              </a:rPr>
              <a:t>Canción amigos </a:t>
            </a:r>
            <a:r>
              <a:rPr lang="es-CO" sz="1300" b="1" cap="none" dirty="0">
                <a:solidFill>
                  <a:schemeClr val="accent1"/>
                </a:solidFill>
              </a:rPr>
              <a:t>https://www.youtube.com/watch?v=5dQzWcFKH1o</a:t>
            </a:r>
            <a:endParaRPr kumimoji="0" lang="es-CO" sz="1300" b="1" i="0" u="none" strike="noStrike" kern="1200" cap="none" spc="0" normalizeH="0" baseline="0" noProof="0" dirty="0">
              <a:ln>
                <a:noFill/>
              </a:ln>
              <a:solidFill>
                <a:schemeClr val="accent1"/>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Imagen 4">
            <a:extLst>
              <a:ext uri="{FF2B5EF4-FFF2-40B4-BE49-F238E27FC236}">
                <a16:creationId xmlns:a16="http://schemas.microsoft.com/office/drawing/2014/main" id="{48BA989E-E4E6-158E-0C79-F289944CF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6988" cy="1137630"/>
          </a:xfrm>
          <a:prstGeom prst="rect">
            <a:avLst/>
          </a:prstGeom>
        </p:spPr>
      </p:pic>
      <p:sp>
        <p:nvSpPr>
          <p:cNvPr id="6" name="Marcador de número de diapositiva 5">
            <a:extLst>
              <a:ext uri="{FF2B5EF4-FFF2-40B4-BE49-F238E27FC236}">
                <a16:creationId xmlns:a16="http://schemas.microsoft.com/office/drawing/2014/main" id="{6AE6E2E5-E213-EDA5-D7A8-0EFE619E996E}"/>
              </a:ext>
            </a:extLst>
          </p:cNvPr>
          <p:cNvSpPr>
            <a:spLocks noGrp="1"/>
          </p:cNvSpPr>
          <p:nvPr>
            <p:ph type="sldNum" sz="quarter" idx="12"/>
          </p:nvPr>
        </p:nvSpPr>
        <p:spPr/>
        <p:txBody>
          <a:bodyPr/>
          <a:lstStyle/>
          <a:p>
            <a:fld id="{B5346379-99B8-4D47-8EAF-938C34B28DAA}" type="slidenum">
              <a:rPr lang="es-CO" smtClean="0"/>
              <a:t>74</a:t>
            </a:fld>
            <a:endParaRPr lang="es-CO"/>
          </a:p>
        </p:txBody>
      </p:sp>
    </p:spTree>
    <p:extLst>
      <p:ext uri="{BB962C8B-B14F-4D97-AF65-F5344CB8AC3E}">
        <p14:creationId xmlns:p14="http://schemas.microsoft.com/office/powerpoint/2010/main" val="3415935864"/>
      </p:ext>
    </p:extLst>
  </p:cSld>
  <p:clrMapOvr>
    <a:masterClrMapping/>
  </p:clrMapOvr>
  <p:transition spd="slow">
    <p:wheel spokes="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7B4E58-061B-0994-A611-3AF0E054FB2F}"/>
              </a:ext>
            </a:extLst>
          </p:cNvPr>
          <p:cNvSpPr>
            <a:spLocks noGrp="1"/>
          </p:cNvSpPr>
          <p:nvPr>
            <p:ph type="title"/>
          </p:nvPr>
        </p:nvSpPr>
        <p:spPr>
          <a:xfrm>
            <a:off x="913775" y="618517"/>
            <a:ext cx="10364451" cy="1255885"/>
          </a:xfrm>
        </p:spPr>
        <p:txBody>
          <a:bodyPr/>
          <a:lstStyle/>
          <a:p>
            <a:r>
              <a:rPr kumimoji="0" lang="es-CO" sz="2400" b="0" i="0" u="none" strike="noStrike" kern="1200" cap="all" spc="0" normalizeH="0" baseline="0" noProof="0" dirty="0">
                <a:ln>
                  <a:noFill/>
                </a:ln>
                <a:solidFill>
                  <a:srgbClr val="C00000"/>
                </a:solidFill>
                <a:effectLst/>
                <a:uLnTx/>
                <a:uFillTx/>
                <a:latin typeface="+mn-lt"/>
                <a:ea typeface="+mj-ea"/>
                <a:cs typeface="+mj-cs"/>
              </a:rPr>
              <a:t>E </a:t>
            </a:r>
            <a:r>
              <a:rPr kumimoji="0" lang="es-CO" sz="2400" b="0" i="0" u="none" strike="noStrike" kern="1200" cap="all" spc="0" normalizeH="0" baseline="0" noProof="0" dirty="0">
                <a:ln>
                  <a:noFill/>
                </a:ln>
                <a:solidFill>
                  <a:srgbClr val="002060"/>
                </a:solidFill>
                <a:effectLst/>
                <a:uLnTx/>
                <a:uFillTx/>
                <a:latin typeface="+mn-lt"/>
                <a:ea typeface="+mj-ea"/>
                <a:cs typeface="+mj-cs"/>
              </a:rPr>
              <a:t>l </a:t>
            </a:r>
            <a:r>
              <a:rPr kumimoji="0" lang="es-CO" sz="2400" b="0" i="0" u="none" strike="noStrike" kern="1200" cap="all" spc="0" normalizeH="0" baseline="0" noProof="0" dirty="0">
                <a:ln>
                  <a:noFill/>
                </a:ln>
                <a:solidFill>
                  <a:srgbClr val="C00000"/>
                </a:solidFill>
                <a:effectLst/>
                <a:uLnTx/>
                <a:uFillTx/>
                <a:latin typeface="+mn-lt"/>
                <a:ea typeface="+mj-ea"/>
                <a:cs typeface="+mj-cs"/>
              </a:rPr>
              <a:t> </a:t>
            </a:r>
            <a:r>
              <a:rPr kumimoji="0" lang="es-CO" sz="2400" b="0" i="0" u="none" strike="noStrike" kern="1200" cap="all" spc="0" normalizeH="0" baseline="0" noProof="0" dirty="0">
                <a:ln>
                  <a:noFill/>
                </a:ln>
                <a:solidFill>
                  <a:srgbClr val="FFFF00"/>
                </a:solidFill>
                <a:effectLst/>
                <a:uLnTx/>
                <a:uFillTx/>
                <a:latin typeface="+mn-lt"/>
                <a:ea typeface="+mj-ea"/>
                <a:cs typeface="+mj-cs"/>
              </a:rPr>
              <a:t>c </a:t>
            </a:r>
            <a:r>
              <a:rPr kumimoji="0" lang="es-CO" sz="2400" b="0" i="0" u="none" strike="noStrike" kern="1200" cap="all" spc="0" normalizeH="0" baseline="0" noProof="0" dirty="0">
                <a:ln>
                  <a:noFill/>
                </a:ln>
                <a:solidFill>
                  <a:srgbClr val="CE6633"/>
                </a:solidFill>
                <a:effectLst/>
                <a:uLnTx/>
                <a:uFillTx/>
                <a:latin typeface="+mn-lt"/>
                <a:ea typeface="+mj-ea"/>
                <a:cs typeface="+mj-cs"/>
              </a:rPr>
              <a:t>o </a:t>
            </a:r>
            <a:r>
              <a:rPr kumimoji="0" lang="es-CO" sz="2400" b="0" i="0" u="none" strike="noStrike" kern="1200" cap="all" spc="0" normalizeH="0" baseline="0" noProof="0" dirty="0">
                <a:ln>
                  <a:noFill/>
                </a:ln>
                <a:solidFill>
                  <a:prstClr val="black"/>
                </a:solidFill>
                <a:effectLst/>
                <a:uLnTx/>
                <a:uFillTx/>
                <a:latin typeface="+mn-lt"/>
                <a:ea typeface="+mj-ea"/>
                <a:cs typeface="+mj-cs"/>
              </a:rPr>
              <a:t>m </a:t>
            </a:r>
            <a:r>
              <a:rPr kumimoji="0" lang="es-CO" sz="2400" b="0" i="0" u="none" strike="noStrike" kern="1200" cap="all" spc="0" normalizeH="0" baseline="0" noProof="0" dirty="0">
                <a:ln>
                  <a:noFill/>
                </a:ln>
                <a:solidFill>
                  <a:srgbClr val="2FA3EE">
                    <a:lumMod val="75000"/>
                  </a:srgbClr>
                </a:solidFill>
                <a:effectLst/>
                <a:uLnTx/>
                <a:uFillTx/>
                <a:latin typeface="+mn-lt"/>
                <a:ea typeface="+mj-ea"/>
                <a:cs typeface="+mj-cs"/>
              </a:rPr>
              <a:t>p </a:t>
            </a:r>
            <a:r>
              <a:rPr kumimoji="0" lang="es-CO" sz="2400" b="0" i="0" u="none" strike="noStrike" kern="1200" cap="all" spc="0" normalizeH="0" baseline="0" noProof="0" dirty="0">
                <a:ln>
                  <a:noFill/>
                </a:ln>
                <a:solidFill>
                  <a:srgbClr val="92D050"/>
                </a:solidFill>
                <a:effectLst/>
                <a:uLnTx/>
                <a:uFillTx/>
                <a:latin typeface="+mn-lt"/>
                <a:ea typeface="+mj-ea"/>
                <a:cs typeface="+mj-cs"/>
              </a:rPr>
              <a:t>a </a:t>
            </a:r>
            <a:r>
              <a:rPr kumimoji="0" lang="es-CO" sz="2400" b="0" i="0" u="none" strike="noStrike" kern="1200" cap="all" spc="0" normalizeH="0" baseline="0" noProof="0" dirty="0">
                <a:ln>
                  <a:noFill/>
                </a:ln>
                <a:solidFill>
                  <a:srgbClr val="CE6633">
                    <a:lumMod val="50000"/>
                  </a:srgbClr>
                </a:solidFill>
                <a:effectLst/>
                <a:uLnTx/>
                <a:uFillTx/>
                <a:latin typeface="+mn-lt"/>
                <a:ea typeface="+mj-ea"/>
                <a:cs typeface="+mj-cs"/>
              </a:rPr>
              <a:t>ñ </a:t>
            </a:r>
            <a:r>
              <a:rPr kumimoji="0" lang="es-CO" sz="2400" b="0" i="0" u="none" strike="noStrike" kern="1200" cap="all" spc="0" normalizeH="0" baseline="0" noProof="0" dirty="0">
                <a:ln>
                  <a:noFill/>
                </a:ln>
                <a:solidFill>
                  <a:srgbClr val="CE6633">
                    <a:lumMod val="60000"/>
                    <a:lumOff val="40000"/>
                  </a:srgbClr>
                </a:solidFill>
                <a:effectLst/>
                <a:uLnTx/>
                <a:uFillTx/>
                <a:latin typeface="+mn-lt"/>
                <a:ea typeface="+mj-ea"/>
                <a:cs typeface="+mj-cs"/>
              </a:rPr>
              <a:t>E </a:t>
            </a:r>
            <a:r>
              <a:rPr kumimoji="0" lang="es-CO" sz="2400" b="0" i="0" u="none" strike="noStrike" kern="1200" cap="all" spc="0" normalizeH="0" baseline="0" noProof="0" dirty="0">
                <a:ln>
                  <a:noFill/>
                </a:ln>
                <a:solidFill>
                  <a:srgbClr val="2FA3EE">
                    <a:lumMod val="50000"/>
                  </a:srgbClr>
                </a:solidFill>
                <a:effectLst/>
                <a:uLnTx/>
                <a:uFillTx/>
                <a:latin typeface="+mn-lt"/>
                <a:ea typeface="+mj-ea"/>
                <a:cs typeface="+mj-cs"/>
              </a:rPr>
              <a:t>r </a:t>
            </a:r>
            <a:r>
              <a:rPr kumimoji="0" lang="es-CO" sz="2400" b="0" i="0" u="none" strike="noStrike" kern="1200" cap="all" spc="0" normalizeH="0" baseline="0" noProof="0" dirty="0">
                <a:ln>
                  <a:noFill/>
                </a:ln>
                <a:solidFill>
                  <a:srgbClr val="00B0F0"/>
                </a:solidFill>
                <a:effectLst/>
                <a:uLnTx/>
                <a:uFillTx/>
                <a:latin typeface="+mn-lt"/>
                <a:ea typeface="+mj-ea"/>
                <a:cs typeface="+mj-cs"/>
              </a:rPr>
              <a:t>i </a:t>
            </a:r>
            <a:r>
              <a:rPr kumimoji="0" lang="es-CO" sz="2400" b="0" i="0" u="none" strike="noStrike" kern="1200" cap="all" spc="0" normalizeH="0" baseline="0" noProof="0" dirty="0">
                <a:ln>
                  <a:noFill/>
                </a:ln>
                <a:solidFill>
                  <a:srgbClr val="CE6633">
                    <a:lumMod val="75000"/>
                  </a:srgbClr>
                </a:solidFill>
                <a:effectLst/>
                <a:uLnTx/>
                <a:uFillTx/>
                <a:latin typeface="+mn-lt"/>
                <a:ea typeface="+mj-ea"/>
                <a:cs typeface="+mj-cs"/>
              </a:rPr>
              <a:t>s </a:t>
            </a:r>
            <a:r>
              <a:rPr kumimoji="0" lang="es-CO" sz="2400" b="0" i="0" u="none" strike="noStrike" kern="1200" cap="all" spc="0" normalizeH="0" baseline="0" noProof="0" dirty="0">
                <a:ln>
                  <a:noFill/>
                </a:ln>
                <a:solidFill>
                  <a:srgbClr val="2FA3EE">
                    <a:lumMod val="60000"/>
                    <a:lumOff val="40000"/>
                  </a:srgbClr>
                </a:solidFill>
                <a:effectLst/>
                <a:uLnTx/>
                <a:uFillTx/>
                <a:latin typeface="+mn-lt"/>
                <a:ea typeface="+mj-ea"/>
                <a:cs typeface="+mj-cs"/>
              </a:rPr>
              <a:t>m </a:t>
            </a:r>
            <a:r>
              <a:rPr kumimoji="0" lang="es-CO" sz="2400" b="0" i="0" u="none" strike="noStrike" kern="1200" cap="all" spc="0" normalizeH="0" baseline="0" noProof="0" dirty="0">
                <a:ln>
                  <a:noFill/>
                </a:ln>
                <a:solidFill>
                  <a:srgbClr val="FF6600"/>
                </a:solidFill>
                <a:effectLst/>
                <a:uLnTx/>
                <a:uFillTx/>
                <a:latin typeface="+mn-lt"/>
                <a:ea typeface="+mj-ea"/>
                <a:cs typeface="+mj-cs"/>
              </a:rPr>
              <a:t>0</a:t>
            </a:r>
            <a:endParaRPr lang="es-CO" dirty="0">
              <a:latin typeface="+mn-lt"/>
            </a:endParaRPr>
          </a:p>
        </p:txBody>
      </p:sp>
      <p:sp>
        <p:nvSpPr>
          <p:cNvPr id="3" name="Marcador de contenido 2">
            <a:extLst>
              <a:ext uri="{FF2B5EF4-FFF2-40B4-BE49-F238E27FC236}">
                <a16:creationId xmlns:a16="http://schemas.microsoft.com/office/drawing/2014/main" id="{1ACC350F-47B9-84A0-1DDC-205E567E43DD}"/>
              </a:ext>
            </a:extLst>
          </p:cNvPr>
          <p:cNvSpPr>
            <a:spLocks noGrp="1"/>
          </p:cNvSpPr>
          <p:nvPr>
            <p:ph sz="quarter" idx="13"/>
          </p:nvPr>
        </p:nvSpPr>
        <p:spPr>
          <a:xfrm>
            <a:off x="913774" y="2174034"/>
            <a:ext cx="5106026" cy="3284374"/>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a:t>
            </a:r>
            <a:r>
              <a:rPr lang="es-CO" sz="1200" dirty="0">
                <a:solidFill>
                  <a:srgbClr val="3366CC"/>
                </a:solidFill>
              </a:rPr>
              <a:t>JóVENES</a:t>
            </a:r>
            <a:r>
              <a:rPr kumimoji="0" lang="es-CO" sz="1200" b="0" i="0" u="none" strike="noStrike" kern="1200" cap="all" spc="0" normalizeH="0" baseline="0" noProof="0" dirty="0">
                <a:ln>
                  <a:noFill/>
                </a:ln>
                <a:solidFill>
                  <a:srgbClr val="3366CC"/>
                </a:solidFill>
                <a:effectLst/>
                <a:uLnTx/>
                <a:uFillTx/>
              </a:rPr>
              <a:t>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i="0" cap="none" dirty="0">
                <a:effectLst/>
              </a:rPr>
              <a:t>Es el vínculo que se establece entre compañeros, quienes conforman algún tipo de grupo o comunidad y persiguen un mismo propósito u objetivo</a:t>
            </a:r>
            <a:endParaRPr kumimoji="0" lang="es-ES" sz="1200" b="1" i="0" u="none" strike="noStrike" kern="1200" cap="none" spc="0" normalizeH="0" baseline="0" noProof="0" dirty="0">
              <a:ln>
                <a:noFill/>
              </a:ln>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a:t>
            </a:r>
            <a:r>
              <a:rPr kumimoji="0" lang="es-ES" sz="1200" b="1" i="0" u="none" strike="noStrike" kern="1200" cap="none" spc="0" normalizeH="0" baseline="0" noProof="0" dirty="0" err="1">
                <a:ln>
                  <a:noFill/>
                </a:ln>
                <a:solidFill>
                  <a:prstClr val="black"/>
                </a:solidFill>
                <a:effectLst/>
                <a:uLnTx/>
                <a:uFillTx/>
              </a:rPr>
              <a:t>videobeam</a:t>
            </a:r>
            <a:r>
              <a:rPr kumimoji="0" lang="es-ES" sz="1200" b="1" i="0" u="none" strike="noStrike" kern="1200" cap="none" spc="0" normalizeH="0" baseline="0" noProof="0" dirty="0">
                <a:ln>
                  <a:noFill/>
                </a:ln>
                <a:solidFill>
                  <a:prstClr val="black"/>
                </a:solidFill>
                <a:effectLst/>
                <a:uLnTx/>
                <a:uFillTx/>
              </a:rPr>
              <a:t>, bate, guantes y pelota de sófbol  cucharas plásticas, huevos, cuerdas.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240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DA175E88-669C-1E9F-3382-763AB8980F02}"/>
              </a:ext>
            </a:extLst>
          </p:cNvPr>
          <p:cNvSpPr>
            <a:spLocks noGrp="1"/>
          </p:cNvSpPr>
          <p:nvPr>
            <p:ph sz="quarter" idx="14"/>
          </p:nvPr>
        </p:nvSpPr>
        <p:spPr>
          <a:xfrm>
            <a:off x="6172200" y="2024743"/>
            <a:ext cx="5105400" cy="3858532"/>
          </a:xfrm>
        </p:spPr>
        <p:txBody>
          <a:bodyPr>
            <a:normAutofit fontScale="47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2500" b="0" i="0" u="none" strike="noStrike" kern="1200" cap="all" spc="0" normalizeH="0" baseline="0" noProof="0" dirty="0">
                <a:ln>
                  <a:noFill/>
                </a:ln>
                <a:solidFill>
                  <a:srgbClr val="FFC000"/>
                </a:solidFill>
                <a:effectLst/>
                <a:uLnTx/>
                <a:uFillTx/>
                <a:ea typeface="+mn-ea"/>
                <a:cs typeface="+mn-cs"/>
              </a:rPr>
              <a:t>Inicio dirigido a JÓVENES DE DÉCIMO Y UNDÉCIMO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500" b="1" i="0" u="none" strike="noStrike" kern="1200" cap="none" spc="0" normalizeH="0" baseline="0" noProof="0" dirty="0">
                <a:ln>
                  <a:noFill/>
                </a:ln>
                <a:solidFill>
                  <a:prstClr val="black"/>
                </a:solidFill>
                <a:effectLst/>
                <a:uLnTx/>
                <a:uFillTx/>
                <a:ea typeface="+mn-ea"/>
                <a:cs typeface="+mn-cs"/>
              </a:rPr>
              <a:t>Se reúne a los jóvenes con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5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25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del compañerismo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2500" b="1" i="0" u="none" strike="noStrike" kern="1200" cap="none" spc="0" normalizeH="0" baseline="0" noProof="0" dirty="0">
                <a:ln>
                  <a:noFill/>
                </a:ln>
                <a:solidFill>
                  <a:prstClr val="black"/>
                </a:solidFill>
                <a:effectLst/>
                <a:uLnTx/>
                <a:uFillTx/>
                <a:ea typeface="+mn-ea"/>
                <a:cs typeface="+mn-cs"/>
              </a:rPr>
              <a:t>Dinámica del globo, robar el tocino en sófbol, caída del huevo tira y afloja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500" b="1" i="0" u="none" strike="noStrike" kern="1200" cap="none" spc="0" normalizeH="0" baseline="0" noProof="0" dirty="0">
                <a:ln>
                  <a:noFill/>
                </a:ln>
                <a:solidFill>
                  <a:prstClr val="black"/>
                </a:solidFill>
                <a:effectLst/>
                <a:uLnTx/>
                <a:uFillTx/>
                <a:ea typeface="+mn-ea"/>
                <a:cs typeface="+mn-cs"/>
              </a:rPr>
              <a:t>Estimado docente podrá encontrar dichas dinámicas, juegos divertidos en las siguientes direcciones: psicologiaymente.com/social/compañerismo; </a:t>
            </a:r>
            <a:r>
              <a:rPr kumimoji="0" lang="es-CO" sz="2500" b="1" i="0" u="none" strike="noStrike" kern="1200" cap="none" spc="0" normalizeH="0" baseline="0" noProof="0" dirty="0">
                <a:ln>
                  <a:noFill/>
                </a:ln>
                <a:solidFill>
                  <a:prstClr val="black"/>
                </a:solidFill>
                <a:effectLst/>
                <a:uLnTx/>
                <a:uFillTx/>
                <a:ea typeface="+mn-ea"/>
                <a:cs typeface="+mn-cs"/>
                <a:hlinkClick r:id="rId2"/>
              </a:rPr>
              <a:t>https://wwwstudocu.com</a:t>
            </a:r>
            <a:endParaRPr kumimoji="0" lang="es-CO" sz="25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500" b="1" i="0" u="none" strike="noStrike" kern="1200" cap="none" spc="0" normalizeH="0" baseline="0" noProof="0" dirty="0">
                <a:ln>
                  <a:noFill/>
                </a:ln>
                <a:solidFill>
                  <a:prstClr val="black"/>
                </a:solidFill>
                <a:effectLst/>
                <a:uLnTx/>
                <a:uFillTx/>
                <a:ea typeface="+mn-ea"/>
                <a:cs typeface="+mn-cs"/>
                <a:hlinkClick r:id="rId3"/>
              </a:rPr>
              <a:t>https://thegeniusofplay.org</a:t>
            </a:r>
            <a:r>
              <a:rPr kumimoji="0" lang="es-CO" sz="2500" b="1" i="0" u="none" strike="noStrike" kern="1200" cap="none" spc="0" normalizeH="0" baseline="0" noProof="0" dirty="0">
                <a:ln>
                  <a:noFill/>
                </a:ln>
                <a:solidFill>
                  <a:prstClr val="black"/>
                </a:solidFill>
                <a:effectLst/>
                <a:uLnTx/>
                <a:uFillTx/>
                <a:ea typeface="+mn-ea"/>
                <a:cs typeface="+mn-cs"/>
              </a:rPr>
              <a:t> </a:t>
            </a:r>
            <a:r>
              <a:rPr kumimoji="0" lang="es-CO" sz="2500" b="1" i="0" u="none" strike="noStrike" kern="1200" cap="none" spc="0" normalizeH="0" baseline="0" noProof="0" dirty="0">
                <a:ln>
                  <a:noFill/>
                </a:ln>
                <a:solidFill>
                  <a:prstClr val="black"/>
                </a:solidFill>
                <a:effectLst/>
                <a:uLnTx/>
                <a:uFillTx/>
                <a:ea typeface="+mn-ea"/>
                <a:cs typeface="+mn-cs"/>
                <a:hlinkClick r:id="rId4"/>
              </a:rPr>
              <a:t>https://wwwinstagantt.com</a:t>
            </a:r>
            <a:r>
              <a:rPr kumimoji="0" lang="es-CO" sz="25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500" b="1" i="0" u="none" strike="noStrike" kern="1200" cap="none" spc="0" normalizeH="0" baseline="0" noProof="0" dirty="0">
                <a:ln>
                  <a:noFill/>
                </a:ln>
                <a:solidFill>
                  <a:prstClr val="black"/>
                </a:solidFill>
                <a:effectLst/>
                <a:uLnTx/>
                <a:uFillTx/>
                <a:ea typeface="+mn-ea"/>
                <a:cs typeface="+mn-cs"/>
              </a:rPr>
              <a:t>   Padres y docentes , premie a todos los jóvenes</a:t>
            </a:r>
          </a:p>
          <a:p>
            <a:endParaRPr lang="es-CO" dirty="0"/>
          </a:p>
        </p:txBody>
      </p:sp>
      <p:pic>
        <p:nvPicPr>
          <p:cNvPr id="5" name="Imagen 4">
            <a:extLst>
              <a:ext uri="{FF2B5EF4-FFF2-40B4-BE49-F238E27FC236}">
                <a16:creationId xmlns:a16="http://schemas.microsoft.com/office/drawing/2014/main" id="{82BC6D7C-BCAE-C757-9F48-FF1B03966E96}"/>
              </a:ext>
            </a:extLst>
          </p:cNvPr>
          <p:cNvPicPr>
            <a:picLocks noChangeAspect="1"/>
          </p:cNvPicPr>
          <p:nvPr/>
        </p:nvPicPr>
        <p:blipFill>
          <a:blip r:embed="rId5"/>
          <a:stretch>
            <a:fillRect/>
          </a:stretch>
        </p:blipFill>
        <p:spPr>
          <a:xfrm>
            <a:off x="0" y="0"/>
            <a:ext cx="1554615" cy="1255885"/>
          </a:xfrm>
          <a:prstGeom prst="rect">
            <a:avLst/>
          </a:prstGeom>
        </p:spPr>
      </p:pic>
      <p:sp>
        <p:nvSpPr>
          <p:cNvPr id="6" name="Marcador de número de diapositiva 5">
            <a:extLst>
              <a:ext uri="{FF2B5EF4-FFF2-40B4-BE49-F238E27FC236}">
                <a16:creationId xmlns:a16="http://schemas.microsoft.com/office/drawing/2014/main" id="{601CDB46-66E4-6D15-8BB0-0CACC79C0499}"/>
              </a:ext>
            </a:extLst>
          </p:cNvPr>
          <p:cNvSpPr>
            <a:spLocks noGrp="1"/>
          </p:cNvSpPr>
          <p:nvPr>
            <p:ph type="sldNum" sz="quarter" idx="12"/>
          </p:nvPr>
        </p:nvSpPr>
        <p:spPr/>
        <p:txBody>
          <a:bodyPr/>
          <a:lstStyle/>
          <a:p>
            <a:fld id="{B5346379-99B8-4D47-8EAF-938C34B28DAA}" type="slidenum">
              <a:rPr lang="es-CO" smtClean="0"/>
              <a:t>75</a:t>
            </a:fld>
            <a:endParaRPr lang="es-CO"/>
          </a:p>
        </p:txBody>
      </p:sp>
    </p:spTree>
    <p:extLst>
      <p:ext uri="{BB962C8B-B14F-4D97-AF65-F5344CB8AC3E}">
        <p14:creationId xmlns:p14="http://schemas.microsoft.com/office/powerpoint/2010/main" val="3446423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07B46-1A82-7B18-0960-BFD0DDF679AA}"/>
              </a:ext>
            </a:extLst>
          </p:cNvPr>
          <p:cNvSpPr>
            <a:spLocks noGrp="1"/>
          </p:cNvSpPr>
          <p:nvPr>
            <p:ph type="title"/>
          </p:nvPr>
        </p:nvSpPr>
        <p:spPr>
          <a:xfrm>
            <a:off x="913775" y="618518"/>
            <a:ext cx="10364451" cy="1107645"/>
          </a:xfrm>
        </p:spPr>
        <p:txBody>
          <a:bodyPr/>
          <a:lstStyle/>
          <a:p>
            <a:r>
              <a:rPr lang="es-CO" sz="2400" dirty="0">
                <a:solidFill>
                  <a:srgbClr val="C00000"/>
                </a:solidFill>
                <a:latin typeface="+mn-lt"/>
              </a:rPr>
              <a:t>L</a:t>
            </a:r>
            <a:r>
              <a:rPr kumimoji="0" lang="es-CO" sz="2400" b="0" i="0" u="none" strike="noStrike" kern="1200" cap="all" spc="0" normalizeH="0" baseline="0" noProof="0" dirty="0">
                <a:ln>
                  <a:noFill/>
                </a:ln>
                <a:solidFill>
                  <a:srgbClr val="C00000"/>
                </a:solidFill>
                <a:effectLst/>
                <a:uLnTx/>
                <a:uFillTx/>
                <a:latin typeface="+mn-lt"/>
                <a:ea typeface="+mj-ea"/>
                <a:cs typeface="+mj-cs"/>
              </a:rPr>
              <a:t> </a:t>
            </a:r>
            <a:r>
              <a:rPr lang="es-CO" sz="2400" dirty="0">
                <a:solidFill>
                  <a:srgbClr val="002060"/>
                </a:solidFill>
                <a:latin typeface="+mn-lt"/>
              </a:rPr>
              <a:t>A</a:t>
            </a:r>
            <a:r>
              <a:rPr kumimoji="0" lang="es-CO" sz="2400" b="0" i="0" u="none" strike="noStrike" kern="1200" cap="all" spc="0" normalizeH="0" baseline="0" noProof="0" dirty="0">
                <a:ln>
                  <a:noFill/>
                </a:ln>
                <a:solidFill>
                  <a:srgbClr val="002060"/>
                </a:solidFill>
                <a:effectLst/>
                <a:uLnTx/>
                <a:uFillTx/>
                <a:latin typeface="+mn-lt"/>
                <a:ea typeface="+mj-ea"/>
                <a:cs typeface="+mj-cs"/>
              </a:rPr>
              <a:t> </a:t>
            </a:r>
            <a:r>
              <a:rPr kumimoji="0" lang="es-CO" sz="2400" b="0" i="0" u="none" strike="noStrike" kern="1200" cap="all" spc="0" normalizeH="0" baseline="0" noProof="0" dirty="0">
                <a:ln>
                  <a:noFill/>
                </a:ln>
                <a:solidFill>
                  <a:srgbClr val="C00000"/>
                </a:solidFill>
                <a:effectLst/>
                <a:uLnTx/>
                <a:uFillTx/>
                <a:latin typeface="+mn-lt"/>
                <a:ea typeface="+mj-ea"/>
                <a:cs typeface="+mj-cs"/>
              </a:rPr>
              <a:t> </a:t>
            </a:r>
            <a:r>
              <a:rPr lang="es-CO" sz="2400" dirty="0">
                <a:solidFill>
                  <a:srgbClr val="FFFF00"/>
                </a:solidFill>
                <a:latin typeface="+mn-lt"/>
              </a:rPr>
              <a:t>S</a:t>
            </a:r>
            <a:r>
              <a:rPr kumimoji="0" lang="es-CO" sz="2400" b="0" i="0" u="none" strike="noStrike" kern="1200" cap="all" spc="0" normalizeH="0" baseline="0" noProof="0" dirty="0">
                <a:ln>
                  <a:noFill/>
                </a:ln>
                <a:solidFill>
                  <a:srgbClr val="FFFF00"/>
                </a:solidFill>
                <a:effectLst/>
                <a:uLnTx/>
                <a:uFillTx/>
                <a:latin typeface="+mn-lt"/>
                <a:ea typeface="+mj-ea"/>
                <a:cs typeface="+mj-cs"/>
              </a:rPr>
              <a:t> </a:t>
            </a:r>
            <a:r>
              <a:rPr lang="es-CO" sz="2400" dirty="0">
                <a:solidFill>
                  <a:srgbClr val="CE6633"/>
                </a:solidFill>
                <a:latin typeface="+mn-lt"/>
              </a:rPr>
              <a:t>O</a:t>
            </a:r>
            <a:r>
              <a:rPr kumimoji="0" lang="es-CO" sz="2400" b="0" i="0" u="none" strike="noStrike" kern="1200" cap="all" spc="0" normalizeH="0" baseline="0" noProof="0" dirty="0">
                <a:ln>
                  <a:noFill/>
                </a:ln>
                <a:solidFill>
                  <a:srgbClr val="CE6633"/>
                </a:solidFill>
                <a:effectLst/>
                <a:uLnTx/>
                <a:uFillTx/>
                <a:latin typeface="+mn-lt"/>
                <a:ea typeface="+mj-ea"/>
                <a:cs typeface="+mj-cs"/>
              </a:rPr>
              <a:t> </a:t>
            </a:r>
            <a:r>
              <a:rPr lang="es-CO" sz="2400" dirty="0">
                <a:solidFill>
                  <a:prstClr val="black"/>
                </a:solidFill>
                <a:latin typeface="+mn-lt"/>
              </a:rPr>
              <a:t>L</a:t>
            </a:r>
            <a:r>
              <a:rPr kumimoji="0" lang="es-CO" sz="2400" b="0" i="0" u="none" strike="noStrike" kern="1200" cap="all" spc="0" normalizeH="0" baseline="0" noProof="0" dirty="0">
                <a:ln>
                  <a:noFill/>
                </a:ln>
                <a:solidFill>
                  <a:prstClr val="black"/>
                </a:solidFill>
                <a:effectLst/>
                <a:uLnTx/>
                <a:uFillTx/>
                <a:latin typeface="+mn-lt"/>
                <a:ea typeface="+mj-ea"/>
                <a:cs typeface="+mj-cs"/>
              </a:rPr>
              <a:t> </a:t>
            </a:r>
            <a:r>
              <a:rPr lang="es-CO" sz="2400" dirty="0">
                <a:solidFill>
                  <a:srgbClr val="2FA3EE">
                    <a:lumMod val="75000"/>
                  </a:srgbClr>
                </a:solidFill>
                <a:latin typeface="+mn-lt"/>
              </a:rPr>
              <a:t>I</a:t>
            </a:r>
            <a:r>
              <a:rPr kumimoji="0" lang="es-CO" sz="2400" b="0" i="0" u="none" strike="noStrike" kern="1200" cap="all" spc="0" normalizeH="0" baseline="0" noProof="0" dirty="0">
                <a:ln>
                  <a:noFill/>
                </a:ln>
                <a:solidFill>
                  <a:srgbClr val="2FA3EE">
                    <a:lumMod val="75000"/>
                  </a:srgbClr>
                </a:solidFill>
                <a:effectLst/>
                <a:uLnTx/>
                <a:uFillTx/>
                <a:latin typeface="+mn-lt"/>
                <a:ea typeface="+mj-ea"/>
                <a:cs typeface="+mj-cs"/>
              </a:rPr>
              <a:t> </a:t>
            </a:r>
            <a:r>
              <a:rPr lang="es-CO" sz="2400" dirty="0">
                <a:solidFill>
                  <a:srgbClr val="92D050"/>
                </a:solidFill>
                <a:latin typeface="+mn-lt"/>
              </a:rPr>
              <a:t>D</a:t>
            </a:r>
            <a:r>
              <a:rPr kumimoji="0" lang="es-CO" sz="2400" b="0" i="0" u="none" strike="noStrike" kern="1200" cap="all" spc="0" normalizeH="0" baseline="0" noProof="0" dirty="0">
                <a:ln>
                  <a:noFill/>
                </a:ln>
                <a:solidFill>
                  <a:srgbClr val="92D050"/>
                </a:solidFill>
                <a:effectLst/>
                <a:uLnTx/>
                <a:uFillTx/>
                <a:latin typeface="+mn-lt"/>
                <a:ea typeface="+mj-ea"/>
                <a:cs typeface="+mj-cs"/>
              </a:rPr>
              <a:t> </a:t>
            </a:r>
            <a:r>
              <a:rPr lang="es-CO" sz="2400" dirty="0">
                <a:solidFill>
                  <a:srgbClr val="CE6633">
                    <a:lumMod val="50000"/>
                  </a:srgbClr>
                </a:solidFill>
                <a:latin typeface="+mn-lt"/>
              </a:rPr>
              <a:t>A</a:t>
            </a:r>
            <a:r>
              <a:rPr kumimoji="0" lang="es-CO" sz="2400" b="0" i="0" u="none" strike="noStrike" kern="1200" cap="all" spc="0" normalizeH="0" baseline="0" noProof="0" dirty="0">
                <a:ln>
                  <a:noFill/>
                </a:ln>
                <a:solidFill>
                  <a:srgbClr val="CE6633">
                    <a:lumMod val="50000"/>
                  </a:srgbClr>
                </a:solidFill>
                <a:effectLst/>
                <a:uLnTx/>
                <a:uFillTx/>
                <a:latin typeface="+mn-lt"/>
                <a:ea typeface="+mj-ea"/>
                <a:cs typeface="+mj-cs"/>
              </a:rPr>
              <a:t> </a:t>
            </a:r>
            <a:r>
              <a:rPr lang="es-CO" sz="2400" dirty="0">
                <a:solidFill>
                  <a:srgbClr val="CE6633">
                    <a:lumMod val="60000"/>
                    <a:lumOff val="40000"/>
                  </a:srgbClr>
                </a:solidFill>
                <a:latin typeface="+mn-lt"/>
              </a:rPr>
              <a:t>R</a:t>
            </a:r>
            <a:r>
              <a:rPr kumimoji="0" lang="es-CO" sz="2400" b="0" i="0" u="none" strike="noStrike" kern="1200" cap="all" spc="0" normalizeH="0" baseline="0" noProof="0" dirty="0">
                <a:ln>
                  <a:noFill/>
                </a:ln>
                <a:solidFill>
                  <a:srgbClr val="CE6633">
                    <a:lumMod val="60000"/>
                    <a:lumOff val="40000"/>
                  </a:srgbClr>
                </a:solidFill>
                <a:effectLst/>
                <a:uLnTx/>
                <a:uFillTx/>
                <a:latin typeface="+mn-lt"/>
                <a:ea typeface="+mj-ea"/>
                <a:cs typeface="+mj-cs"/>
              </a:rPr>
              <a:t> </a:t>
            </a:r>
            <a:r>
              <a:rPr lang="es-CO" sz="2400" dirty="0">
                <a:solidFill>
                  <a:srgbClr val="2FA3EE">
                    <a:lumMod val="50000"/>
                  </a:srgbClr>
                </a:solidFill>
                <a:latin typeface="+mn-lt"/>
              </a:rPr>
              <a:t>I</a:t>
            </a:r>
            <a:r>
              <a:rPr kumimoji="0" lang="es-CO" sz="2400" b="0" i="0" u="none" strike="noStrike" kern="1200" cap="all" spc="0" normalizeH="0" baseline="0" noProof="0" dirty="0">
                <a:ln>
                  <a:noFill/>
                </a:ln>
                <a:solidFill>
                  <a:srgbClr val="2FA3EE">
                    <a:lumMod val="50000"/>
                  </a:srgbClr>
                </a:solidFill>
                <a:effectLst/>
                <a:uLnTx/>
                <a:uFillTx/>
                <a:latin typeface="+mn-lt"/>
                <a:ea typeface="+mj-ea"/>
                <a:cs typeface="+mj-cs"/>
              </a:rPr>
              <a:t> </a:t>
            </a:r>
            <a:r>
              <a:rPr lang="es-CO" sz="2400" dirty="0">
                <a:solidFill>
                  <a:srgbClr val="00B0F0"/>
                </a:solidFill>
                <a:latin typeface="+mn-lt"/>
              </a:rPr>
              <a:t>D</a:t>
            </a:r>
            <a:r>
              <a:rPr kumimoji="0" lang="es-CO" sz="2400" b="0" i="0" u="none" strike="noStrike" kern="1200" cap="all" spc="0" normalizeH="0" baseline="0" noProof="0" dirty="0">
                <a:ln>
                  <a:noFill/>
                </a:ln>
                <a:solidFill>
                  <a:srgbClr val="00B0F0"/>
                </a:solidFill>
                <a:effectLst/>
                <a:uLnTx/>
                <a:uFillTx/>
                <a:latin typeface="+mn-lt"/>
                <a:ea typeface="+mj-ea"/>
                <a:cs typeface="+mj-cs"/>
              </a:rPr>
              <a:t> </a:t>
            </a:r>
            <a:r>
              <a:rPr lang="es-CO" sz="2400" dirty="0">
                <a:solidFill>
                  <a:srgbClr val="CE6633">
                    <a:lumMod val="75000"/>
                  </a:srgbClr>
                </a:solidFill>
                <a:latin typeface="+mn-lt"/>
              </a:rPr>
              <a:t>A</a:t>
            </a:r>
            <a:r>
              <a:rPr kumimoji="0" lang="es-CO" sz="2400" b="0" i="0" u="none" strike="noStrike" kern="1200" cap="all" spc="0" normalizeH="0" baseline="0" noProof="0" dirty="0">
                <a:ln>
                  <a:noFill/>
                </a:ln>
                <a:solidFill>
                  <a:srgbClr val="CE6633">
                    <a:lumMod val="75000"/>
                  </a:srgbClr>
                </a:solidFill>
                <a:effectLst/>
                <a:uLnTx/>
                <a:uFillTx/>
                <a:latin typeface="+mn-lt"/>
                <a:ea typeface="+mj-ea"/>
                <a:cs typeface="+mj-cs"/>
              </a:rPr>
              <a:t> </a:t>
            </a:r>
            <a:r>
              <a:rPr lang="es-CO" sz="2400" dirty="0">
                <a:solidFill>
                  <a:srgbClr val="2FA3EE">
                    <a:lumMod val="60000"/>
                    <a:lumOff val="40000"/>
                  </a:srgbClr>
                </a:solidFill>
                <a:latin typeface="+mn-lt"/>
              </a:rPr>
              <a:t>D</a:t>
            </a:r>
            <a:r>
              <a:rPr kumimoji="0" lang="es-CO" sz="2400" b="0" i="0" u="none" strike="noStrike" kern="1200" cap="all" spc="0" normalizeH="0" baseline="0" noProof="0" dirty="0">
                <a:ln>
                  <a:noFill/>
                </a:ln>
                <a:solidFill>
                  <a:srgbClr val="2FA3EE">
                    <a:lumMod val="60000"/>
                    <a:lumOff val="40000"/>
                  </a:srgbClr>
                </a:solidFill>
                <a:effectLst/>
                <a:uLnTx/>
                <a:uFillTx/>
                <a:latin typeface="+mn-lt"/>
                <a:ea typeface="+mj-ea"/>
                <a:cs typeface="+mj-cs"/>
              </a:rPr>
              <a:t> </a:t>
            </a:r>
            <a:endParaRPr lang="es-CO" dirty="0">
              <a:latin typeface="+mn-lt"/>
            </a:endParaRPr>
          </a:p>
        </p:txBody>
      </p:sp>
      <p:sp>
        <p:nvSpPr>
          <p:cNvPr id="3" name="Marcador de contenido 2">
            <a:extLst>
              <a:ext uri="{FF2B5EF4-FFF2-40B4-BE49-F238E27FC236}">
                <a16:creationId xmlns:a16="http://schemas.microsoft.com/office/drawing/2014/main" id="{0F3CD744-2350-C04B-7CE4-71ECB71E3CDB}"/>
              </a:ext>
            </a:extLst>
          </p:cNvPr>
          <p:cNvSpPr>
            <a:spLocks noGrp="1"/>
          </p:cNvSpPr>
          <p:nvPr>
            <p:ph sz="quarter" idx="13"/>
          </p:nvPr>
        </p:nvSpPr>
        <p:spPr>
          <a:xfrm>
            <a:off x="913774" y="2367092"/>
            <a:ext cx="5106026" cy="3165961"/>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NIÑOS DE PREJARDIN Y JARDIN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srgbClr val="202124"/>
                </a:solidFill>
              </a:rPr>
              <a:t>Colaboración entre personas para superar necesidades</a:t>
            </a:r>
            <a:endParaRPr kumimoji="0" lang="es-ES" sz="1200" b="1" i="0" u="none" strike="noStrike" kern="1200" cap="none" spc="0" normalizeH="0" baseline="0" noProof="0" dirty="0">
              <a:ln>
                <a:noFill/>
              </a:ln>
              <a:solidFill>
                <a:srgbClr val="202124"/>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lápices de colores, </a:t>
            </a:r>
            <a:r>
              <a:rPr kumimoji="0" lang="es-ES" sz="1200" b="1" i="0" u="none" strike="noStrike" kern="1200" cap="none" spc="0" normalizeH="0" baseline="0" noProof="0" dirty="0" err="1">
                <a:ln>
                  <a:noFill/>
                </a:ln>
                <a:solidFill>
                  <a:prstClr val="black"/>
                </a:solidFill>
                <a:effectLst/>
                <a:uLnTx/>
                <a:uFillTx/>
              </a:rPr>
              <a:t>panola</a:t>
            </a:r>
            <a:r>
              <a:rPr lang="es-ES" sz="1200" b="1" cap="none" dirty="0">
                <a:solidFill>
                  <a:prstClr val="black"/>
                </a:solidFill>
              </a:rPr>
              <a:t>, un balón</a:t>
            </a:r>
            <a:endParaRPr kumimoji="0" lang="es-ES" sz="12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25 a 30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718A7ED9-CC34-5C5D-B76D-81BFE6206115}"/>
              </a:ext>
            </a:extLst>
          </p:cNvPr>
          <p:cNvSpPr>
            <a:spLocks noGrp="1"/>
          </p:cNvSpPr>
          <p:nvPr>
            <p:ph sz="quarter" idx="14"/>
          </p:nvPr>
        </p:nvSpPr>
        <p:spPr>
          <a:xfrm>
            <a:off x="6172200" y="2211356"/>
            <a:ext cx="5105400" cy="3579844"/>
          </a:xfrm>
        </p:spPr>
        <p:txBody>
          <a:bodyPr>
            <a:normAutofit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NIÑOS DE PREJARDIN Y JARDIN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Tolerancia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200" b="1" cap="none" dirty="0">
                <a:solidFill>
                  <a:prstClr val="black"/>
                </a:solidFill>
              </a:rPr>
              <a:t>Búsqueda del tesoro, el </a:t>
            </a:r>
            <a:r>
              <a:rPr lang="es-CO" sz="1200" b="1" cap="none" dirty="0" err="1">
                <a:solidFill>
                  <a:prstClr val="black"/>
                </a:solidFill>
              </a:rPr>
              <a:t>Mbube</a:t>
            </a:r>
            <a:r>
              <a:rPr lang="es-CO" sz="1200" b="1" cap="none" dirty="0">
                <a:solidFill>
                  <a:prstClr val="black"/>
                </a:solidFill>
              </a:rPr>
              <a:t>, el lápiz cooperativo</a:t>
            </a:r>
            <a:endParaRPr kumimoji="0" lang="es-CO" sz="12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Estimado docente podrá encontrar dichas dinámicas, juegos divertidos y video en  las siguientes direcciones: </a:t>
            </a:r>
            <a:r>
              <a:rPr kumimoji="0" lang="es-CO" sz="1200" b="1" i="0" u="none" strike="noStrike" kern="1200" cap="none" spc="0" normalizeH="0" baseline="0" noProof="0" dirty="0">
                <a:ln>
                  <a:noFill/>
                </a:ln>
                <a:solidFill>
                  <a:schemeClr val="accent1"/>
                </a:solidFill>
                <a:effectLst/>
                <a:uLnTx/>
                <a:uFillTx/>
                <a:ea typeface="+mn-ea"/>
                <a:cs typeface="+mn-cs"/>
              </a:rPr>
              <a:t>educadorestodo.com/blog/ https//www.infocopoline.es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Imagen 4">
            <a:extLst>
              <a:ext uri="{FF2B5EF4-FFF2-40B4-BE49-F238E27FC236}">
                <a16:creationId xmlns:a16="http://schemas.microsoft.com/office/drawing/2014/main" id="{ECE31ADD-F056-7F9D-AAEF-A73F0119B2DB}"/>
              </a:ext>
            </a:extLst>
          </p:cNvPr>
          <p:cNvPicPr>
            <a:picLocks noChangeAspect="1"/>
          </p:cNvPicPr>
          <p:nvPr/>
        </p:nvPicPr>
        <p:blipFill>
          <a:blip r:embed="rId2"/>
          <a:stretch>
            <a:fillRect/>
          </a:stretch>
        </p:blipFill>
        <p:spPr>
          <a:xfrm>
            <a:off x="0" y="0"/>
            <a:ext cx="1377815" cy="1225402"/>
          </a:xfrm>
          <a:prstGeom prst="rect">
            <a:avLst/>
          </a:prstGeom>
        </p:spPr>
      </p:pic>
      <p:sp>
        <p:nvSpPr>
          <p:cNvPr id="6" name="Marcador de número de diapositiva 5">
            <a:extLst>
              <a:ext uri="{FF2B5EF4-FFF2-40B4-BE49-F238E27FC236}">
                <a16:creationId xmlns:a16="http://schemas.microsoft.com/office/drawing/2014/main" id="{550F01B3-77DF-CD0D-1773-D7481AE9C625}"/>
              </a:ext>
            </a:extLst>
          </p:cNvPr>
          <p:cNvSpPr>
            <a:spLocks noGrp="1"/>
          </p:cNvSpPr>
          <p:nvPr>
            <p:ph type="sldNum" sz="quarter" idx="12"/>
          </p:nvPr>
        </p:nvSpPr>
        <p:spPr/>
        <p:txBody>
          <a:bodyPr/>
          <a:lstStyle/>
          <a:p>
            <a:fld id="{B5346379-99B8-4D47-8EAF-938C34B28DAA}" type="slidenum">
              <a:rPr lang="es-CO" smtClean="0"/>
              <a:t>76</a:t>
            </a:fld>
            <a:endParaRPr lang="es-CO"/>
          </a:p>
        </p:txBody>
      </p:sp>
    </p:spTree>
    <p:extLst>
      <p:ext uri="{BB962C8B-B14F-4D97-AF65-F5344CB8AC3E}">
        <p14:creationId xmlns:p14="http://schemas.microsoft.com/office/powerpoint/2010/main" val="26723875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74595-C816-8995-D8DF-49FB90A2E3C5}"/>
              </a:ext>
            </a:extLst>
          </p:cNvPr>
          <p:cNvSpPr>
            <a:spLocks noGrp="1"/>
          </p:cNvSpPr>
          <p:nvPr>
            <p:ph type="title"/>
          </p:nvPr>
        </p:nvSpPr>
        <p:spPr>
          <a:xfrm>
            <a:off x="913775" y="618517"/>
            <a:ext cx="10364451" cy="1060993"/>
          </a:xfrm>
        </p:spPr>
        <p:txBody>
          <a:bodyPr/>
          <a:lstStyle/>
          <a:p>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kumimoji="0" lang="es-CO" sz="2400" b="0" i="0" u="none" strike="noStrike" kern="1200" cap="all" spc="0" normalizeH="0" baseline="0" noProof="0" dirty="0">
                <a:ln>
                  <a:noFill/>
                </a:ln>
                <a:solidFill>
                  <a:srgbClr val="002060"/>
                </a:solidFill>
                <a:effectLst/>
                <a:uLnTx/>
                <a:uFillTx/>
                <a:latin typeface="+mn-lt"/>
                <a:ea typeface="+mj-ea"/>
                <a:cs typeface="+mj-cs"/>
              </a:rPr>
              <a:t>A </a:t>
            </a:r>
            <a:r>
              <a:rPr kumimoji="0" lang="es-CO" sz="2400" b="0" i="0" u="none" strike="noStrike" kern="1200" cap="all" spc="0" normalizeH="0" baseline="0" noProof="0" dirty="0">
                <a:ln>
                  <a:noFill/>
                </a:ln>
                <a:solidFill>
                  <a:srgbClr val="C00000"/>
                </a:solidFill>
                <a:effectLst/>
                <a:uLnTx/>
                <a:uFillTx/>
                <a:latin typeface="+mn-lt"/>
                <a:ea typeface="+mj-ea"/>
                <a:cs typeface="+mj-cs"/>
              </a:rPr>
              <a:t> </a:t>
            </a:r>
            <a:r>
              <a:rPr kumimoji="0" lang="es-CO" sz="2400" b="0" i="0" u="none" strike="noStrike" kern="1200" cap="all" spc="0" normalizeH="0" baseline="0" noProof="0" dirty="0">
                <a:ln>
                  <a:noFill/>
                </a:ln>
                <a:solidFill>
                  <a:srgbClr val="FFFF00"/>
                </a:solidFill>
                <a:effectLst/>
                <a:uLnTx/>
                <a:uFillTx/>
                <a:latin typeface="+mn-lt"/>
                <a:ea typeface="+mj-ea"/>
                <a:cs typeface="+mj-cs"/>
              </a:rPr>
              <a:t>S </a:t>
            </a:r>
            <a:r>
              <a:rPr kumimoji="0" lang="es-CO" sz="2400" b="0" i="0" u="none" strike="noStrike" kern="1200" cap="all" spc="0" normalizeH="0" baseline="0" noProof="0" dirty="0">
                <a:ln>
                  <a:noFill/>
                </a:ln>
                <a:solidFill>
                  <a:srgbClr val="CE6633"/>
                </a:solidFill>
                <a:effectLst/>
                <a:uLnTx/>
                <a:uFillTx/>
                <a:latin typeface="+mn-lt"/>
                <a:ea typeface="+mj-ea"/>
                <a:cs typeface="+mj-cs"/>
              </a:rPr>
              <a:t>O </a:t>
            </a:r>
            <a:r>
              <a:rPr kumimoji="0" lang="es-CO" sz="2400" b="0" i="0" u="none" strike="noStrike" kern="1200" cap="all" spc="0" normalizeH="0" baseline="0" noProof="0" dirty="0">
                <a:ln>
                  <a:noFill/>
                </a:ln>
                <a:solidFill>
                  <a:prstClr val="black"/>
                </a:solidFill>
                <a:effectLst/>
                <a:uLnTx/>
                <a:uFillTx/>
                <a:latin typeface="+mn-lt"/>
                <a:ea typeface="+mj-ea"/>
                <a:cs typeface="+mj-cs"/>
              </a:rPr>
              <a:t>L </a:t>
            </a:r>
            <a:r>
              <a:rPr kumimoji="0" lang="es-CO" sz="2400" b="0" i="0" u="none" strike="noStrike" kern="1200" cap="all" spc="0" normalizeH="0" baseline="0" noProof="0" dirty="0">
                <a:ln>
                  <a:noFill/>
                </a:ln>
                <a:solidFill>
                  <a:srgbClr val="2FA3EE">
                    <a:lumMod val="75000"/>
                  </a:srgbClr>
                </a:solidFill>
                <a:effectLst/>
                <a:uLnTx/>
                <a:uFillTx/>
                <a:latin typeface="+mn-lt"/>
                <a:ea typeface="+mj-ea"/>
                <a:cs typeface="+mj-cs"/>
              </a:rPr>
              <a:t>I </a:t>
            </a:r>
            <a:r>
              <a:rPr kumimoji="0" lang="es-CO" sz="2400" b="0" i="0" u="none" strike="noStrike" kern="1200" cap="all" spc="0" normalizeH="0" baseline="0" noProof="0" dirty="0">
                <a:ln>
                  <a:noFill/>
                </a:ln>
                <a:solidFill>
                  <a:srgbClr val="92D050"/>
                </a:solidFill>
                <a:effectLst/>
                <a:uLnTx/>
                <a:uFillTx/>
                <a:latin typeface="+mn-lt"/>
                <a:ea typeface="+mj-ea"/>
                <a:cs typeface="+mj-cs"/>
              </a:rPr>
              <a:t>D </a:t>
            </a:r>
            <a:r>
              <a:rPr kumimoji="0" lang="es-CO" sz="2400" b="0" i="0" u="none" strike="noStrike" kern="1200" cap="all" spc="0" normalizeH="0" baseline="0" noProof="0" dirty="0">
                <a:ln>
                  <a:noFill/>
                </a:ln>
                <a:solidFill>
                  <a:srgbClr val="CE6633">
                    <a:lumMod val="50000"/>
                  </a:srgbClr>
                </a:solidFill>
                <a:effectLst/>
                <a:uLnTx/>
                <a:uFillTx/>
                <a:latin typeface="+mn-lt"/>
                <a:ea typeface="+mj-ea"/>
                <a:cs typeface="+mj-cs"/>
              </a:rPr>
              <a:t>A </a:t>
            </a:r>
            <a:r>
              <a:rPr kumimoji="0" lang="es-CO" sz="2400" b="0" i="0" u="none" strike="noStrike" kern="1200" cap="all" spc="0" normalizeH="0" baseline="0" noProof="0" dirty="0">
                <a:ln>
                  <a:noFill/>
                </a:ln>
                <a:solidFill>
                  <a:srgbClr val="CE6633">
                    <a:lumMod val="60000"/>
                    <a:lumOff val="40000"/>
                  </a:srgbClr>
                </a:solidFill>
                <a:effectLst/>
                <a:uLnTx/>
                <a:uFillTx/>
                <a:latin typeface="+mn-lt"/>
                <a:ea typeface="+mj-ea"/>
                <a:cs typeface="+mj-cs"/>
              </a:rPr>
              <a:t>R </a:t>
            </a:r>
            <a:r>
              <a:rPr kumimoji="0" lang="es-CO" sz="2400" b="0" i="0" u="none" strike="noStrike" kern="1200" cap="all" spc="0" normalizeH="0" baseline="0" noProof="0" dirty="0">
                <a:ln>
                  <a:noFill/>
                </a:ln>
                <a:solidFill>
                  <a:srgbClr val="2FA3EE">
                    <a:lumMod val="50000"/>
                  </a:srgbClr>
                </a:solidFill>
                <a:effectLst/>
                <a:uLnTx/>
                <a:uFillTx/>
                <a:latin typeface="+mn-lt"/>
                <a:ea typeface="+mj-ea"/>
                <a:cs typeface="+mj-cs"/>
              </a:rPr>
              <a:t>I </a:t>
            </a:r>
            <a:r>
              <a:rPr kumimoji="0" lang="es-CO" sz="2400" b="0" i="0" u="none" strike="noStrike" kern="1200" cap="all" spc="0" normalizeH="0" baseline="0" noProof="0" dirty="0">
                <a:ln>
                  <a:noFill/>
                </a:ln>
                <a:solidFill>
                  <a:srgbClr val="00B0F0"/>
                </a:solidFill>
                <a:effectLst/>
                <a:uLnTx/>
                <a:uFillTx/>
                <a:latin typeface="+mn-lt"/>
                <a:ea typeface="+mj-ea"/>
                <a:cs typeface="+mj-cs"/>
              </a:rPr>
              <a:t>D </a:t>
            </a:r>
            <a:r>
              <a:rPr kumimoji="0" lang="es-CO" sz="2400" b="0" i="0" u="none" strike="noStrike" kern="1200" cap="all" spc="0" normalizeH="0" baseline="0" noProof="0" dirty="0">
                <a:ln>
                  <a:noFill/>
                </a:ln>
                <a:solidFill>
                  <a:srgbClr val="CE6633">
                    <a:lumMod val="75000"/>
                  </a:srgbClr>
                </a:solidFill>
                <a:effectLst/>
                <a:uLnTx/>
                <a:uFillTx/>
                <a:latin typeface="+mn-lt"/>
                <a:ea typeface="+mj-ea"/>
                <a:cs typeface="+mj-cs"/>
              </a:rPr>
              <a:t>A </a:t>
            </a:r>
            <a:r>
              <a:rPr kumimoji="0" lang="es-CO" sz="2400" b="0" i="0" u="none" strike="noStrike" kern="1200" cap="all" spc="0" normalizeH="0" baseline="0" noProof="0" dirty="0">
                <a:ln>
                  <a:noFill/>
                </a:ln>
                <a:solidFill>
                  <a:srgbClr val="2FA3EE">
                    <a:lumMod val="60000"/>
                    <a:lumOff val="40000"/>
                  </a:srgbClr>
                </a:solidFill>
                <a:effectLst/>
                <a:uLnTx/>
                <a:uFillTx/>
                <a:latin typeface="+mn-lt"/>
                <a:ea typeface="+mj-ea"/>
                <a:cs typeface="+mj-cs"/>
              </a:rPr>
              <a:t>D </a:t>
            </a:r>
            <a:endParaRPr lang="es-CO" dirty="0">
              <a:latin typeface="+mn-lt"/>
            </a:endParaRPr>
          </a:p>
        </p:txBody>
      </p:sp>
      <p:sp>
        <p:nvSpPr>
          <p:cNvPr id="3" name="Marcador de contenido 2">
            <a:extLst>
              <a:ext uri="{FF2B5EF4-FFF2-40B4-BE49-F238E27FC236}">
                <a16:creationId xmlns:a16="http://schemas.microsoft.com/office/drawing/2014/main" id="{E3963F15-9DB7-D23B-5EFD-BF39A58A46D3}"/>
              </a:ext>
            </a:extLst>
          </p:cNvPr>
          <p:cNvSpPr>
            <a:spLocks noGrp="1"/>
          </p:cNvSpPr>
          <p:nvPr>
            <p:ph sz="quarter" idx="13"/>
          </p:nvPr>
        </p:nvSpPr>
        <p:spPr>
          <a:xfrm>
            <a:off x="913774" y="2367092"/>
            <a:ext cx="5106026" cy="3249937"/>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NIÑOS DE BASICA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srgbClr val="202124"/>
                </a:solidFill>
              </a:rPr>
              <a:t>Es ayudar a las demás personas sin esperar nada a cambio</a:t>
            </a:r>
            <a:endParaRPr kumimoji="0" lang="es-ES" sz="1200" b="1" i="0" u="none" strike="noStrike" kern="1200" cap="none" spc="0" normalizeH="0" baseline="0" noProof="0" dirty="0">
              <a:ln>
                <a:noFill/>
              </a:ln>
              <a:solidFill>
                <a:srgbClr val="202124"/>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lápices de colores, </a:t>
            </a:r>
            <a:r>
              <a:rPr kumimoji="0" lang="es-ES" sz="1200" b="1" i="0" u="none" strike="noStrike" kern="1200" cap="none" spc="0" normalizeH="0" baseline="0" noProof="0" dirty="0" err="1">
                <a:ln>
                  <a:noFill/>
                </a:ln>
                <a:solidFill>
                  <a:prstClr val="black"/>
                </a:solidFill>
                <a:effectLst/>
                <a:uLnTx/>
                <a:uFillTx/>
              </a:rPr>
              <a:t>panola</a:t>
            </a:r>
            <a:r>
              <a:rPr kumimoji="0" lang="es-ES" sz="1200" b="1" i="0" u="none" strike="noStrike" kern="1200" cap="none" spc="0" normalizeH="0" baseline="0" noProof="0" dirty="0">
                <a:ln>
                  <a:noFill/>
                </a:ln>
                <a:solidFill>
                  <a:prstClr val="black"/>
                </a:solidFill>
                <a:effectLst/>
                <a:uLnTx/>
                <a:uFillTx/>
              </a:rPr>
              <a:t>, un balón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25 a 30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09504168-6EBD-7241-6F10-9FC9FDE3C72F}"/>
              </a:ext>
            </a:extLst>
          </p:cNvPr>
          <p:cNvSpPr>
            <a:spLocks noGrp="1"/>
          </p:cNvSpPr>
          <p:nvPr>
            <p:ph sz="quarter" idx="14"/>
          </p:nvPr>
        </p:nvSpPr>
        <p:spPr>
          <a:xfrm>
            <a:off x="6172200" y="2183364"/>
            <a:ext cx="5105400" cy="3607836"/>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BASICA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a:t>
            </a:r>
            <a:r>
              <a:rPr lang="es-CO" sz="1300" b="1" cap="none" dirty="0">
                <a:solidFill>
                  <a:prstClr val="black"/>
                </a:solidFill>
              </a:rPr>
              <a:t>Solidaridad </a:t>
            </a:r>
            <a:r>
              <a:rPr kumimoji="0" lang="es-CO" sz="1300" b="1" i="0" u="none" strike="noStrike" kern="1200" cap="none" spc="0" normalizeH="0" baseline="0" noProof="0" dirty="0">
                <a:ln>
                  <a:noFill/>
                </a:ln>
                <a:solidFill>
                  <a:prstClr val="black"/>
                </a:solidFill>
                <a:effectLst/>
                <a:uLnTx/>
                <a:uFillTx/>
                <a:ea typeface="+mn-ea"/>
                <a:cs typeface="+mn-cs"/>
              </a:rPr>
              <a:t>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300" b="1" cap="none" dirty="0">
                <a:solidFill>
                  <a:prstClr val="black"/>
                </a:solidFill>
              </a:rPr>
              <a:t>7 juegos para niños solidarios, el árbol de la solidaridad</a:t>
            </a:r>
            <a:endParaRPr kumimoji="0" lang="es-CO" sz="13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Estimado docente podrá encontrar dichas dinámicas, juegos divertidos y video en  las siguientes direcciones: </a:t>
            </a:r>
            <a:r>
              <a:rPr kumimoji="0" lang="es-CO" sz="1300" b="1" i="0" u="none" strike="noStrike" kern="1200" cap="none" spc="0" normalizeH="0" baseline="0" noProof="0" dirty="0">
                <a:ln>
                  <a:noFill/>
                </a:ln>
                <a:solidFill>
                  <a:prstClr val="black"/>
                </a:solidFill>
                <a:effectLst/>
                <a:uLnTx/>
                <a:uFillTx/>
                <a:ea typeface="+mn-ea"/>
                <a:cs typeface="+mn-cs"/>
                <a:hlinkClick r:id="rId2"/>
              </a:rPr>
              <a:t>http://www.infocoponline.es</a:t>
            </a:r>
            <a:r>
              <a:rPr kumimoji="0" lang="es-CO" sz="1300" b="1" i="0" u="none" strike="noStrike" kern="1200" cap="none" spc="0" normalizeH="0" baseline="0" noProof="0" dirty="0">
                <a:ln>
                  <a:noFill/>
                </a:ln>
                <a:solidFill>
                  <a:prstClr val="black"/>
                </a:solidFill>
                <a:effectLst/>
                <a:uLnTx/>
                <a:uFillTx/>
                <a:ea typeface="+mn-ea"/>
                <a:cs typeface="+mn-cs"/>
              </a:rPr>
              <a:t> </a:t>
            </a:r>
            <a:r>
              <a:rPr kumimoji="0" lang="es-CO" sz="1300" b="1" i="0" u="none" strike="noStrike" kern="1200" cap="none" spc="0" normalizeH="0" baseline="0" noProof="0" dirty="0">
                <a:ln>
                  <a:noFill/>
                </a:ln>
                <a:solidFill>
                  <a:schemeClr val="accent1"/>
                </a:solidFill>
                <a:effectLst/>
                <a:uLnTx/>
                <a:uFillTx/>
                <a:ea typeface="+mn-ea"/>
                <a:cs typeface="+mn-cs"/>
              </a:rPr>
              <a:t>https://www.tiktok.com/@soyelydynamic/video/7271337902234160390?lang=es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Picture 4" descr="acuerdo de paz de Colombia Símbolo de la ilustración del vector de diseño - 62257648">
            <a:extLst>
              <a:ext uri="{FF2B5EF4-FFF2-40B4-BE49-F238E27FC236}">
                <a16:creationId xmlns:a16="http://schemas.microsoft.com/office/drawing/2014/main" id="{C21DCF71-F148-AB9B-9B14-CA5B0492A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54615" cy="12178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Marcador de número de diapositiva 5">
            <a:extLst>
              <a:ext uri="{FF2B5EF4-FFF2-40B4-BE49-F238E27FC236}">
                <a16:creationId xmlns:a16="http://schemas.microsoft.com/office/drawing/2014/main" id="{9B3CBF5C-33A1-0032-5FBA-8E4B6583FF20}"/>
              </a:ext>
            </a:extLst>
          </p:cNvPr>
          <p:cNvSpPr>
            <a:spLocks noGrp="1"/>
          </p:cNvSpPr>
          <p:nvPr>
            <p:ph type="sldNum" sz="quarter" idx="12"/>
          </p:nvPr>
        </p:nvSpPr>
        <p:spPr/>
        <p:txBody>
          <a:bodyPr/>
          <a:lstStyle/>
          <a:p>
            <a:fld id="{B5346379-99B8-4D47-8EAF-938C34B28DAA}" type="slidenum">
              <a:rPr lang="es-CO" smtClean="0"/>
              <a:t>77</a:t>
            </a:fld>
            <a:endParaRPr lang="es-CO"/>
          </a:p>
        </p:txBody>
      </p:sp>
    </p:spTree>
    <p:extLst>
      <p:ext uri="{BB962C8B-B14F-4D97-AF65-F5344CB8AC3E}">
        <p14:creationId xmlns:p14="http://schemas.microsoft.com/office/powerpoint/2010/main" val="25184883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4C8475-6D70-315C-C4F0-842865411479}"/>
              </a:ext>
            </a:extLst>
          </p:cNvPr>
          <p:cNvSpPr>
            <a:spLocks noGrp="1"/>
          </p:cNvSpPr>
          <p:nvPr>
            <p:ph type="title"/>
          </p:nvPr>
        </p:nvSpPr>
        <p:spPr>
          <a:xfrm>
            <a:off x="913775" y="618519"/>
            <a:ext cx="10364451" cy="1088984"/>
          </a:xfrm>
        </p:spPr>
        <p:txBody>
          <a:bodyPr/>
          <a:lstStyle/>
          <a:p>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kumimoji="0" lang="es-CO" sz="2400" b="0" i="0" u="none" strike="noStrike" kern="1200" cap="all" spc="0" normalizeH="0" baseline="0" noProof="0" dirty="0">
                <a:ln>
                  <a:noFill/>
                </a:ln>
                <a:solidFill>
                  <a:srgbClr val="002060"/>
                </a:solidFill>
                <a:effectLst/>
                <a:uLnTx/>
                <a:uFillTx/>
                <a:latin typeface="+mn-lt"/>
                <a:ea typeface="+mj-ea"/>
                <a:cs typeface="+mj-cs"/>
              </a:rPr>
              <a:t>A </a:t>
            </a:r>
            <a:r>
              <a:rPr kumimoji="0" lang="es-CO" sz="2400" b="0" i="0" u="none" strike="noStrike" kern="1200" cap="all" spc="0" normalizeH="0" baseline="0" noProof="0" dirty="0">
                <a:ln>
                  <a:noFill/>
                </a:ln>
                <a:solidFill>
                  <a:srgbClr val="C00000"/>
                </a:solidFill>
                <a:effectLst/>
                <a:uLnTx/>
                <a:uFillTx/>
                <a:latin typeface="+mn-lt"/>
                <a:ea typeface="+mj-ea"/>
                <a:cs typeface="+mj-cs"/>
              </a:rPr>
              <a:t> </a:t>
            </a:r>
            <a:r>
              <a:rPr kumimoji="0" lang="es-CO" sz="2400" b="0" i="0" u="none" strike="noStrike" kern="1200" cap="all" spc="0" normalizeH="0" baseline="0" noProof="0" dirty="0">
                <a:ln>
                  <a:noFill/>
                </a:ln>
                <a:solidFill>
                  <a:srgbClr val="FFFF00"/>
                </a:solidFill>
                <a:effectLst/>
                <a:uLnTx/>
                <a:uFillTx/>
                <a:latin typeface="+mn-lt"/>
                <a:ea typeface="+mj-ea"/>
                <a:cs typeface="+mj-cs"/>
              </a:rPr>
              <a:t>S </a:t>
            </a:r>
            <a:r>
              <a:rPr kumimoji="0" lang="es-CO" sz="2400" b="0" i="0" u="none" strike="noStrike" kern="1200" cap="all" spc="0" normalizeH="0" baseline="0" noProof="0" dirty="0">
                <a:ln>
                  <a:noFill/>
                </a:ln>
                <a:solidFill>
                  <a:srgbClr val="CE6633"/>
                </a:solidFill>
                <a:effectLst/>
                <a:uLnTx/>
                <a:uFillTx/>
                <a:latin typeface="+mn-lt"/>
                <a:ea typeface="+mj-ea"/>
                <a:cs typeface="+mj-cs"/>
              </a:rPr>
              <a:t>O </a:t>
            </a:r>
            <a:r>
              <a:rPr kumimoji="0" lang="es-CO" sz="2400" b="0" i="0" u="none" strike="noStrike" kern="1200" cap="all" spc="0" normalizeH="0" baseline="0" noProof="0" dirty="0">
                <a:ln>
                  <a:noFill/>
                </a:ln>
                <a:solidFill>
                  <a:prstClr val="black"/>
                </a:solidFill>
                <a:effectLst/>
                <a:uLnTx/>
                <a:uFillTx/>
                <a:latin typeface="+mn-lt"/>
                <a:ea typeface="+mj-ea"/>
                <a:cs typeface="+mj-cs"/>
              </a:rPr>
              <a:t>L </a:t>
            </a:r>
            <a:r>
              <a:rPr kumimoji="0" lang="es-CO" sz="2400" b="0" i="0" u="none" strike="noStrike" kern="1200" cap="all" spc="0" normalizeH="0" baseline="0" noProof="0" dirty="0">
                <a:ln>
                  <a:noFill/>
                </a:ln>
                <a:solidFill>
                  <a:srgbClr val="2FA3EE">
                    <a:lumMod val="75000"/>
                  </a:srgbClr>
                </a:solidFill>
                <a:effectLst/>
                <a:uLnTx/>
                <a:uFillTx/>
                <a:latin typeface="+mn-lt"/>
                <a:ea typeface="+mj-ea"/>
                <a:cs typeface="+mj-cs"/>
              </a:rPr>
              <a:t>I </a:t>
            </a:r>
            <a:r>
              <a:rPr kumimoji="0" lang="es-CO" sz="2400" b="0" i="0" u="none" strike="noStrike" kern="1200" cap="all" spc="0" normalizeH="0" baseline="0" noProof="0" dirty="0">
                <a:ln>
                  <a:noFill/>
                </a:ln>
                <a:solidFill>
                  <a:srgbClr val="92D050"/>
                </a:solidFill>
                <a:effectLst/>
                <a:uLnTx/>
                <a:uFillTx/>
                <a:latin typeface="+mn-lt"/>
                <a:ea typeface="+mj-ea"/>
                <a:cs typeface="+mj-cs"/>
              </a:rPr>
              <a:t>D </a:t>
            </a:r>
            <a:r>
              <a:rPr kumimoji="0" lang="es-CO" sz="2400" b="0" i="0" u="none" strike="noStrike" kern="1200" cap="all" spc="0" normalizeH="0" baseline="0" noProof="0" dirty="0">
                <a:ln>
                  <a:noFill/>
                </a:ln>
                <a:solidFill>
                  <a:srgbClr val="CE6633">
                    <a:lumMod val="50000"/>
                  </a:srgbClr>
                </a:solidFill>
                <a:effectLst/>
                <a:uLnTx/>
                <a:uFillTx/>
                <a:latin typeface="+mn-lt"/>
                <a:ea typeface="+mj-ea"/>
                <a:cs typeface="+mj-cs"/>
              </a:rPr>
              <a:t>A </a:t>
            </a:r>
            <a:r>
              <a:rPr kumimoji="0" lang="es-CO" sz="2400" b="0" i="0" u="none" strike="noStrike" kern="1200" cap="all" spc="0" normalizeH="0" baseline="0" noProof="0" dirty="0">
                <a:ln>
                  <a:noFill/>
                </a:ln>
                <a:solidFill>
                  <a:srgbClr val="CE6633">
                    <a:lumMod val="60000"/>
                    <a:lumOff val="40000"/>
                  </a:srgbClr>
                </a:solidFill>
                <a:effectLst/>
                <a:uLnTx/>
                <a:uFillTx/>
                <a:latin typeface="+mn-lt"/>
                <a:ea typeface="+mj-ea"/>
                <a:cs typeface="+mj-cs"/>
              </a:rPr>
              <a:t>R </a:t>
            </a:r>
            <a:r>
              <a:rPr kumimoji="0" lang="es-CO" sz="2400" b="0" i="0" u="none" strike="noStrike" kern="1200" cap="all" spc="0" normalizeH="0" baseline="0" noProof="0" dirty="0">
                <a:ln>
                  <a:noFill/>
                </a:ln>
                <a:solidFill>
                  <a:srgbClr val="2FA3EE">
                    <a:lumMod val="50000"/>
                  </a:srgbClr>
                </a:solidFill>
                <a:effectLst/>
                <a:uLnTx/>
                <a:uFillTx/>
                <a:latin typeface="+mn-lt"/>
                <a:ea typeface="+mj-ea"/>
                <a:cs typeface="+mj-cs"/>
              </a:rPr>
              <a:t>I </a:t>
            </a:r>
            <a:r>
              <a:rPr kumimoji="0" lang="es-CO" sz="2400" b="0" i="0" u="none" strike="noStrike" kern="1200" cap="all" spc="0" normalizeH="0" baseline="0" noProof="0" dirty="0">
                <a:ln>
                  <a:noFill/>
                </a:ln>
                <a:solidFill>
                  <a:srgbClr val="00B0F0"/>
                </a:solidFill>
                <a:effectLst/>
                <a:uLnTx/>
                <a:uFillTx/>
                <a:latin typeface="+mn-lt"/>
                <a:ea typeface="+mj-ea"/>
                <a:cs typeface="+mj-cs"/>
              </a:rPr>
              <a:t>D </a:t>
            </a:r>
            <a:r>
              <a:rPr kumimoji="0" lang="es-CO" sz="2400" b="0" i="0" u="none" strike="noStrike" kern="1200" cap="all" spc="0" normalizeH="0" baseline="0" noProof="0" dirty="0">
                <a:ln>
                  <a:noFill/>
                </a:ln>
                <a:solidFill>
                  <a:srgbClr val="CE6633">
                    <a:lumMod val="75000"/>
                  </a:srgbClr>
                </a:solidFill>
                <a:effectLst/>
                <a:uLnTx/>
                <a:uFillTx/>
                <a:latin typeface="+mn-lt"/>
                <a:ea typeface="+mj-ea"/>
                <a:cs typeface="+mj-cs"/>
              </a:rPr>
              <a:t>A </a:t>
            </a:r>
            <a:r>
              <a:rPr kumimoji="0" lang="es-CO" sz="2400" b="0" i="0" u="none" strike="noStrike" kern="1200" cap="all" spc="0" normalizeH="0" baseline="0" noProof="0" dirty="0">
                <a:ln>
                  <a:noFill/>
                </a:ln>
                <a:solidFill>
                  <a:srgbClr val="2FA3EE">
                    <a:lumMod val="60000"/>
                    <a:lumOff val="40000"/>
                  </a:srgbClr>
                </a:solidFill>
                <a:effectLst/>
                <a:uLnTx/>
                <a:uFillTx/>
                <a:latin typeface="+mn-lt"/>
                <a:ea typeface="+mj-ea"/>
                <a:cs typeface="+mj-cs"/>
              </a:rPr>
              <a:t>D </a:t>
            </a:r>
            <a:endParaRPr lang="es-CO" dirty="0">
              <a:latin typeface="+mn-lt"/>
            </a:endParaRPr>
          </a:p>
        </p:txBody>
      </p:sp>
      <p:sp>
        <p:nvSpPr>
          <p:cNvPr id="3" name="Marcador de contenido 2">
            <a:extLst>
              <a:ext uri="{FF2B5EF4-FFF2-40B4-BE49-F238E27FC236}">
                <a16:creationId xmlns:a16="http://schemas.microsoft.com/office/drawing/2014/main" id="{581F2457-9FE0-0C7C-B32A-1837714F2039}"/>
              </a:ext>
            </a:extLst>
          </p:cNvPr>
          <p:cNvSpPr>
            <a:spLocks noGrp="1"/>
          </p:cNvSpPr>
          <p:nvPr>
            <p:ph sz="quarter" idx="13"/>
          </p:nvPr>
        </p:nvSpPr>
        <p:spPr>
          <a:xfrm>
            <a:off x="913774" y="2155372"/>
            <a:ext cx="5106026" cy="3303036"/>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NIÑOS DE BASICA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202124"/>
                </a:solidFill>
                <a:effectLst/>
                <a:uLnTx/>
                <a:uFillTx/>
              </a:rPr>
              <a:t>Es tender manos a otras personas desinteresadamente</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material que se requiera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30 a 35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29A9DAED-3005-6EAF-88F8-35EE101CE344}"/>
              </a:ext>
            </a:extLst>
          </p:cNvPr>
          <p:cNvSpPr>
            <a:spLocks noGrp="1"/>
          </p:cNvSpPr>
          <p:nvPr>
            <p:ph sz="quarter" idx="14"/>
          </p:nvPr>
        </p:nvSpPr>
        <p:spPr>
          <a:xfrm>
            <a:off x="6172200" y="2155372"/>
            <a:ext cx="5105400" cy="3635828"/>
          </a:xfrm>
        </p:spPr>
        <p:txBody>
          <a:bodyPr>
            <a:normAutofit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NIÑOS DE </a:t>
            </a:r>
            <a:r>
              <a:rPr lang="es-ES" sz="1200" dirty="0">
                <a:solidFill>
                  <a:srgbClr val="FFC000"/>
                </a:solidFill>
              </a:rPr>
              <a:t>SEXTO Y SÉPTIMO</a:t>
            </a:r>
            <a:endParaRPr kumimoji="0" lang="es-ES" sz="1200" b="0" i="0" u="none" strike="noStrike" kern="1200" cap="all" spc="0" normalizeH="0" baseline="0" noProof="0" dirty="0">
              <a:ln>
                <a:noFill/>
              </a:ln>
              <a:solidFill>
                <a:srgbClr val="FFC0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Solidaridad mediante dinámicas de nuestro contexto social y cultural</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Asear el salón, elaborar canecas para el aseo, mi compañera luisa se enfermó y su familia es muy pobre, ayudo a mis compañeros con alguna discapacidad física o mental (Ciego, sordo, mudo, </a:t>
            </a:r>
            <a:r>
              <a:rPr kumimoji="0" lang="es-CO" sz="1200" b="1" i="0" u="none" strike="noStrike" kern="1200" cap="none" spc="0" normalizeH="0" baseline="0" noProof="0" dirty="0" err="1">
                <a:ln>
                  <a:noFill/>
                </a:ln>
                <a:solidFill>
                  <a:prstClr val="black"/>
                </a:solidFill>
                <a:effectLst/>
                <a:uLnTx/>
                <a:uFillTx/>
                <a:ea typeface="+mn-ea"/>
                <a:cs typeface="+mn-cs"/>
              </a:rPr>
              <a:t>down</a:t>
            </a:r>
            <a:r>
              <a:rPr kumimoji="0" lang="es-CO" sz="1200" b="1" i="0" u="none" strike="noStrike" kern="1200" cap="none" spc="0" normalizeH="0" baseline="0" noProof="0" dirty="0">
                <a:ln>
                  <a:noFill/>
                </a:ln>
                <a:solidFill>
                  <a:prstClr val="black"/>
                </a:solidFill>
                <a:effectLst/>
                <a:uLnTx/>
                <a:uFillTx/>
                <a:ea typeface="+mn-ea"/>
                <a:cs typeface="+mn-cs"/>
              </a:rPr>
              <a:t>, cojo,)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Estimad</a:t>
            </a:r>
            <a:r>
              <a:rPr lang="es-CO" sz="1200" b="1" cap="none" dirty="0">
                <a:solidFill>
                  <a:prstClr val="black"/>
                </a:solidFill>
              </a:rPr>
              <a:t>os padres y docentes, premie a todos los niños.</a:t>
            </a:r>
            <a:endParaRPr kumimoji="0" lang="es-CO" sz="12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20000"/>
              </a:lnSpc>
              <a:spcBef>
                <a:spcPts val="1000"/>
              </a:spcBef>
              <a:spcAft>
                <a:spcPts val="0"/>
              </a:spcAft>
              <a:buClr>
                <a:prstClr val="black"/>
              </a:buClr>
              <a:buSzTx/>
              <a:buNone/>
              <a:tabLst/>
              <a:defRPr/>
            </a:pPr>
            <a:endParaRPr kumimoji="0" lang="es-CO" sz="10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endParaRPr lang="es-CO" dirty="0"/>
          </a:p>
        </p:txBody>
      </p:sp>
      <p:pic>
        <p:nvPicPr>
          <p:cNvPr id="5" name="Gráfico 1">
            <a:extLst>
              <a:ext uri="{FF2B5EF4-FFF2-40B4-BE49-F238E27FC236}">
                <a16:creationId xmlns:a16="http://schemas.microsoft.com/office/drawing/2014/main" id="{DDF62550-4DDF-1EE5-8B2F-207FF0AAA9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54614" cy="1217823"/>
          </a:xfrm>
          <a:prstGeom prst="rect">
            <a:avLst/>
          </a:prstGeom>
        </p:spPr>
      </p:pic>
      <p:sp>
        <p:nvSpPr>
          <p:cNvPr id="6" name="Marcador de número de diapositiva 5">
            <a:extLst>
              <a:ext uri="{FF2B5EF4-FFF2-40B4-BE49-F238E27FC236}">
                <a16:creationId xmlns:a16="http://schemas.microsoft.com/office/drawing/2014/main" id="{D0178201-FD93-F1F2-8EE7-D444E2212BAF}"/>
              </a:ext>
            </a:extLst>
          </p:cNvPr>
          <p:cNvSpPr>
            <a:spLocks noGrp="1"/>
          </p:cNvSpPr>
          <p:nvPr>
            <p:ph type="sldNum" sz="quarter" idx="12"/>
          </p:nvPr>
        </p:nvSpPr>
        <p:spPr/>
        <p:txBody>
          <a:bodyPr/>
          <a:lstStyle/>
          <a:p>
            <a:fld id="{B5346379-99B8-4D47-8EAF-938C34B28DAA}" type="slidenum">
              <a:rPr lang="es-CO" smtClean="0"/>
              <a:t>78</a:t>
            </a:fld>
            <a:endParaRPr lang="es-CO"/>
          </a:p>
        </p:txBody>
      </p:sp>
    </p:spTree>
    <p:extLst>
      <p:ext uri="{BB962C8B-B14F-4D97-AF65-F5344CB8AC3E}">
        <p14:creationId xmlns:p14="http://schemas.microsoft.com/office/powerpoint/2010/main" val="5469916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E4C8DC-1C5C-B4E4-C3D6-9A29425EB725}"/>
              </a:ext>
            </a:extLst>
          </p:cNvPr>
          <p:cNvSpPr>
            <a:spLocks noGrp="1"/>
          </p:cNvSpPr>
          <p:nvPr>
            <p:ph type="title"/>
          </p:nvPr>
        </p:nvSpPr>
        <p:spPr>
          <a:xfrm>
            <a:off x="913775" y="618518"/>
            <a:ext cx="10364451" cy="1318061"/>
          </a:xfrm>
        </p:spPr>
        <p:txBody>
          <a:bodyPr/>
          <a:lstStyle/>
          <a:p>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kumimoji="0" lang="es-CO" sz="2400" b="0" i="0" u="none" strike="noStrike" kern="1200" cap="all" spc="0" normalizeH="0" baseline="0" noProof="0" dirty="0">
                <a:ln>
                  <a:noFill/>
                </a:ln>
                <a:solidFill>
                  <a:srgbClr val="002060"/>
                </a:solidFill>
                <a:effectLst/>
                <a:uLnTx/>
                <a:uFillTx/>
                <a:latin typeface="+mn-lt"/>
                <a:ea typeface="+mj-ea"/>
                <a:cs typeface="+mj-cs"/>
              </a:rPr>
              <a:t>A </a:t>
            </a:r>
            <a:r>
              <a:rPr kumimoji="0" lang="es-CO" sz="2400" b="0" i="0" u="none" strike="noStrike" kern="1200" cap="all" spc="0" normalizeH="0" baseline="0" noProof="0" dirty="0">
                <a:ln>
                  <a:noFill/>
                </a:ln>
                <a:solidFill>
                  <a:srgbClr val="C00000"/>
                </a:solidFill>
                <a:effectLst/>
                <a:uLnTx/>
                <a:uFillTx/>
                <a:latin typeface="+mn-lt"/>
                <a:ea typeface="+mj-ea"/>
                <a:cs typeface="+mj-cs"/>
              </a:rPr>
              <a:t> </a:t>
            </a:r>
            <a:r>
              <a:rPr kumimoji="0" lang="es-CO" sz="2400" b="0" i="0" u="none" strike="noStrike" kern="1200" cap="all" spc="0" normalizeH="0" baseline="0" noProof="0" dirty="0">
                <a:ln>
                  <a:noFill/>
                </a:ln>
                <a:solidFill>
                  <a:srgbClr val="FFFF00"/>
                </a:solidFill>
                <a:effectLst/>
                <a:uLnTx/>
                <a:uFillTx/>
                <a:latin typeface="+mn-lt"/>
                <a:ea typeface="+mj-ea"/>
                <a:cs typeface="+mj-cs"/>
              </a:rPr>
              <a:t>S </a:t>
            </a:r>
            <a:r>
              <a:rPr kumimoji="0" lang="es-CO" sz="2400" b="0" i="0" u="none" strike="noStrike" kern="1200" cap="all" spc="0" normalizeH="0" baseline="0" noProof="0" dirty="0">
                <a:ln>
                  <a:noFill/>
                </a:ln>
                <a:solidFill>
                  <a:srgbClr val="CE6633"/>
                </a:solidFill>
                <a:effectLst/>
                <a:uLnTx/>
                <a:uFillTx/>
                <a:latin typeface="+mn-lt"/>
                <a:ea typeface="+mj-ea"/>
                <a:cs typeface="+mj-cs"/>
              </a:rPr>
              <a:t>O </a:t>
            </a:r>
            <a:r>
              <a:rPr kumimoji="0" lang="es-CO" sz="2400" b="0" i="0" u="none" strike="noStrike" kern="1200" cap="all" spc="0" normalizeH="0" baseline="0" noProof="0" dirty="0">
                <a:ln>
                  <a:noFill/>
                </a:ln>
                <a:solidFill>
                  <a:prstClr val="black"/>
                </a:solidFill>
                <a:effectLst/>
                <a:uLnTx/>
                <a:uFillTx/>
                <a:latin typeface="+mn-lt"/>
                <a:ea typeface="+mj-ea"/>
                <a:cs typeface="+mj-cs"/>
              </a:rPr>
              <a:t>L </a:t>
            </a:r>
            <a:r>
              <a:rPr kumimoji="0" lang="es-CO" sz="2400" b="0" i="0" u="none" strike="noStrike" kern="1200" cap="all" spc="0" normalizeH="0" baseline="0" noProof="0" dirty="0">
                <a:ln>
                  <a:noFill/>
                </a:ln>
                <a:solidFill>
                  <a:srgbClr val="2FA3EE">
                    <a:lumMod val="75000"/>
                  </a:srgbClr>
                </a:solidFill>
                <a:effectLst/>
                <a:uLnTx/>
                <a:uFillTx/>
                <a:latin typeface="+mn-lt"/>
                <a:ea typeface="+mj-ea"/>
                <a:cs typeface="+mj-cs"/>
              </a:rPr>
              <a:t>I </a:t>
            </a:r>
            <a:r>
              <a:rPr kumimoji="0" lang="es-CO" sz="2400" b="0" i="0" u="none" strike="noStrike" kern="1200" cap="all" spc="0" normalizeH="0" baseline="0" noProof="0" dirty="0">
                <a:ln>
                  <a:noFill/>
                </a:ln>
                <a:solidFill>
                  <a:srgbClr val="92D050"/>
                </a:solidFill>
                <a:effectLst/>
                <a:uLnTx/>
                <a:uFillTx/>
                <a:latin typeface="+mn-lt"/>
                <a:ea typeface="+mj-ea"/>
                <a:cs typeface="+mj-cs"/>
              </a:rPr>
              <a:t>D </a:t>
            </a:r>
            <a:r>
              <a:rPr kumimoji="0" lang="es-CO" sz="2400" b="0" i="0" u="none" strike="noStrike" kern="1200" cap="all" spc="0" normalizeH="0" baseline="0" noProof="0" dirty="0">
                <a:ln>
                  <a:noFill/>
                </a:ln>
                <a:solidFill>
                  <a:srgbClr val="CE6633">
                    <a:lumMod val="50000"/>
                  </a:srgbClr>
                </a:solidFill>
                <a:effectLst/>
                <a:uLnTx/>
                <a:uFillTx/>
                <a:latin typeface="+mn-lt"/>
                <a:ea typeface="+mj-ea"/>
                <a:cs typeface="+mj-cs"/>
              </a:rPr>
              <a:t>A </a:t>
            </a:r>
            <a:r>
              <a:rPr kumimoji="0" lang="es-CO" sz="2400" b="0" i="0" u="none" strike="noStrike" kern="1200" cap="all" spc="0" normalizeH="0" baseline="0" noProof="0" dirty="0">
                <a:ln>
                  <a:noFill/>
                </a:ln>
                <a:solidFill>
                  <a:srgbClr val="CE6633">
                    <a:lumMod val="60000"/>
                    <a:lumOff val="40000"/>
                  </a:srgbClr>
                </a:solidFill>
                <a:effectLst/>
                <a:uLnTx/>
                <a:uFillTx/>
                <a:latin typeface="+mn-lt"/>
                <a:ea typeface="+mj-ea"/>
                <a:cs typeface="+mj-cs"/>
              </a:rPr>
              <a:t>R </a:t>
            </a:r>
            <a:r>
              <a:rPr kumimoji="0" lang="es-CO" sz="2400" b="0" i="0" u="none" strike="noStrike" kern="1200" cap="all" spc="0" normalizeH="0" baseline="0" noProof="0" dirty="0">
                <a:ln>
                  <a:noFill/>
                </a:ln>
                <a:solidFill>
                  <a:srgbClr val="2FA3EE">
                    <a:lumMod val="50000"/>
                  </a:srgbClr>
                </a:solidFill>
                <a:effectLst/>
                <a:uLnTx/>
                <a:uFillTx/>
                <a:latin typeface="+mn-lt"/>
                <a:ea typeface="+mj-ea"/>
                <a:cs typeface="+mj-cs"/>
              </a:rPr>
              <a:t>I </a:t>
            </a:r>
            <a:r>
              <a:rPr kumimoji="0" lang="es-CO" sz="2400" b="0" i="0" u="none" strike="noStrike" kern="1200" cap="all" spc="0" normalizeH="0" baseline="0" noProof="0" dirty="0">
                <a:ln>
                  <a:noFill/>
                </a:ln>
                <a:solidFill>
                  <a:srgbClr val="00B0F0"/>
                </a:solidFill>
                <a:effectLst/>
                <a:uLnTx/>
                <a:uFillTx/>
                <a:latin typeface="+mn-lt"/>
                <a:ea typeface="+mj-ea"/>
                <a:cs typeface="+mj-cs"/>
              </a:rPr>
              <a:t>D </a:t>
            </a:r>
            <a:r>
              <a:rPr kumimoji="0" lang="es-CO" sz="2400" b="0" i="0" u="none" strike="noStrike" kern="1200" cap="all" spc="0" normalizeH="0" baseline="0" noProof="0" dirty="0">
                <a:ln>
                  <a:noFill/>
                </a:ln>
                <a:solidFill>
                  <a:srgbClr val="CE6633">
                    <a:lumMod val="75000"/>
                  </a:srgbClr>
                </a:solidFill>
                <a:effectLst/>
                <a:uLnTx/>
                <a:uFillTx/>
                <a:latin typeface="+mn-lt"/>
                <a:ea typeface="+mj-ea"/>
                <a:cs typeface="+mj-cs"/>
              </a:rPr>
              <a:t>A </a:t>
            </a:r>
            <a:r>
              <a:rPr kumimoji="0" lang="es-CO" sz="2400" b="0" i="0" u="none" strike="noStrike" kern="1200" cap="all" spc="0" normalizeH="0" baseline="0" noProof="0" dirty="0">
                <a:ln>
                  <a:noFill/>
                </a:ln>
                <a:solidFill>
                  <a:srgbClr val="2FA3EE">
                    <a:lumMod val="60000"/>
                    <a:lumOff val="40000"/>
                  </a:srgbClr>
                </a:solidFill>
                <a:effectLst/>
                <a:uLnTx/>
                <a:uFillTx/>
                <a:latin typeface="+mn-lt"/>
                <a:ea typeface="+mj-ea"/>
                <a:cs typeface="+mj-cs"/>
              </a:rPr>
              <a:t>D </a:t>
            </a:r>
            <a:endParaRPr lang="es-CO" dirty="0">
              <a:latin typeface="+mn-lt"/>
            </a:endParaRPr>
          </a:p>
        </p:txBody>
      </p:sp>
      <p:sp>
        <p:nvSpPr>
          <p:cNvPr id="3" name="Marcador de contenido 2">
            <a:extLst>
              <a:ext uri="{FF2B5EF4-FFF2-40B4-BE49-F238E27FC236}">
                <a16:creationId xmlns:a16="http://schemas.microsoft.com/office/drawing/2014/main" id="{77EA987E-818D-B124-D3E9-766F0C0EB8B4}"/>
              </a:ext>
            </a:extLst>
          </p:cNvPr>
          <p:cNvSpPr>
            <a:spLocks noGrp="1"/>
          </p:cNvSpPr>
          <p:nvPr>
            <p:ph sz="quarter" idx="13"/>
          </p:nvPr>
        </p:nvSpPr>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a:t>
            </a:r>
            <a:r>
              <a:rPr lang="es-CO" sz="1200" dirty="0">
                <a:solidFill>
                  <a:srgbClr val="3366CC"/>
                </a:solidFill>
              </a:rPr>
              <a:t>JOVENES</a:t>
            </a:r>
            <a:r>
              <a:rPr kumimoji="0" lang="es-CO" sz="1200" b="0" i="0" u="none" strike="noStrike" kern="1200" cap="all" spc="0" normalizeH="0" baseline="0" noProof="0" dirty="0">
                <a:ln>
                  <a:noFill/>
                </a:ln>
                <a:solidFill>
                  <a:srgbClr val="3366CC"/>
                </a:solidFill>
                <a:effectLst/>
                <a:uLnTx/>
                <a:uFillTx/>
              </a:rPr>
              <a:t> DE BASICA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202124"/>
                </a:solidFill>
                <a:effectLst/>
                <a:uLnTx/>
                <a:uFillTx/>
              </a:rPr>
              <a:t>Es la toma de conciencia de las necesidades ajenas y la voluntad de ayudar para cubrir esas necesidades de otras personas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material que se requiera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30 a 35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pPr marL="0" indent="0">
              <a:buNone/>
            </a:pPr>
            <a:endParaRPr lang="es-CO" dirty="0"/>
          </a:p>
        </p:txBody>
      </p:sp>
      <p:sp>
        <p:nvSpPr>
          <p:cNvPr id="4" name="Marcador de contenido 3">
            <a:extLst>
              <a:ext uri="{FF2B5EF4-FFF2-40B4-BE49-F238E27FC236}">
                <a16:creationId xmlns:a16="http://schemas.microsoft.com/office/drawing/2014/main" id="{0937518C-41B8-4E77-0525-D84428C0FBE4}"/>
              </a:ext>
            </a:extLst>
          </p:cNvPr>
          <p:cNvSpPr>
            <a:spLocks noGrp="1"/>
          </p:cNvSpPr>
          <p:nvPr>
            <p:ph sz="quarter" idx="14"/>
          </p:nvPr>
        </p:nvSpPr>
        <p:spPr/>
        <p:txBody>
          <a:bodyPr>
            <a:normAutofit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JOVENES DE OCTAVO Y noveno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una pausa activa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Solidaridad mediante dinámicas de nuestro contexto social y cultural</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ayudo a mis compañeros con alguna discapacidad física o mental (Ciego, sordo, mudo, </a:t>
            </a:r>
            <a:r>
              <a:rPr kumimoji="0" lang="es-CO" sz="1200" b="1" i="0" u="none" strike="noStrike" kern="1200" cap="none" spc="0" normalizeH="0" baseline="0" noProof="0" dirty="0" err="1">
                <a:ln>
                  <a:noFill/>
                </a:ln>
                <a:solidFill>
                  <a:prstClr val="black"/>
                </a:solidFill>
                <a:effectLst/>
                <a:uLnTx/>
                <a:uFillTx/>
                <a:ea typeface="+mn-ea"/>
                <a:cs typeface="+mn-cs"/>
              </a:rPr>
              <a:t>down</a:t>
            </a:r>
            <a:r>
              <a:rPr kumimoji="0" lang="es-CO" sz="1200" b="1" i="0" u="none" strike="noStrike" kern="1200" cap="none" spc="0" normalizeH="0" baseline="0" noProof="0" dirty="0">
                <a:ln>
                  <a:noFill/>
                </a:ln>
                <a:solidFill>
                  <a:prstClr val="black"/>
                </a:solidFill>
                <a:effectLst/>
                <a:uLnTx/>
                <a:uFillTx/>
                <a:ea typeface="+mn-ea"/>
                <a:cs typeface="+mn-cs"/>
              </a:rPr>
              <a:t>, cojo,), colectas, donaciones para los mas pobres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Estimado padres y docentes, premie a todos los niños.</a:t>
            </a:r>
          </a:p>
          <a:p>
            <a:endParaRPr lang="es-CO" dirty="0"/>
          </a:p>
        </p:txBody>
      </p:sp>
      <p:pic>
        <p:nvPicPr>
          <p:cNvPr id="5" name="Gráfico 1">
            <a:extLst>
              <a:ext uri="{FF2B5EF4-FFF2-40B4-BE49-F238E27FC236}">
                <a16:creationId xmlns:a16="http://schemas.microsoft.com/office/drawing/2014/main" id="{5898085A-4D6F-92F0-18F8-36FE462517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92424" cy="1318062"/>
          </a:xfrm>
          <a:prstGeom prst="rect">
            <a:avLst/>
          </a:prstGeom>
        </p:spPr>
      </p:pic>
      <p:sp>
        <p:nvSpPr>
          <p:cNvPr id="6" name="Marcador de número de diapositiva 5">
            <a:extLst>
              <a:ext uri="{FF2B5EF4-FFF2-40B4-BE49-F238E27FC236}">
                <a16:creationId xmlns:a16="http://schemas.microsoft.com/office/drawing/2014/main" id="{D0A7A441-5609-E177-49FD-1825DD15987B}"/>
              </a:ext>
            </a:extLst>
          </p:cNvPr>
          <p:cNvSpPr>
            <a:spLocks noGrp="1"/>
          </p:cNvSpPr>
          <p:nvPr>
            <p:ph type="sldNum" sz="quarter" idx="12"/>
          </p:nvPr>
        </p:nvSpPr>
        <p:spPr/>
        <p:txBody>
          <a:bodyPr/>
          <a:lstStyle/>
          <a:p>
            <a:fld id="{B5346379-99B8-4D47-8EAF-938C34B28DAA}" type="slidenum">
              <a:rPr lang="es-CO" smtClean="0"/>
              <a:t>79</a:t>
            </a:fld>
            <a:endParaRPr lang="es-CO"/>
          </a:p>
        </p:txBody>
      </p:sp>
    </p:spTree>
    <p:extLst>
      <p:ext uri="{BB962C8B-B14F-4D97-AF65-F5344CB8AC3E}">
        <p14:creationId xmlns:p14="http://schemas.microsoft.com/office/powerpoint/2010/main" val="19526543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C58E474-D75D-EBB1-8084-B9E7B6ACE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066" y="1798365"/>
            <a:ext cx="6591868" cy="3719015"/>
          </a:xfrm>
          <a:prstGeom prst="rect">
            <a:avLst/>
          </a:prstGeom>
        </p:spPr>
      </p:pic>
      <p:pic>
        <p:nvPicPr>
          <p:cNvPr id="5" name="Imagen 4">
            <a:extLst>
              <a:ext uri="{FF2B5EF4-FFF2-40B4-BE49-F238E27FC236}">
                <a16:creationId xmlns:a16="http://schemas.microsoft.com/office/drawing/2014/main" id="{3C6C1393-319C-DB8B-1615-E8EFC834C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40"/>
            <a:ext cx="1296537" cy="1053334"/>
          </a:xfrm>
          <a:prstGeom prst="rect">
            <a:avLst/>
          </a:prstGeom>
        </p:spPr>
      </p:pic>
      <p:sp>
        <p:nvSpPr>
          <p:cNvPr id="3" name="Marcador de número de diapositiva 2">
            <a:extLst>
              <a:ext uri="{FF2B5EF4-FFF2-40B4-BE49-F238E27FC236}">
                <a16:creationId xmlns:a16="http://schemas.microsoft.com/office/drawing/2014/main" id="{2E8CA0D2-4B87-7BAB-18A4-5F687046B2D8}"/>
              </a:ext>
            </a:extLst>
          </p:cNvPr>
          <p:cNvSpPr>
            <a:spLocks noGrp="1"/>
          </p:cNvSpPr>
          <p:nvPr>
            <p:ph type="sldNum" sz="quarter" idx="12"/>
          </p:nvPr>
        </p:nvSpPr>
        <p:spPr/>
        <p:txBody>
          <a:bodyPr/>
          <a:lstStyle/>
          <a:p>
            <a:fld id="{B5346379-99B8-4D47-8EAF-938C34B28DAA}" type="slidenum">
              <a:rPr lang="es-CO" smtClean="0"/>
              <a:t>8</a:t>
            </a:fld>
            <a:endParaRPr lang="es-CO"/>
          </a:p>
        </p:txBody>
      </p:sp>
    </p:spTree>
    <p:extLst>
      <p:ext uri="{BB962C8B-B14F-4D97-AF65-F5344CB8AC3E}">
        <p14:creationId xmlns:p14="http://schemas.microsoft.com/office/powerpoint/2010/main" val="36577669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C3FF2-1113-3D0E-838D-681EC1D759A0}"/>
              </a:ext>
            </a:extLst>
          </p:cNvPr>
          <p:cNvSpPr>
            <a:spLocks noGrp="1"/>
          </p:cNvSpPr>
          <p:nvPr>
            <p:ph type="title"/>
          </p:nvPr>
        </p:nvSpPr>
        <p:spPr>
          <a:xfrm>
            <a:off x="913775" y="618519"/>
            <a:ext cx="10364451" cy="933475"/>
          </a:xfrm>
        </p:spPr>
        <p:txBody>
          <a:bodyPr/>
          <a:lstStyle/>
          <a:p>
            <a:r>
              <a:rPr kumimoji="0" lang="es-CO" sz="2400" b="0" i="0" u="none" strike="noStrike" kern="1200" cap="all" spc="0" normalizeH="0" baseline="0" noProof="0" dirty="0">
                <a:ln>
                  <a:noFill/>
                </a:ln>
                <a:solidFill>
                  <a:srgbClr val="C00000"/>
                </a:solidFill>
                <a:effectLst/>
                <a:uLnTx/>
                <a:uFillTx/>
                <a:latin typeface="+mn-lt"/>
                <a:ea typeface="+mj-ea"/>
                <a:cs typeface="+mj-cs"/>
              </a:rPr>
              <a:t>L </a:t>
            </a:r>
            <a:r>
              <a:rPr kumimoji="0" lang="es-CO" sz="2400" b="0" i="0" u="none" strike="noStrike" kern="1200" cap="all" spc="0" normalizeH="0" baseline="0" noProof="0" dirty="0">
                <a:ln>
                  <a:noFill/>
                </a:ln>
                <a:solidFill>
                  <a:srgbClr val="002060"/>
                </a:solidFill>
                <a:effectLst/>
                <a:uLnTx/>
                <a:uFillTx/>
                <a:latin typeface="+mn-lt"/>
                <a:ea typeface="+mj-ea"/>
                <a:cs typeface="+mj-cs"/>
              </a:rPr>
              <a:t>A </a:t>
            </a:r>
            <a:r>
              <a:rPr kumimoji="0" lang="es-CO" sz="2400" b="0" i="0" u="none" strike="noStrike" kern="1200" cap="all" spc="0" normalizeH="0" baseline="0" noProof="0" dirty="0">
                <a:ln>
                  <a:noFill/>
                </a:ln>
                <a:solidFill>
                  <a:srgbClr val="C00000"/>
                </a:solidFill>
                <a:effectLst/>
                <a:uLnTx/>
                <a:uFillTx/>
                <a:latin typeface="+mn-lt"/>
                <a:ea typeface="+mj-ea"/>
                <a:cs typeface="+mj-cs"/>
              </a:rPr>
              <a:t> </a:t>
            </a:r>
            <a:r>
              <a:rPr kumimoji="0" lang="es-CO" sz="2400" b="0" i="0" u="none" strike="noStrike" kern="1200" cap="all" spc="0" normalizeH="0" baseline="0" noProof="0" dirty="0">
                <a:ln>
                  <a:noFill/>
                </a:ln>
                <a:solidFill>
                  <a:srgbClr val="FFFF00"/>
                </a:solidFill>
                <a:effectLst/>
                <a:uLnTx/>
                <a:uFillTx/>
                <a:latin typeface="+mn-lt"/>
                <a:ea typeface="+mj-ea"/>
                <a:cs typeface="+mj-cs"/>
              </a:rPr>
              <a:t>S </a:t>
            </a:r>
            <a:r>
              <a:rPr kumimoji="0" lang="es-CO" sz="2400" b="0" i="0" u="none" strike="noStrike" kern="1200" cap="all" spc="0" normalizeH="0" baseline="0" noProof="0" dirty="0">
                <a:ln>
                  <a:noFill/>
                </a:ln>
                <a:solidFill>
                  <a:srgbClr val="CE6633"/>
                </a:solidFill>
                <a:effectLst/>
                <a:uLnTx/>
                <a:uFillTx/>
                <a:latin typeface="+mn-lt"/>
                <a:ea typeface="+mj-ea"/>
                <a:cs typeface="+mj-cs"/>
              </a:rPr>
              <a:t>O </a:t>
            </a:r>
            <a:r>
              <a:rPr kumimoji="0" lang="es-CO" sz="2400" b="0" i="0" u="none" strike="noStrike" kern="1200" cap="all" spc="0" normalizeH="0" baseline="0" noProof="0" dirty="0">
                <a:ln>
                  <a:noFill/>
                </a:ln>
                <a:solidFill>
                  <a:prstClr val="black"/>
                </a:solidFill>
                <a:effectLst/>
                <a:uLnTx/>
                <a:uFillTx/>
                <a:latin typeface="+mn-lt"/>
                <a:ea typeface="+mj-ea"/>
                <a:cs typeface="+mj-cs"/>
              </a:rPr>
              <a:t>L </a:t>
            </a:r>
            <a:r>
              <a:rPr kumimoji="0" lang="es-CO" sz="2400" b="0" i="0" u="none" strike="noStrike" kern="1200" cap="all" spc="0" normalizeH="0" baseline="0" noProof="0" dirty="0">
                <a:ln>
                  <a:noFill/>
                </a:ln>
                <a:solidFill>
                  <a:srgbClr val="2FA3EE">
                    <a:lumMod val="75000"/>
                  </a:srgbClr>
                </a:solidFill>
                <a:effectLst/>
                <a:uLnTx/>
                <a:uFillTx/>
                <a:latin typeface="+mn-lt"/>
                <a:ea typeface="+mj-ea"/>
                <a:cs typeface="+mj-cs"/>
              </a:rPr>
              <a:t>I </a:t>
            </a:r>
            <a:r>
              <a:rPr kumimoji="0" lang="es-CO" sz="2400" b="0" i="0" u="none" strike="noStrike" kern="1200" cap="all" spc="0" normalizeH="0" baseline="0" noProof="0" dirty="0">
                <a:ln>
                  <a:noFill/>
                </a:ln>
                <a:solidFill>
                  <a:srgbClr val="92D050"/>
                </a:solidFill>
                <a:effectLst/>
                <a:uLnTx/>
                <a:uFillTx/>
                <a:latin typeface="+mn-lt"/>
                <a:ea typeface="+mj-ea"/>
                <a:cs typeface="+mj-cs"/>
              </a:rPr>
              <a:t>D </a:t>
            </a:r>
            <a:r>
              <a:rPr kumimoji="0" lang="es-CO" sz="2400" b="0" i="0" u="none" strike="noStrike" kern="1200" cap="all" spc="0" normalizeH="0" baseline="0" noProof="0" dirty="0">
                <a:ln>
                  <a:noFill/>
                </a:ln>
                <a:solidFill>
                  <a:srgbClr val="CE6633">
                    <a:lumMod val="50000"/>
                  </a:srgbClr>
                </a:solidFill>
                <a:effectLst/>
                <a:uLnTx/>
                <a:uFillTx/>
                <a:latin typeface="+mn-lt"/>
                <a:ea typeface="+mj-ea"/>
                <a:cs typeface="+mj-cs"/>
              </a:rPr>
              <a:t>A </a:t>
            </a:r>
            <a:r>
              <a:rPr kumimoji="0" lang="es-CO" sz="2400" b="0" i="0" u="none" strike="noStrike" kern="1200" cap="all" spc="0" normalizeH="0" baseline="0" noProof="0" dirty="0">
                <a:ln>
                  <a:noFill/>
                </a:ln>
                <a:solidFill>
                  <a:srgbClr val="CE6633">
                    <a:lumMod val="60000"/>
                    <a:lumOff val="40000"/>
                  </a:srgbClr>
                </a:solidFill>
                <a:effectLst/>
                <a:uLnTx/>
                <a:uFillTx/>
                <a:latin typeface="+mn-lt"/>
                <a:ea typeface="+mj-ea"/>
                <a:cs typeface="+mj-cs"/>
              </a:rPr>
              <a:t>R </a:t>
            </a:r>
            <a:r>
              <a:rPr kumimoji="0" lang="es-CO" sz="2400" b="0" i="0" u="none" strike="noStrike" kern="1200" cap="all" spc="0" normalizeH="0" baseline="0" noProof="0" dirty="0">
                <a:ln>
                  <a:noFill/>
                </a:ln>
                <a:solidFill>
                  <a:srgbClr val="2FA3EE">
                    <a:lumMod val="50000"/>
                  </a:srgbClr>
                </a:solidFill>
                <a:effectLst/>
                <a:uLnTx/>
                <a:uFillTx/>
                <a:latin typeface="+mn-lt"/>
                <a:ea typeface="+mj-ea"/>
                <a:cs typeface="+mj-cs"/>
              </a:rPr>
              <a:t>I </a:t>
            </a:r>
            <a:r>
              <a:rPr kumimoji="0" lang="es-CO" sz="2400" b="0" i="0" u="none" strike="noStrike" kern="1200" cap="all" spc="0" normalizeH="0" baseline="0" noProof="0" dirty="0">
                <a:ln>
                  <a:noFill/>
                </a:ln>
                <a:solidFill>
                  <a:srgbClr val="00B0F0"/>
                </a:solidFill>
                <a:effectLst/>
                <a:uLnTx/>
                <a:uFillTx/>
                <a:latin typeface="+mn-lt"/>
                <a:ea typeface="+mj-ea"/>
                <a:cs typeface="+mj-cs"/>
              </a:rPr>
              <a:t>D </a:t>
            </a:r>
            <a:r>
              <a:rPr kumimoji="0" lang="es-CO" sz="2400" b="0" i="0" u="none" strike="noStrike" kern="1200" cap="all" spc="0" normalizeH="0" baseline="0" noProof="0" dirty="0">
                <a:ln>
                  <a:noFill/>
                </a:ln>
                <a:solidFill>
                  <a:srgbClr val="CE6633">
                    <a:lumMod val="75000"/>
                  </a:srgbClr>
                </a:solidFill>
                <a:effectLst/>
                <a:uLnTx/>
                <a:uFillTx/>
                <a:latin typeface="+mn-lt"/>
                <a:ea typeface="+mj-ea"/>
                <a:cs typeface="+mj-cs"/>
              </a:rPr>
              <a:t>A </a:t>
            </a:r>
            <a:r>
              <a:rPr kumimoji="0" lang="es-CO" sz="2400" b="0" i="0" u="none" strike="noStrike" kern="1200" cap="all" spc="0" normalizeH="0" baseline="0" noProof="0" dirty="0">
                <a:ln>
                  <a:noFill/>
                </a:ln>
                <a:solidFill>
                  <a:srgbClr val="2FA3EE">
                    <a:lumMod val="60000"/>
                    <a:lumOff val="40000"/>
                  </a:srgbClr>
                </a:solidFill>
                <a:effectLst/>
                <a:uLnTx/>
                <a:uFillTx/>
                <a:latin typeface="+mn-lt"/>
                <a:ea typeface="+mj-ea"/>
                <a:cs typeface="+mj-cs"/>
              </a:rPr>
              <a:t>D </a:t>
            </a:r>
            <a:endParaRPr lang="es-CO" dirty="0">
              <a:latin typeface="+mn-lt"/>
            </a:endParaRPr>
          </a:p>
        </p:txBody>
      </p:sp>
      <p:sp>
        <p:nvSpPr>
          <p:cNvPr id="3" name="Marcador de contenido 2">
            <a:extLst>
              <a:ext uri="{FF2B5EF4-FFF2-40B4-BE49-F238E27FC236}">
                <a16:creationId xmlns:a16="http://schemas.microsoft.com/office/drawing/2014/main" id="{C58CE9D0-0D64-678F-A95F-DBEBF8FC5A09}"/>
              </a:ext>
            </a:extLst>
          </p:cNvPr>
          <p:cNvSpPr>
            <a:spLocks noGrp="1"/>
          </p:cNvSpPr>
          <p:nvPr>
            <p:ph sz="quarter" idx="13"/>
          </p:nvPr>
        </p:nvSpPr>
        <p:spPr>
          <a:xfrm>
            <a:off x="913774" y="1838132"/>
            <a:ext cx="5106026" cy="3953068"/>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a:t>
            </a:r>
            <a:r>
              <a:rPr lang="es-CO" sz="1200" dirty="0">
                <a:solidFill>
                  <a:srgbClr val="3366CC"/>
                </a:solidFill>
              </a:rPr>
              <a:t>JOVENES</a:t>
            </a:r>
            <a:r>
              <a:rPr kumimoji="0" lang="es-CO" sz="1200" b="0" i="0" u="none" strike="noStrike" kern="1200" cap="all" spc="0" normalizeH="0" baseline="0" noProof="0" dirty="0">
                <a:ln>
                  <a:noFill/>
                </a:ln>
                <a:solidFill>
                  <a:srgbClr val="3366CC"/>
                </a:solidFill>
                <a:effectLst/>
                <a:uLnTx/>
                <a:uFillTx/>
              </a:rPr>
              <a:t> DE BASICA SECUNDARIA y media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solidFill>
                  <a:srgbClr val="202124"/>
                </a:solidFill>
              </a:rPr>
              <a:t>Es la colaboración mutua entre personas, sobre todo en casos de necesidades o situaciones difíciles </a:t>
            </a:r>
            <a:endParaRPr kumimoji="0" lang="es-ES" sz="1200" b="1" i="0" u="none" strike="noStrike" kern="1200" cap="none" spc="0" normalizeH="0" baseline="0" noProof="0" dirty="0">
              <a:ln>
                <a:noFill/>
              </a:ln>
              <a:solidFill>
                <a:srgbClr val="202124"/>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material que se requiera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240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BE2965FA-3E65-CBFF-94FF-E1A2D05E5A9C}"/>
              </a:ext>
            </a:extLst>
          </p:cNvPr>
          <p:cNvSpPr>
            <a:spLocks noGrp="1"/>
          </p:cNvSpPr>
          <p:nvPr>
            <p:ph sz="quarter" idx="14"/>
          </p:nvPr>
        </p:nvSpPr>
        <p:spPr>
          <a:xfrm>
            <a:off x="6172200" y="1551994"/>
            <a:ext cx="5105400" cy="4438259"/>
          </a:xfrm>
        </p:spPr>
        <p:txBody>
          <a:bodyPr>
            <a:normAutofit fontScale="2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4800" b="0" i="0" u="none" strike="noStrike" kern="1200" cap="all" spc="0" normalizeH="0" baseline="0" noProof="0" dirty="0">
                <a:ln>
                  <a:noFill/>
                </a:ln>
                <a:solidFill>
                  <a:srgbClr val="FFC000"/>
                </a:solidFill>
                <a:effectLst/>
                <a:uLnTx/>
                <a:uFillTx/>
                <a:ea typeface="+mn-ea"/>
                <a:cs typeface="+mn-cs"/>
              </a:rPr>
              <a:t>Inicio dirigido a jóvenes de décimo y UNDÉCIMO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una pausa activa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4800" b="1" i="0" u="none" strike="noStrike" kern="1200" cap="none" spc="0" normalizeH="0" baseline="0" noProof="0" dirty="0">
                <a:ln>
                  <a:noFill/>
                </a:ln>
                <a:solidFill>
                  <a:prstClr val="black"/>
                </a:solidFill>
                <a:effectLst/>
                <a:uLnTx/>
                <a:uFillTx/>
                <a:ea typeface="+mn-ea"/>
                <a:cs typeface="+mn-cs"/>
              </a:rPr>
              <a:t>Los </a:t>
            </a:r>
            <a:r>
              <a:rPr lang="es-CO" sz="4800" b="1" cap="none" dirty="0">
                <a:solidFill>
                  <a:prstClr val="black"/>
                </a:solidFill>
              </a:rPr>
              <a:t>jóvenes </a:t>
            </a:r>
            <a:r>
              <a:rPr kumimoji="0" lang="es-CO" sz="4800" b="1" i="0" u="none" strike="noStrike" kern="1200" cap="none" spc="0" normalizeH="0" baseline="0" noProof="0" dirty="0">
                <a:ln>
                  <a:noFill/>
                </a:ln>
                <a:solidFill>
                  <a:prstClr val="black"/>
                </a:solidFill>
                <a:effectLst/>
                <a:uLnTx/>
                <a:uFillTx/>
                <a:ea typeface="+mn-ea"/>
                <a:cs typeface="+mn-cs"/>
              </a:rPr>
              <a:t>junto con sus padres y/o acudientes, escuchan las  indicaciones del docente sobre cómo se debe poner en práctica el valor de la Solidaridad mediante dinámicas de nuestro contexto social y cultural</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4800" b="1" i="0" u="none" strike="noStrike" kern="1200" cap="none" spc="0" normalizeH="0" baseline="0" noProof="0" dirty="0">
                <a:ln>
                  <a:noFill/>
                </a:ln>
                <a:solidFill>
                  <a:prstClr val="black"/>
                </a:solidFill>
                <a:effectLst/>
                <a:uLnTx/>
                <a:uFillTx/>
                <a:ea typeface="+mn-ea"/>
                <a:cs typeface="+mn-cs"/>
              </a:rPr>
              <a:t>ayudo a mis compañeros con alguna discapacidad física o mental (Ciego, sordo, mudo, </a:t>
            </a:r>
            <a:r>
              <a:rPr kumimoji="0" lang="es-CO" sz="4800" b="1" i="0" u="none" strike="noStrike" kern="1200" cap="none" spc="0" normalizeH="0" baseline="0" noProof="0" dirty="0" err="1">
                <a:ln>
                  <a:noFill/>
                </a:ln>
                <a:solidFill>
                  <a:prstClr val="black"/>
                </a:solidFill>
                <a:effectLst/>
                <a:uLnTx/>
                <a:uFillTx/>
                <a:ea typeface="+mn-ea"/>
                <a:cs typeface="+mn-cs"/>
              </a:rPr>
              <a:t>down</a:t>
            </a:r>
            <a:r>
              <a:rPr kumimoji="0" lang="es-CO" sz="4800" b="1" i="0" u="none" strike="noStrike" kern="1200" cap="none" spc="0" normalizeH="0" baseline="0" noProof="0" dirty="0">
                <a:ln>
                  <a:noFill/>
                </a:ln>
                <a:solidFill>
                  <a:prstClr val="black"/>
                </a:solidFill>
                <a:effectLst/>
                <a:uLnTx/>
                <a:uFillTx/>
                <a:ea typeface="+mn-ea"/>
                <a:cs typeface="+mn-cs"/>
              </a:rPr>
              <a:t>, cojo,), colectas, donaciones para los mas pobres, visito a las personas de la tercera </a:t>
            </a:r>
            <a:r>
              <a:rPr kumimoji="0" lang="es-CO" sz="4800" b="1" i="0" u="none" strike="noStrike" kern="1200" cap="none" spc="0" normalizeH="0" baseline="0" noProof="0" dirty="0" err="1">
                <a:ln>
                  <a:noFill/>
                </a:ln>
                <a:solidFill>
                  <a:prstClr val="black"/>
                </a:solidFill>
                <a:effectLst/>
                <a:uLnTx/>
                <a:uFillTx/>
                <a:ea typeface="+mn-ea"/>
                <a:cs typeface="+mn-cs"/>
              </a:rPr>
              <a:t>edaden</a:t>
            </a:r>
            <a:r>
              <a:rPr kumimoji="0" lang="es-CO" sz="4800" b="1" i="0" u="none" strike="noStrike" kern="1200" cap="none" spc="0" normalizeH="0" baseline="0" noProof="0" dirty="0">
                <a:ln>
                  <a:noFill/>
                </a:ln>
                <a:solidFill>
                  <a:prstClr val="black"/>
                </a:solidFill>
                <a:effectLst/>
                <a:uLnTx/>
                <a:uFillTx/>
                <a:ea typeface="+mn-ea"/>
                <a:cs typeface="+mn-cs"/>
              </a:rPr>
              <a:t> maría la baja ayudándolos en sus necesidades básicas, minidrama maría la baja se inundó</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4800" b="1" i="0" u="none" strike="noStrike" kern="1200" cap="none" spc="0" normalizeH="0" baseline="0" noProof="0" dirty="0">
                <a:ln>
                  <a:noFill/>
                </a:ln>
                <a:solidFill>
                  <a:prstClr val="black"/>
                </a:solidFill>
                <a:effectLst/>
                <a:uLnTx/>
                <a:uFillTx/>
                <a:ea typeface="+mn-ea"/>
                <a:cs typeface="+mn-cs"/>
              </a:rPr>
              <a:t>Estimado docente la definición de este valor se encuentra en la siguiente dirección </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4800" b="1" i="0" u="none" strike="noStrike" kern="1200" cap="none" spc="0" normalizeH="0" baseline="0" noProof="0" dirty="0">
                <a:ln>
                  <a:noFill/>
                </a:ln>
                <a:solidFill>
                  <a:prstClr val="black"/>
                </a:solidFill>
                <a:effectLst/>
                <a:uLnTx/>
                <a:uFillTx/>
                <a:ea typeface="+mn-ea"/>
                <a:cs typeface="+mn-cs"/>
                <a:hlinkClick r:id="rId2"/>
              </a:rPr>
              <a:t>https://eacnur.org</a:t>
            </a:r>
            <a:r>
              <a:rPr kumimoji="0" lang="es-CO" sz="48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prstClr val="black"/>
                </a:solidFill>
                <a:effectLst/>
                <a:uLnTx/>
                <a:uFillTx/>
                <a:ea typeface="+mn-ea"/>
                <a:cs typeface="+mn-cs"/>
              </a:rPr>
              <a:t>Estimado padres y docentes, premie a todos los niños.</a:t>
            </a:r>
          </a:p>
          <a:p>
            <a:endParaRPr lang="es-CO" dirty="0"/>
          </a:p>
        </p:txBody>
      </p:sp>
      <p:pic>
        <p:nvPicPr>
          <p:cNvPr id="5" name="Gráfico 1">
            <a:extLst>
              <a:ext uri="{FF2B5EF4-FFF2-40B4-BE49-F238E27FC236}">
                <a16:creationId xmlns:a16="http://schemas.microsoft.com/office/drawing/2014/main" id="{C0A631DC-5255-443D-6A8C-AF72F98FED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70093"/>
            <a:ext cx="1592424" cy="1377219"/>
          </a:xfrm>
          <a:prstGeom prst="rect">
            <a:avLst/>
          </a:prstGeom>
        </p:spPr>
      </p:pic>
      <p:sp>
        <p:nvSpPr>
          <p:cNvPr id="6" name="Marcador de número de diapositiva 5">
            <a:extLst>
              <a:ext uri="{FF2B5EF4-FFF2-40B4-BE49-F238E27FC236}">
                <a16:creationId xmlns:a16="http://schemas.microsoft.com/office/drawing/2014/main" id="{D580A62B-133B-594B-4A5B-13F597B96C17}"/>
              </a:ext>
            </a:extLst>
          </p:cNvPr>
          <p:cNvSpPr>
            <a:spLocks noGrp="1"/>
          </p:cNvSpPr>
          <p:nvPr>
            <p:ph type="sldNum" sz="quarter" idx="12"/>
          </p:nvPr>
        </p:nvSpPr>
        <p:spPr/>
        <p:txBody>
          <a:bodyPr/>
          <a:lstStyle/>
          <a:p>
            <a:fld id="{B5346379-99B8-4D47-8EAF-938C34B28DAA}" type="slidenum">
              <a:rPr lang="es-CO" smtClean="0"/>
              <a:t>80</a:t>
            </a:fld>
            <a:endParaRPr lang="es-CO"/>
          </a:p>
        </p:txBody>
      </p:sp>
    </p:spTree>
    <p:extLst>
      <p:ext uri="{BB962C8B-B14F-4D97-AF65-F5344CB8AC3E}">
        <p14:creationId xmlns:p14="http://schemas.microsoft.com/office/powerpoint/2010/main" val="36351513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DE246-317E-4319-3147-83FF2D309A90}"/>
              </a:ext>
            </a:extLst>
          </p:cNvPr>
          <p:cNvSpPr>
            <a:spLocks noGrp="1"/>
          </p:cNvSpPr>
          <p:nvPr>
            <p:ph type="title"/>
          </p:nvPr>
        </p:nvSpPr>
        <p:spPr>
          <a:xfrm>
            <a:off x="913775" y="618517"/>
            <a:ext cx="10364451" cy="1137630"/>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A </a:t>
            </a:r>
            <a:r>
              <a:rPr kumimoji="0" lang="es-CO" sz="2400" b="0" i="0" u="none" strike="noStrike" kern="1200" cap="none" spc="0" normalizeH="0" baseline="0" noProof="0" dirty="0">
                <a:ln>
                  <a:noFill/>
                </a:ln>
                <a:solidFill>
                  <a:srgbClr val="C00000"/>
                </a:solidFill>
                <a:effectLst/>
                <a:uLnTx/>
                <a:uFillTx/>
                <a:latin typeface="+mn-lt"/>
                <a:ea typeface="+mj-ea"/>
                <a:cs typeface="+mj-cs"/>
              </a:rPr>
              <a:t> </a:t>
            </a:r>
            <a:r>
              <a:rPr lang="es-CO" sz="2400" cap="none" dirty="0">
                <a:solidFill>
                  <a:srgbClr val="FFFF00"/>
                </a:solidFill>
                <a:latin typeface="+mn-lt"/>
              </a:rPr>
              <a:t>C</a:t>
            </a:r>
            <a:r>
              <a:rPr kumimoji="0" lang="es-CO" sz="2400" b="0" i="0" u="none" strike="noStrike" kern="1200" cap="none" spc="0" normalizeH="0" baseline="0" noProof="0" dirty="0">
                <a:ln>
                  <a:noFill/>
                </a:ln>
                <a:solidFill>
                  <a:srgbClr val="FFFF00"/>
                </a:solidFill>
                <a:effectLst/>
                <a:uLnTx/>
                <a:uFillTx/>
                <a:latin typeface="+mn-lt"/>
                <a:ea typeface="+mj-ea"/>
                <a:cs typeface="+mj-cs"/>
              </a:rPr>
              <a:t> </a:t>
            </a:r>
            <a:r>
              <a:rPr kumimoji="0" lang="es-CO" sz="2400" b="0" i="0" u="none" strike="noStrike" kern="1200" cap="none" spc="0" normalizeH="0" baseline="0" noProof="0" dirty="0">
                <a:ln>
                  <a:noFill/>
                </a:ln>
                <a:solidFill>
                  <a:srgbClr val="CE6633"/>
                </a:solidFill>
                <a:effectLst/>
                <a:uLnTx/>
                <a:uFillTx/>
                <a:latin typeface="+mn-lt"/>
                <a:ea typeface="+mj-ea"/>
                <a:cs typeface="+mj-cs"/>
              </a:rPr>
              <a:t>O </a:t>
            </a:r>
            <a:r>
              <a:rPr lang="es-CO" sz="2400" cap="none" dirty="0">
                <a:solidFill>
                  <a:prstClr val="black"/>
                </a:solidFill>
                <a:latin typeface="+mn-lt"/>
              </a:rPr>
              <a:t>N</a:t>
            </a:r>
            <a:r>
              <a:rPr kumimoji="0" lang="es-CO" sz="2400" b="0" i="0" u="none" strike="noStrike" kern="1200" cap="none" spc="0" normalizeH="0" baseline="0" noProof="0" dirty="0">
                <a:ln>
                  <a:noFill/>
                </a:ln>
                <a:solidFill>
                  <a:prstClr val="black"/>
                </a:solidFill>
                <a:effectLst/>
                <a:uLnTx/>
                <a:uFillTx/>
                <a:latin typeface="+mn-lt"/>
                <a:ea typeface="+mj-ea"/>
                <a:cs typeface="+mj-cs"/>
              </a:rPr>
              <a:t> </a:t>
            </a:r>
            <a:r>
              <a:rPr lang="es-CO" sz="2400" cap="none" dirty="0">
                <a:solidFill>
                  <a:srgbClr val="2FA3EE">
                    <a:lumMod val="75000"/>
                  </a:srgbClr>
                </a:solidFill>
                <a:latin typeface="+mn-lt"/>
              </a:rPr>
              <a:t>V </a:t>
            </a:r>
            <a:r>
              <a:rPr lang="es-CO" sz="2400" cap="none" dirty="0">
                <a:solidFill>
                  <a:srgbClr val="92D050"/>
                </a:solidFill>
                <a:latin typeface="+mn-lt"/>
              </a:rPr>
              <a:t>I </a:t>
            </a:r>
            <a:r>
              <a:rPr lang="es-CO" sz="2400" cap="none" dirty="0">
                <a:solidFill>
                  <a:srgbClr val="CE6633">
                    <a:lumMod val="50000"/>
                  </a:srgbClr>
                </a:solidFill>
                <a:latin typeface="+mn-lt"/>
              </a:rPr>
              <a:t>V</a:t>
            </a:r>
            <a:r>
              <a:rPr lang="es-CO" sz="2400" cap="none" dirty="0">
                <a:solidFill>
                  <a:srgbClr val="CE6633">
                    <a:lumMod val="60000"/>
                    <a:lumOff val="40000"/>
                  </a:srgbClr>
                </a:solidFill>
                <a:latin typeface="+mn-lt"/>
              </a:rPr>
              <a:t> E </a:t>
            </a:r>
            <a:r>
              <a:rPr lang="es-CO" sz="2400" cap="none" dirty="0">
                <a:solidFill>
                  <a:srgbClr val="2FA3EE">
                    <a:lumMod val="50000"/>
                  </a:srgbClr>
                </a:solidFill>
                <a:latin typeface="+mn-lt"/>
              </a:rPr>
              <a:t>N</a:t>
            </a:r>
            <a:r>
              <a:rPr lang="es-CO" sz="2400" cap="none" dirty="0">
                <a:solidFill>
                  <a:srgbClr val="00B0F0"/>
                </a:solidFill>
                <a:latin typeface="+mn-lt"/>
              </a:rPr>
              <a:t> C</a:t>
            </a:r>
            <a:r>
              <a:rPr kumimoji="0" lang="es-CO" sz="2400" b="0" i="0" u="none" strike="noStrike" kern="1200" cap="none" spc="0" normalizeH="0" baseline="0" noProof="0" dirty="0">
                <a:ln>
                  <a:noFill/>
                </a:ln>
                <a:solidFill>
                  <a:srgbClr val="00B0F0"/>
                </a:solidFill>
                <a:effectLst/>
                <a:uLnTx/>
                <a:uFillTx/>
                <a:latin typeface="+mn-lt"/>
                <a:ea typeface="+mj-ea"/>
                <a:cs typeface="+mj-cs"/>
              </a:rPr>
              <a:t> </a:t>
            </a:r>
            <a:r>
              <a:rPr lang="es-CO" sz="2400" cap="none" dirty="0">
                <a:solidFill>
                  <a:srgbClr val="CE6633">
                    <a:lumMod val="75000"/>
                  </a:srgbClr>
                </a:solidFill>
                <a:latin typeface="+mn-lt"/>
              </a:rPr>
              <a:t>I</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 </a:t>
            </a:r>
            <a:r>
              <a:rPr lang="es-CO" sz="2400" cap="none" dirty="0">
                <a:solidFill>
                  <a:srgbClr val="2FA3EE">
                    <a:lumMod val="60000"/>
                    <a:lumOff val="40000"/>
                  </a:srgbClr>
                </a:solidFill>
                <a:latin typeface="+mn-lt"/>
              </a:rPr>
              <a:t>A</a:t>
            </a:r>
            <a:r>
              <a:rPr kumimoji="0" lang="es-CO" sz="2400" b="0" i="0" u="none" strike="noStrike" kern="1200" cap="none" spc="0" normalizeH="0" baseline="0" noProof="0" dirty="0">
                <a:ln>
                  <a:noFill/>
                </a:ln>
                <a:solidFill>
                  <a:srgbClr val="2FA3EE">
                    <a:lumMod val="60000"/>
                    <a:lumOff val="40000"/>
                  </a:srgbClr>
                </a:solidFill>
                <a:effectLst/>
                <a:uLnTx/>
                <a:uFillTx/>
                <a:latin typeface="+mn-lt"/>
                <a:ea typeface="+mj-ea"/>
                <a:cs typeface="+mj-cs"/>
              </a:rPr>
              <a:t> </a:t>
            </a:r>
            <a:endParaRPr lang="es-CO" cap="none" dirty="0">
              <a:latin typeface="+mn-lt"/>
            </a:endParaRPr>
          </a:p>
        </p:txBody>
      </p:sp>
      <p:sp>
        <p:nvSpPr>
          <p:cNvPr id="3" name="Marcador de contenido 2">
            <a:extLst>
              <a:ext uri="{FF2B5EF4-FFF2-40B4-BE49-F238E27FC236}">
                <a16:creationId xmlns:a16="http://schemas.microsoft.com/office/drawing/2014/main" id="{2651A74A-494F-BDAD-9058-096771BD4077}"/>
              </a:ext>
            </a:extLst>
          </p:cNvPr>
          <p:cNvSpPr>
            <a:spLocks noGrp="1"/>
          </p:cNvSpPr>
          <p:nvPr>
            <p:ph sz="quarter" idx="13"/>
          </p:nvPr>
        </p:nvSpPr>
        <p:spPr>
          <a:xfrm>
            <a:off x="913774" y="1828800"/>
            <a:ext cx="5106026" cy="3962399"/>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PREJARDIN Y JARDIN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la convivencia es vivir juntos en paz y armonía. significa compartir con los demás, respetar las reglas, y tratar a todos con amor y respeto. es aprender a jugar y trabajar en equipo sin peleas, escuchando y ayudando a los demás</a:t>
            </a:r>
            <a:r>
              <a:rPr lang="es-ES" sz="1200" dirty="0"/>
              <a:t>.</a:t>
            </a:r>
            <a:endParaRPr kumimoji="0" lang="es-ES" sz="1200" b="1" i="0" u="none" strike="noStrike" kern="1200" cap="none" spc="0" normalizeH="0" baseline="0" noProof="0" dirty="0">
              <a:ln>
                <a:noFill/>
              </a:ln>
              <a:solidFill>
                <a:srgbClr val="202124"/>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material necesario que se requiera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a:t>
            </a:r>
            <a:r>
              <a:rPr lang="es-ES" sz="1200" b="1" cap="none" dirty="0">
                <a:solidFill>
                  <a:prstClr val="black"/>
                </a:solidFill>
              </a:rPr>
              <a:t>15</a:t>
            </a:r>
            <a:r>
              <a:rPr kumimoji="0" lang="es-ES" sz="1200" b="1" i="0" u="none" strike="noStrike" kern="1200" cap="none" spc="0" normalizeH="0" baseline="0" noProof="0" dirty="0">
                <a:ln>
                  <a:noFill/>
                </a:ln>
                <a:solidFill>
                  <a:prstClr val="black"/>
                </a:solidFill>
                <a:effectLst/>
                <a:uLnTx/>
                <a:uFillTx/>
              </a:rPr>
              <a:t> a </a:t>
            </a:r>
            <a:r>
              <a:rPr lang="es-ES" sz="1200" b="1" cap="none" dirty="0">
                <a:solidFill>
                  <a:prstClr val="black"/>
                </a:solidFill>
              </a:rPr>
              <a:t>20</a:t>
            </a:r>
            <a:r>
              <a:rPr kumimoji="0" lang="es-ES" sz="1200" b="1" i="0" u="none" strike="noStrike" kern="1200" cap="none" spc="0" normalizeH="0" baseline="0" noProof="0" dirty="0">
                <a:ln>
                  <a:noFill/>
                </a:ln>
                <a:solidFill>
                  <a:prstClr val="black"/>
                </a:solidFill>
                <a:effectLst/>
                <a:uLnTx/>
                <a:uFillTx/>
              </a:rPr>
              <a:t> minutos por sesión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tema completo: 2 a 3 semanas, incluyendo cuentos, juegos y proyectos pequeños relacionados con la convivencia.</a:t>
            </a:r>
            <a:endParaRPr kumimoji="0" lang="es-ES" sz="12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pPr marL="0" indent="0">
              <a:buNone/>
            </a:pPr>
            <a:endParaRPr lang="es-CO" dirty="0"/>
          </a:p>
        </p:txBody>
      </p:sp>
      <p:sp>
        <p:nvSpPr>
          <p:cNvPr id="4" name="Marcador de contenido 3">
            <a:extLst>
              <a:ext uri="{FF2B5EF4-FFF2-40B4-BE49-F238E27FC236}">
                <a16:creationId xmlns:a16="http://schemas.microsoft.com/office/drawing/2014/main" id="{B1728A38-518C-06FF-39CF-C9F07DBE907A}"/>
              </a:ext>
            </a:extLst>
          </p:cNvPr>
          <p:cNvSpPr>
            <a:spLocks noGrp="1"/>
          </p:cNvSpPr>
          <p:nvPr>
            <p:ph sz="quarter" idx="14"/>
          </p:nvPr>
        </p:nvSpPr>
        <p:spPr>
          <a:xfrm>
            <a:off x="6172200" y="1828800"/>
            <a:ext cx="5105400" cy="3962399"/>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NIÑOS DE PREJARDIN Y JARDIN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a:t>
            </a:r>
            <a:r>
              <a:rPr lang="es-CO" sz="1200" b="1" cap="none" dirty="0">
                <a:solidFill>
                  <a:prstClr val="black"/>
                </a:solidFill>
              </a:rPr>
              <a:t>convivencia</a:t>
            </a:r>
            <a:r>
              <a:rPr kumimoji="0" lang="es-CO" sz="1200" b="1" i="0" u="none" strike="noStrike" kern="1200" cap="none" spc="0" normalizeH="0" baseline="0" noProof="0" dirty="0">
                <a:ln>
                  <a:noFill/>
                </a:ln>
                <a:solidFill>
                  <a:prstClr val="black"/>
                </a:solidFill>
                <a:effectLst/>
                <a:uLnTx/>
                <a:uFillTx/>
                <a:ea typeface="+mn-ea"/>
                <a:cs typeface="+mn-cs"/>
              </a:rPr>
              <a:t>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200" b="1" cap="none" dirty="0"/>
              <a:t>Títeres, </a:t>
            </a:r>
            <a:r>
              <a:rPr lang="es-ES" sz="1200" b="1" cap="none" dirty="0"/>
              <a:t>carteles, manualidades, círculos de diálogo.</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ES" sz="1200" b="1" cap="none" dirty="0"/>
              <a:t>Cuentos y fábulas: historias como </a:t>
            </a:r>
            <a:r>
              <a:rPr lang="es-ES" sz="1200" b="1" i="1" cap="none" dirty="0"/>
              <a:t>el león y el ratón</a:t>
            </a:r>
            <a:r>
              <a:rPr lang="es-ES" sz="1200" b="1" cap="none" dirty="0"/>
              <a:t> o </a:t>
            </a:r>
            <a:r>
              <a:rPr lang="es-ES" sz="1200" b="1" i="1" cap="none" dirty="0"/>
              <a:t>el árbol generoso. </a:t>
            </a:r>
            <a:r>
              <a:rPr lang="es-CO" sz="1200" b="1" i="1" cap="none" dirty="0"/>
              <a:t>J</a:t>
            </a:r>
            <a:r>
              <a:rPr lang="es-CO" sz="1200" b="1" cap="none" dirty="0"/>
              <a:t>uegos grupales: La cuerda y el paracaídas.  Canciones: Amigos, amigos, de colores. Tarjetas visuales sobre la convivencia.</a:t>
            </a:r>
            <a:r>
              <a:rPr kumimoji="0" lang="es-CO" sz="12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Imagen 4">
            <a:extLst>
              <a:ext uri="{FF2B5EF4-FFF2-40B4-BE49-F238E27FC236}">
                <a16:creationId xmlns:a16="http://schemas.microsoft.com/office/drawing/2014/main" id="{9CB274FE-9DB2-D3CD-40A9-520DE0E14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6988" cy="1137630"/>
          </a:xfrm>
          <a:prstGeom prst="rect">
            <a:avLst/>
          </a:prstGeom>
        </p:spPr>
      </p:pic>
      <p:sp>
        <p:nvSpPr>
          <p:cNvPr id="6" name="Marcador de número de diapositiva 5">
            <a:extLst>
              <a:ext uri="{FF2B5EF4-FFF2-40B4-BE49-F238E27FC236}">
                <a16:creationId xmlns:a16="http://schemas.microsoft.com/office/drawing/2014/main" id="{CEA95C1B-4F4D-228E-8145-492DC75C3EAF}"/>
              </a:ext>
            </a:extLst>
          </p:cNvPr>
          <p:cNvSpPr>
            <a:spLocks noGrp="1"/>
          </p:cNvSpPr>
          <p:nvPr>
            <p:ph type="sldNum" sz="quarter" idx="12"/>
          </p:nvPr>
        </p:nvSpPr>
        <p:spPr/>
        <p:txBody>
          <a:bodyPr/>
          <a:lstStyle/>
          <a:p>
            <a:fld id="{B5346379-99B8-4D47-8EAF-938C34B28DAA}" type="slidenum">
              <a:rPr lang="es-CO" smtClean="0"/>
              <a:t>81</a:t>
            </a:fld>
            <a:endParaRPr lang="es-CO"/>
          </a:p>
        </p:txBody>
      </p:sp>
    </p:spTree>
    <p:extLst>
      <p:ext uri="{BB962C8B-B14F-4D97-AF65-F5344CB8AC3E}">
        <p14:creationId xmlns:p14="http://schemas.microsoft.com/office/powerpoint/2010/main" val="30181046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5005BA-A164-3641-1F19-B728839CFE6D}"/>
              </a:ext>
            </a:extLst>
          </p:cNvPr>
          <p:cNvSpPr>
            <a:spLocks noGrp="1"/>
          </p:cNvSpPr>
          <p:nvPr>
            <p:ph type="title"/>
          </p:nvPr>
        </p:nvSpPr>
        <p:spPr>
          <a:xfrm>
            <a:off x="913775" y="618518"/>
            <a:ext cx="10364451" cy="986348"/>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A </a:t>
            </a:r>
            <a:r>
              <a:rPr kumimoji="0" lang="es-CO" sz="2400" b="0" i="0" u="none" strike="noStrike" kern="1200" cap="none" spc="0" normalizeH="0" baseline="0" noProof="0" dirty="0">
                <a:ln>
                  <a:noFill/>
                </a:ln>
                <a:solidFill>
                  <a:srgbClr val="C00000"/>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C </a:t>
            </a:r>
            <a:r>
              <a:rPr kumimoji="0" lang="es-CO" sz="2400" b="0" i="0" u="none" strike="noStrike" kern="1200" cap="none" spc="0" normalizeH="0" baseline="0" noProof="0" dirty="0">
                <a:ln>
                  <a:noFill/>
                </a:ln>
                <a:solidFill>
                  <a:srgbClr val="CE6633"/>
                </a:solidFill>
                <a:effectLst/>
                <a:uLnTx/>
                <a:uFillTx/>
                <a:latin typeface="+mn-lt"/>
                <a:ea typeface="+mj-ea"/>
                <a:cs typeface="+mj-cs"/>
              </a:rPr>
              <a:t>O </a:t>
            </a:r>
            <a:r>
              <a:rPr kumimoji="0" lang="es-CO" sz="2400" b="0" i="0" u="none" strike="noStrike" kern="1200" cap="none" spc="0" normalizeH="0" baseline="0" noProof="0" dirty="0">
                <a:ln>
                  <a:noFill/>
                </a:ln>
                <a:solidFill>
                  <a:prstClr val="black"/>
                </a:solidFill>
                <a:effectLst/>
                <a:uLnTx/>
                <a:uFillTx/>
                <a:latin typeface="+mn-lt"/>
                <a:ea typeface="+mj-ea"/>
                <a:cs typeface="+mj-cs"/>
              </a:rPr>
              <a:t>N </a:t>
            </a:r>
            <a:r>
              <a:rPr kumimoji="0" lang="es-CO" sz="2400" b="0" i="0" u="none" strike="noStrike" kern="1200" cap="none" spc="0" normalizeH="0" baseline="0" noProof="0" dirty="0">
                <a:ln>
                  <a:noFill/>
                </a:ln>
                <a:solidFill>
                  <a:srgbClr val="2FA3EE">
                    <a:lumMod val="75000"/>
                  </a:srgbClr>
                </a:solidFill>
                <a:effectLst/>
                <a:uLnTx/>
                <a:uFillTx/>
                <a:latin typeface="+mn-lt"/>
                <a:ea typeface="+mj-ea"/>
                <a:cs typeface="+mj-cs"/>
              </a:rPr>
              <a:t>V </a:t>
            </a:r>
            <a:r>
              <a:rPr kumimoji="0" lang="es-CO" sz="2400" b="0" i="0" u="none" strike="noStrike" kern="1200" cap="none" spc="0" normalizeH="0" baseline="0" noProof="0" dirty="0">
                <a:ln>
                  <a:noFill/>
                </a:ln>
                <a:solidFill>
                  <a:srgbClr val="92D050"/>
                </a:solidFill>
                <a:effectLst/>
                <a:uLnTx/>
                <a:uFillTx/>
                <a:latin typeface="+mn-lt"/>
                <a:ea typeface="+mj-ea"/>
                <a:cs typeface="+mj-cs"/>
              </a:rPr>
              <a:t>I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V</a:t>
            </a:r>
            <a:r>
              <a:rPr kumimoji="0" lang="es-CO" sz="2400" b="0" i="0" u="none" strike="noStrike" kern="1200" cap="none" spc="0" normalizeH="0" baseline="0" noProof="0" dirty="0">
                <a:ln>
                  <a:noFill/>
                </a:ln>
                <a:solidFill>
                  <a:srgbClr val="CE6633">
                    <a:lumMod val="60000"/>
                    <a:lumOff val="40000"/>
                  </a:srgbClr>
                </a:solidFill>
                <a:effectLst/>
                <a:uLnTx/>
                <a:uFillTx/>
                <a:latin typeface="+mn-lt"/>
                <a:ea typeface="+mj-ea"/>
                <a:cs typeface="+mj-cs"/>
              </a:rPr>
              <a:t> E </a:t>
            </a:r>
            <a:r>
              <a:rPr kumimoji="0" lang="es-CO" sz="2400" b="0" i="0" u="none" strike="noStrike" kern="1200" cap="none" spc="0" normalizeH="0" baseline="0" noProof="0" dirty="0">
                <a:ln>
                  <a:noFill/>
                </a:ln>
                <a:solidFill>
                  <a:srgbClr val="2FA3EE">
                    <a:lumMod val="50000"/>
                  </a:srgbClr>
                </a:solidFill>
                <a:effectLst/>
                <a:uLnTx/>
                <a:uFillTx/>
                <a:latin typeface="+mn-lt"/>
                <a:ea typeface="+mj-ea"/>
                <a:cs typeface="+mj-cs"/>
              </a:rPr>
              <a:t>N</a:t>
            </a:r>
            <a:r>
              <a:rPr kumimoji="0" lang="es-CO" sz="2400" b="0" i="0" u="none" strike="noStrike" kern="1200" cap="none" spc="0" normalizeH="0" baseline="0" noProof="0" dirty="0">
                <a:ln>
                  <a:noFill/>
                </a:ln>
                <a:solidFill>
                  <a:srgbClr val="00B0F0"/>
                </a:solidFill>
                <a:effectLst/>
                <a:uLnTx/>
                <a:uFillTx/>
                <a:latin typeface="+mn-lt"/>
                <a:ea typeface="+mj-ea"/>
                <a:cs typeface="+mj-cs"/>
              </a:rPr>
              <a:t> C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I </a:t>
            </a:r>
            <a:r>
              <a:rPr kumimoji="0" lang="es-CO" sz="2400" b="0" i="0" u="none" strike="noStrike" kern="1200" cap="none" spc="0" normalizeH="0" baseline="0" noProof="0" dirty="0">
                <a:ln>
                  <a:noFill/>
                </a:ln>
                <a:solidFill>
                  <a:srgbClr val="2FA3EE">
                    <a:lumMod val="60000"/>
                    <a:lumOff val="40000"/>
                  </a:srgbClr>
                </a:solidFill>
                <a:effectLst/>
                <a:uLnTx/>
                <a:uFillTx/>
                <a:latin typeface="+mn-lt"/>
                <a:ea typeface="+mj-ea"/>
                <a:cs typeface="+mj-cs"/>
              </a:rPr>
              <a:t>A </a:t>
            </a:r>
            <a:endParaRPr lang="es-CO" cap="none" dirty="0">
              <a:latin typeface="+mn-lt"/>
            </a:endParaRPr>
          </a:p>
        </p:txBody>
      </p:sp>
      <p:sp>
        <p:nvSpPr>
          <p:cNvPr id="3" name="Marcador de contenido 2">
            <a:extLst>
              <a:ext uri="{FF2B5EF4-FFF2-40B4-BE49-F238E27FC236}">
                <a16:creationId xmlns:a16="http://schemas.microsoft.com/office/drawing/2014/main" id="{F22EF5E9-CEB6-E329-E339-482AEEB9BF99}"/>
              </a:ext>
            </a:extLst>
          </p:cNvPr>
          <p:cNvSpPr>
            <a:spLocks noGrp="1"/>
          </p:cNvSpPr>
          <p:nvPr>
            <p:ph sz="quarter" idx="13"/>
          </p:nvPr>
        </p:nvSpPr>
        <p:spPr>
          <a:xfrm>
            <a:off x="913774" y="2015412"/>
            <a:ext cx="5106026" cy="3775787"/>
          </a:xfrm>
        </p:spPr>
        <p:txBody>
          <a:bodyPr>
            <a:normAutofit fontScale="925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0" i="0" u="none" strike="noStrike" kern="1200" cap="all" spc="0" normalizeH="0" baseline="0" noProof="0" dirty="0">
                <a:ln>
                  <a:noFill/>
                </a:ln>
                <a:solidFill>
                  <a:srgbClr val="3366CC"/>
                </a:solidFill>
                <a:effectLst/>
                <a:uLnTx/>
                <a:uFillTx/>
                <a:ea typeface="+mn-ea"/>
                <a:cs typeface="+mn-cs"/>
              </a:rPr>
              <a:t>DEFINICIÓN PARA NIÑOS DE BASICA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300" b="1" cap="none" dirty="0"/>
              <a:t>la convivencia es aprender a vivir juntos respetando a los demás y trabajando en equipo. implica seguir las reglas, resolver los problemas de manera pacífica, ser amable, compartir, y aceptar que todos somos diferentes, pero igualmente valiosos. la convivencia ayuda a que la escuela, la casa y otros lugares sean tranquilos y agradables para todos.</a:t>
            </a:r>
            <a:endParaRPr kumimoji="0" lang="es-CO" sz="13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1" i="0" u="none" strike="noStrike" kern="1200" cap="none" spc="0" normalizeH="0" baseline="0" noProof="0" dirty="0">
                <a:ln>
                  <a:noFill/>
                </a:ln>
                <a:solidFill>
                  <a:prstClr val="black"/>
                </a:solidFill>
                <a:effectLst/>
                <a:uLnTx/>
                <a:uFillTx/>
              </a:rPr>
              <a:t>Uniforme de educación física, cartulinas, temperas, plumones, marcadores, material necesario que se requiera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1" i="0" u="none" strike="noStrike" kern="1200" cap="none" spc="0" normalizeH="0" baseline="0" noProof="0" dirty="0">
                <a:ln>
                  <a:noFill/>
                </a:ln>
                <a:solidFill>
                  <a:prstClr val="black"/>
                </a:solidFill>
                <a:effectLst/>
                <a:uLnTx/>
                <a:uFillTx/>
              </a:rPr>
              <a:t>Tiempo probable: 30 a 40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CO" sz="1300" b="1" cap="none" dirty="0"/>
              <a:t>tema completo: 2 a 4 semanas, combinando actividades teóricas y prácticas.</a:t>
            </a:r>
            <a:endParaRPr kumimoji="0" lang="es-ES" sz="13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1" i="0" u="none" strike="noStrike" kern="1200" cap="none" spc="0" normalizeH="0" baseline="0" noProof="0" dirty="0">
                <a:ln>
                  <a:noFill/>
                </a:ln>
                <a:solidFill>
                  <a:prstClr val="black"/>
                </a:solidFill>
                <a:effectLst/>
                <a:uLnTx/>
                <a:uFillTx/>
              </a:rPr>
              <a:t>Al finalizar se hace un recuento sobre lo aprendido</a:t>
            </a:r>
            <a:endParaRPr kumimoji="0" lang="es-CO" sz="13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E8B77249-B616-15A8-198F-0D472785EB13}"/>
              </a:ext>
            </a:extLst>
          </p:cNvPr>
          <p:cNvSpPr>
            <a:spLocks noGrp="1"/>
          </p:cNvSpPr>
          <p:nvPr>
            <p:ph sz="quarter" idx="14"/>
          </p:nvPr>
        </p:nvSpPr>
        <p:spPr>
          <a:xfrm>
            <a:off x="6172200" y="2015412"/>
            <a:ext cx="5105400" cy="3775788"/>
          </a:xfrm>
        </p:spPr>
        <p:txBody>
          <a:bodyPr>
            <a:normAutofit fontScale="5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2200" b="0" i="0" u="none" strike="noStrike" kern="1200" cap="all" spc="0" normalizeH="0" baseline="0" noProof="0" dirty="0">
                <a:ln>
                  <a:noFill/>
                </a:ln>
                <a:solidFill>
                  <a:srgbClr val="FFC000"/>
                </a:solidFill>
                <a:effectLst/>
                <a:uLnTx/>
                <a:uFillTx/>
                <a:ea typeface="+mn-ea"/>
                <a:cs typeface="+mn-cs"/>
              </a:rPr>
              <a:t>Inicio dirigido a NIÑOS DE BASICA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2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22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a:t>
            </a:r>
            <a:r>
              <a:rPr lang="es-CO" sz="2200" b="1" cap="none" dirty="0">
                <a:solidFill>
                  <a:prstClr val="black"/>
                </a:solidFill>
              </a:rPr>
              <a:t>convivencia</a:t>
            </a:r>
            <a:r>
              <a:rPr kumimoji="0" lang="es-CO" sz="2200" b="1" i="0" u="none" strike="noStrike" kern="1200" cap="none" spc="0" normalizeH="0" baseline="0" noProof="0" dirty="0">
                <a:ln>
                  <a:noFill/>
                </a:ln>
                <a:solidFill>
                  <a:prstClr val="black"/>
                </a:solidFill>
                <a:effectLst/>
                <a:uLnTx/>
                <a:uFillTx/>
                <a:ea typeface="+mn-ea"/>
                <a:cs typeface="+mn-cs"/>
              </a:rPr>
              <a:t>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2200" b="1" cap="none" dirty="0">
                <a:solidFill>
                  <a:prstClr val="black"/>
                </a:solidFill>
              </a:rPr>
              <a:t>Pósteres interactivos, talleres creativos, juegos cooperativos, círculos de paz, </a:t>
            </a:r>
            <a:r>
              <a:rPr lang="es-CO" sz="2200" b="1" cap="none" dirty="0"/>
              <a:t>role-</a:t>
            </a:r>
            <a:r>
              <a:rPr lang="es-CO" sz="2200" b="1" cap="none" dirty="0" err="1"/>
              <a:t>playing</a:t>
            </a:r>
            <a:endParaRPr lang="es-CO" sz="2200" b="1" cap="none" dirty="0"/>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2200" b="1" cap="none" dirty="0"/>
              <a:t>lecturas cortas: </a:t>
            </a:r>
            <a:r>
              <a:rPr lang="es-ES" sz="2200" b="1" i="1" cap="none" dirty="0"/>
              <a:t>el patito feo. </a:t>
            </a:r>
            <a:r>
              <a:rPr lang="es-ES" sz="2200" b="1" cap="none" dirty="0"/>
              <a:t> </a:t>
            </a:r>
            <a:r>
              <a:rPr lang="es-ES" sz="2200" b="1" i="1" cap="none" dirty="0"/>
              <a:t>la tortuga y la liebre. </a:t>
            </a:r>
            <a:r>
              <a:rPr lang="es-CO" sz="2200" b="1" i="1" cap="none" dirty="0"/>
              <a:t>Vi</a:t>
            </a:r>
            <a:r>
              <a:rPr lang="es-CO" sz="2200" b="1" cap="none" dirty="0"/>
              <a:t>deos educativos: La convivencia en la escuela y la familia. Dinámicas grupales: La </a:t>
            </a:r>
            <a:r>
              <a:rPr lang="es-CO" sz="2200" b="1" cap="none" dirty="0" err="1"/>
              <a:t>teleraña</a:t>
            </a:r>
            <a:r>
              <a:rPr lang="es-CO" sz="2200" b="1" cap="none" dirty="0"/>
              <a:t> de la amistad, el juego de las normas. Citas motivadoras: Frases que inspiren convivencia en la escuela y familia</a:t>
            </a:r>
            <a:endParaRPr kumimoji="0" lang="es-CO" sz="22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2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Imagen 4">
            <a:extLst>
              <a:ext uri="{FF2B5EF4-FFF2-40B4-BE49-F238E27FC236}">
                <a16:creationId xmlns:a16="http://schemas.microsoft.com/office/drawing/2014/main" id="{72A42A86-0F4B-294C-D565-E7FFBADEEB30}"/>
              </a:ext>
            </a:extLst>
          </p:cNvPr>
          <p:cNvPicPr>
            <a:picLocks noChangeAspect="1"/>
          </p:cNvPicPr>
          <p:nvPr/>
        </p:nvPicPr>
        <p:blipFill>
          <a:blip r:embed="rId2"/>
          <a:stretch>
            <a:fillRect/>
          </a:stretch>
        </p:blipFill>
        <p:spPr>
          <a:xfrm>
            <a:off x="0" y="-9426"/>
            <a:ext cx="1554615" cy="1255885"/>
          </a:xfrm>
          <a:prstGeom prst="rect">
            <a:avLst/>
          </a:prstGeom>
        </p:spPr>
      </p:pic>
      <p:sp>
        <p:nvSpPr>
          <p:cNvPr id="6" name="Marcador de número de diapositiva 5">
            <a:extLst>
              <a:ext uri="{FF2B5EF4-FFF2-40B4-BE49-F238E27FC236}">
                <a16:creationId xmlns:a16="http://schemas.microsoft.com/office/drawing/2014/main" id="{5086F942-0426-F0C5-AF17-9B0DFECFEBFD}"/>
              </a:ext>
            </a:extLst>
          </p:cNvPr>
          <p:cNvSpPr>
            <a:spLocks noGrp="1"/>
          </p:cNvSpPr>
          <p:nvPr>
            <p:ph type="sldNum" sz="quarter" idx="12"/>
          </p:nvPr>
        </p:nvSpPr>
        <p:spPr/>
        <p:txBody>
          <a:bodyPr/>
          <a:lstStyle/>
          <a:p>
            <a:fld id="{B5346379-99B8-4D47-8EAF-938C34B28DAA}" type="slidenum">
              <a:rPr lang="es-CO" smtClean="0"/>
              <a:t>82</a:t>
            </a:fld>
            <a:endParaRPr lang="es-CO"/>
          </a:p>
        </p:txBody>
      </p:sp>
    </p:spTree>
    <p:extLst>
      <p:ext uri="{BB962C8B-B14F-4D97-AF65-F5344CB8AC3E}">
        <p14:creationId xmlns:p14="http://schemas.microsoft.com/office/powerpoint/2010/main" val="27146783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4C364A-2FAB-EFBB-CCC0-D9196A2DF8F5}"/>
              </a:ext>
            </a:extLst>
          </p:cNvPr>
          <p:cNvSpPr>
            <a:spLocks noGrp="1"/>
          </p:cNvSpPr>
          <p:nvPr>
            <p:ph type="title"/>
          </p:nvPr>
        </p:nvSpPr>
        <p:spPr>
          <a:xfrm>
            <a:off x="913775" y="618518"/>
            <a:ext cx="10364451" cy="949026"/>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A </a:t>
            </a:r>
            <a:r>
              <a:rPr kumimoji="0" lang="es-CO" sz="2400" b="0" i="0" u="none" strike="noStrike" kern="1200" cap="none" spc="0" normalizeH="0" baseline="0" noProof="0" dirty="0">
                <a:ln>
                  <a:noFill/>
                </a:ln>
                <a:solidFill>
                  <a:srgbClr val="C00000"/>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C </a:t>
            </a:r>
            <a:r>
              <a:rPr kumimoji="0" lang="es-CO" sz="2400" b="0" i="0" u="none" strike="noStrike" kern="1200" cap="none" spc="0" normalizeH="0" baseline="0" noProof="0" dirty="0">
                <a:ln>
                  <a:noFill/>
                </a:ln>
                <a:solidFill>
                  <a:srgbClr val="CE6633"/>
                </a:solidFill>
                <a:effectLst/>
                <a:uLnTx/>
                <a:uFillTx/>
                <a:latin typeface="+mn-lt"/>
                <a:ea typeface="+mj-ea"/>
                <a:cs typeface="+mj-cs"/>
              </a:rPr>
              <a:t>O </a:t>
            </a:r>
            <a:r>
              <a:rPr kumimoji="0" lang="es-CO" sz="2400" b="0" i="0" u="none" strike="noStrike" kern="1200" cap="none" spc="0" normalizeH="0" baseline="0" noProof="0" dirty="0">
                <a:ln>
                  <a:noFill/>
                </a:ln>
                <a:solidFill>
                  <a:prstClr val="black"/>
                </a:solidFill>
                <a:effectLst/>
                <a:uLnTx/>
                <a:uFillTx/>
                <a:latin typeface="+mn-lt"/>
                <a:ea typeface="+mj-ea"/>
                <a:cs typeface="+mj-cs"/>
              </a:rPr>
              <a:t>N </a:t>
            </a:r>
            <a:r>
              <a:rPr kumimoji="0" lang="es-CO" sz="2400" b="0" i="0" u="none" strike="noStrike" kern="1200" cap="none" spc="0" normalizeH="0" baseline="0" noProof="0" dirty="0">
                <a:ln>
                  <a:noFill/>
                </a:ln>
                <a:solidFill>
                  <a:srgbClr val="2FA3EE">
                    <a:lumMod val="75000"/>
                  </a:srgbClr>
                </a:solidFill>
                <a:effectLst/>
                <a:uLnTx/>
                <a:uFillTx/>
                <a:latin typeface="+mn-lt"/>
                <a:ea typeface="+mj-ea"/>
                <a:cs typeface="+mj-cs"/>
              </a:rPr>
              <a:t>V </a:t>
            </a:r>
            <a:r>
              <a:rPr kumimoji="0" lang="es-CO" sz="2400" b="0" i="0" u="none" strike="noStrike" kern="1200" cap="none" spc="0" normalizeH="0" baseline="0" noProof="0" dirty="0">
                <a:ln>
                  <a:noFill/>
                </a:ln>
                <a:solidFill>
                  <a:srgbClr val="92D050"/>
                </a:solidFill>
                <a:effectLst/>
                <a:uLnTx/>
                <a:uFillTx/>
                <a:latin typeface="+mn-lt"/>
                <a:ea typeface="+mj-ea"/>
                <a:cs typeface="+mj-cs"/>
              </a:rPr>
              <a:t>I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V</a:t>
            </a:r>
            <a:r>
              <a:rPr kumimoji="0" lang="es-CO" sz="2400" b="0" i="0" u="none" strike="noStrike" kern="1200" cap="none" spc="0" normalizeH="0" baseline="0" noProof="0" dirty="0">
                <a:ln>
                  <a:noFill/>
                </a:ln>
                <a:solidFill>
                  <a:srgbClr val="CE6633">
                    <a:lumMod val="60000"/>
                    <a:lumOff val="40000"/>
                  </a:srgbClr>
                </a:solidFill>
                <a:effectLst/>
                <a:uLnTx/>
                <a:uFillTx/>
                <a:latin typeface="+mn-lt"/>
                <a:ea typeface="+mj-ea"/>
                <a:cs typeface="+mj-cs"/>
              </a:rPr>
              <a:t> E </a:t>
            </a:r>
            <a:r>
              <a:rPr kumimoji="0" lang="es-CO" sz="2400" b="0" i="0" u="none" strike="noStrike" kern="1200" cap="none" spc="0" normalizeH="0" baseline="0" noProof="0" dirty="0">
                <a:ln>
                  <a:noFill/>
                </a:ln>
                <a:solidFill>
                  <a:srgbClr val="2FA3EE">
                    <a:lumMod val="50000"/>
                  </a:srgbClr>
                </a:solidFill>
                <a:effectLst/>
                <a:uLnTx/>
                <a:uFillTx/>
                <a:latin typeface="+mn-lt"/>
                <a:ea typeface="+mj-ea"/>
                <a:cs typeface="+mj-cs"/>
              </a:rPr>
              <a:t>N</a:t>
            </a:r>
            <a:r>
              <a:rPr kumimoji="0" lang="es-CO" sz="2400" b="0" i="0" u="none" strike="noStrike" kern="1200" cap="none" spc="0" normalizeH="0" baseline="0" noProof="0" dirty="0">
                <a:ln>
                  <a:noFill/>
                </a:ln>
                <a:solidFill>
                  <a:srgbClr val="00B0F0"/>
                </a:solidFill>
                <a:effectLst/>
                <a:uLnTx/>
                <a:uFillTx/>
                <a:latin typeface="+mn-lt"/>
                <a:ea typeface="+mj-ea"/>
                <a:cs typeface="+mj-cs"/>
              </a:rPr>
              <a:t> C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I </a:t>
            </a:r>
            <a:r>
              <a:rPr kumimoji="0" lang="es-CO" sz="2400" b="0" i="0" u="none" strike="noStrike" kern="1200" cap="none" spc="0" normalizeH="0" baseline="0" noProof="0" dirty="0">
                <a:ln>
                  <a:noFill/>
                </a:ln>
                <a:solidFill>
                  <a:srgbClr val="2FA3EE">
                    <a:lumMod val="60000"/>
                    <a:lumOff val="40000"/>
                  </a:srgbClr>
                </a:solidFill>
                <a:effectLst/>
                <a:uLnTx/>
                <a:uFillTx/>
                <a:latin typeface="+mn-lt"/>
                <a:ea typeface="+mj-ea"/>
                <a:cs typeface="+mj-cs"/>
              </a:rPr>
              <a:t>A </a:t>
            </a:r>
            <a:endParaRPr lang="es-CO" dirty="0">
              <a:latin typeface="+mn-lt"/>
            </a:endParaRPr>
          </a:p>
        </p:txBody>
      </p:sp>
      <p:sp>
        <p:nvSpPr>
          <p:cNvPr id="3" name="Marcador de contenido 2">
            <a:extLst>
              <a:ext uri="{FF2B5EF4-FFF2-40B4-BE49-F238E27FC236}">
                <a16:creationId xmlns:a16="http://schemas.microsoft.com/office/drawing/2014/main" id="{DC090B9E-B80A-24D4-6285-BBFA66EF9DFB}"/>
              </a:ext>
            </a:extLst>
          </p:cNvPr>
          <p:cNvSpPr>
            <a:spLocks noGrp="1"/>
          </p:cNvSpPr>
          <p:nvPr>
            <p:ph sz="quarter" idx="13"/>
          </p:nvPr>
        </p:nvSpPr>
        <p:spPr>
          <a:xfrm>
            <a:off x="913774" y="1884784"/>
            <a:ext cx="5106026" cy="3906415"/>
          </a:xfrm>
        </p:spPr>
        <p:txBody>
          <a:bodyPr>
            <a:normAutofit fontScale="92500"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0" i="0" u="none" strike="noStrike" kern="1200" cap="all" spc="0" normalizeH="0" baseline="0" noProof="0" dirty="0">
                <a:ln>
                  <a:noFill/>
                </a:ln>
                <a:solidFill>
                  <a:srgbClr val="3366CC"/>
                </a:solidFill>
                <a:effectLst/>
                <a:uLnTx/>
                <a:uFillTx/>
                <a:ea typeface="+mn-ea"/>
                <a:cs typeface="+mn-cs"/>
              </a:rPr>
              <a:t>DEFINICIÓN PARA NIÑOS DE BASICA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300" b="1" cap="none" dirty="0"/>
              <a:t>la convivencia es la capacidad de vivir en paz con otras personas, respetando sus ideas, derechos y diferencias. implica aprender a resolver los conflictos de manera pacífica, trabajar en equipo y cumplir normas que permitan una vida armónica en la escuela, la casa y la comunidad. es fundamental para construir relaciones positivas y una sociedad más justa.</a:t>
            </a:r>
            <a:endParaRPr kumimoji="0" lang="es-CO" sz="13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1" i="0" u="none" strike="noStrike" kern="1200" cap="none" spc="0" normalizeH="0" baseline="0" noProof="0" dirty="0">
                <a:ln>
                  <a:noFill/>
                </a:ln>
                <a:solidFill>
                  <a:prstClr val="black"/>
                </a:solidFill>
                <a:effectLst/>
                <a:uLnTx/>
                <a:uFillTx/>
                <a:ea typeface="+mn-ea"/>
                <a:cs typeface="+mn-cs"/>
              </a:rPr>
              <a:t>Uniforme de educación física, cartulinas, temperas, plumones, marcadores, regla de 30, 45 y 100 cm,  material necesario que se requiera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1" i="0" u="none" strike="noStrike" kern="1200" cap="none" spc="0" normalizeH="0" baseline="0" noProof="0" dirty="0">
                <a:ln>
                  <a:noFill/>
                </a:ln>
                <a:solidFill>
                  <a:prstClr val="black"/>
                </a:solidFill>
                <a:effectLst/>
                <a:uLnTx/>
                <a:uFillTx/>
                <a:ea typeface="+mn-ea"/>
                <a:cs typeface="+mn-cs"/>
              </a:rPr>
              <a:t>Tiempo probable: 40 a 50 minutos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300" b="1" cap="none" dirty="0"/>
              <a:t>tema completo: 3 a 4 semanas, alternando teoría, dinámicas prácticas y reflexiones en grupo.</a:t>
            </a:r>
            <a:endParaRPr kumimoji="0" lang="es-ES" sz="13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3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8F0E35BA-14C4-9DBF-06F4-50E3912B03FB}"/>
              </a:ext>
            </a:extLst>
          </p:cNvPr>
          <p:cNvSpPr>
            <a:spLocks noGrp="1"/>
          </p:cNvSpPr>
          <p:nvPr>
            <p:ph sz="quarter" idx="14"/>
          </p:nvPr>
        </p:nvSpPr>
        <p:spPr>
          <a:xfrm>
            <a:off x="6172200" y="1884784"/>
            <a:ext cx="5105400" cy="3906415"/>
          </a:xfrm>
        </p:spPr>
        <p:txBody>
          <a:bodyPr>
            <a:normAutofit fontScale="92500"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sexto y séptimo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a:t>
            </a:r>
            <a:r>
              <a:rPr lang="es-CO" sz="1300" b="1" cap="none" dirty="0">
                <a:solidFill>
                  <a:prstClr val="black"/>
                </a:solidFill>
              </a:rPr>
              <a:t>convivencia</a:t>
            </a:r>
            <a:r>
              <a:rPr kumimoji="0" lang="es-CO" sz="1300" b="1" i="0" u="none" strike="noStrike" kern="1200" cap="none" spc="0" normalizeH="0" baseline="0" noProof="0" dirty="0">
                <a:ln>
                  <a:noFill/>
                </a:ln>
                <a:solidFill>
                  <a:prstClr val="black"/>
                </a:solidFill>
                <a:effectLst/>
                <a:uLnTx/>
                <a:uFillTx/>
                <a:ea typeface="+mn-ea"/>
                <a:cs typeface="+mn-cs"/>
              </a:rPr>
              <a:t>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Debates, role-</a:t>
            </a:r>
            <a:r>
              <a:rPr kumimoji="0" lang="es-CO" sz="1300" b="1" i="0" u="none" strike="noStrike" kern="1200" cap="none" spc="0" normalizeH="0" baseline="0" noProof="0" dirty="0" err="1">
                <a:ln>
                  <a:noFill/>
                </a:ln>
                <a:solidFill>
                  <a:prstClr val="black"/>
                </a:solidFill>
                <a:effectLst/>
                <a:uLnTx/>
                <a:uFillTx/>
                <a:ea typeface="+mn-ea"/>
                <a:cs typeface="+mn-cs"/>
              </a:rPr>
              <a:t>playing</a:t>
            </a:r>
            <a:r>
              <a:rPr kumimoji="0" lang="es-CO" sz="1300" b="1" i="0" u="none" strike="noStrike" kern="1200" cap="none" spc="0" normalizeH="0" baseline="0" noProof="0" dirty="0">
                <a:ln>
                  <a:noFill/>
                </a:ln>
                <a:solidFill>
                  <a:prstClr val="black"/>
                </a:solidFill>
                <a:effectLst/>
                <a:uLnTx/>
                <a:uFillTx/>
                <a:ea typeface="+mn-ea"/>
                <a:cs typeface="+mn-cs"/>
              </a:rPr>
              <a:t>, </a:t>
            </a:r>
            <a:r>
              <a:rPr lang="es-CO" sz="1300" b="1" cap="none" dirty="0"/>
              <a:t>dinámicas grupales, proyectos grupales, escritura reflexiva</a:t>
            </a:r>
            <a:endParaRPr kumimoji="0" lang="es-CO" sz="1300" b="1" i="0" u="none" strike="noStrike" kern="1200" cap="none" spc="0" normalizeH="0" baseline="0" noProof="0" dirty="0">
              <a:ln>
                <a:noFill/>
              </a:ln>
              <a:solidFill>
                <a:prstClr val="black"/>
              </a:solidFill>
              <a:effectLst/>
              <a:uLnTx/>
              <a:uFillTx/>
            </a:endParaRP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300" b="1" cap="none" dirty="0">
                <a:solidFill>
                  <a:prstClr val="black"/>
                </a:solidFill>
              </a:rPr>
              <a:t>Textos reflexivos: La tolerancia. Videos educativos: Resolución pacífica de conflictos. Estudios de casos: Problemas de convivencia en la escuela y familia. Frases celebres sobre la convivencia</a:t>
            </a:r>
            <a:endParaRPr kumimoji="0" lang="es-CO" sz="13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Imagen 4">
            <a:extLst>
              <a:ext uri="{FF2B5EF4-FFF2-40B4-BE49-F238E27FC236}">
                <a16:creationId xmlns:a16="http://schemas.microsoft.com/office/drawing/2014/main" id="{B94AEA1C-A1BF-B6EE-0A9D-DCC32A8091EF}"/>
              </a:ext>
            </a:extLst>
          </p:cNvPr>
          <p:cNvPicPr>
            <a:picLocks noChangeAspect="1"/>
          </p:cNvPicPr>
          <p:nvPr/>
        </p:nvPicPr>
        <p:blipFill>
          <a:blip r:embed="rId2"/>
          <a:stretch>
            <a:fillRect/>
          </a:stretch>
        </p:blipFill>
        <p:spPr>
          <a:xfrm>
            <a:off x="0" y="0"/>
            <a:ext cx="1377815" cy="1225402"/>
          </a:xfrm>
          <a:prstGeom prst="rect">
            <a:avLst/>
          </a:prstGeom>
        </p:spPr>
      </p:pic>
      <p:sp>
        <p:nvSpPr>
          <p:cNvPr id="6" name="Marcador de número de diapositiva 5">
            <a:extLst>
              <a:ext uri="{FF2B5EF4-FFF2-40B4-BE49-F238E27FC236}">
                <a16:creationId xmlns:a16="http://schemas.microsoft.com/office/drawing/2014/main" id="{D80F32B6-D64F-B45B-3195-790FB2C41C2A}"/>
              </a:ext>
            </a:extLst>
          </p:cNvPr>
          <p:cNvSpPr>
            <a:spLocks noGrp="1"/>
          </p:cNvSpPr>
          <p:nvPr>
            <p:ph type="sldNum" sz="quarter" idx="12"/>
          </p:nvPr>
        </p:nvSpPr>
        <p:spPr/>
        <p:txBody>
          <a:bodyPr/>
          <a:lstStyle/>
          <a:p>
            <a:fld id="{B5346379-99B8-4D47-8EAF-938C34B28DAA}" type="slidenum">
              <a:rPr lang="es-CO" smtClean="0"/>
              <a:t>83</a:t>
            </a:fld>
            <a:endParaRPr lang="es-CO"/>
          </a:p>
        </p:txBody>
      </p:sp>
    </p:spTree>
    <p:extLst>
      <p:ext uri="{BB962C8B-B14F-4D97-AF65-F5344CB8AC3E}">
        <p14:creationId xmlns:p14="http://schemas.microsoft.com/office/powerpoint/2010/main" val="34308880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506E7-1583-11FE-A78B-1B1363122AE1}"/>
              </a:ext>
            </a:extLst>
          </p:cNvPr>
          <p:cNvSpPr>
            <a:spLocks noGrp="1"/>
          </p:cNvSpPr>
          <p:nvPr>
            <p:ph type="title"/>
          </p:nvPr>
        </p:nvSpPr>
        <p:spPr>
          <a:xfrm>
            <a:off x="913775" y="618518"/>
            <a:ext cx="10364451" cy="771744"/>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A </a:t>
            </a:r>
            <a:r>
              <a:rPr kumimoji="0" lang="es-CO" sz="2400" b="0" i="0" u="none" strike="noStrike" kern="1200" cap="none" spc="0" normalizeH="0" baseline="0" noProof="0" dirty="0">
                <a:ln>
                  <a:noFill/>
                </a:ln>
                <a:solidFill>
                  <a:srgbClr val="C00000"/>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C </a:t>
            </a:r>
            <a:r>
              <a:rPr kumimoji="0" lang="es-CO" sz="2400" b="0" i="0" u="none" strike="noStrike" kern="1200" cap="none" spc="0" normalizeH="0" baseline="0" noProof="0" dirty="0">
                <a:ln>
                  <a:noFill/>
                </a:ln>
                <a:solidFill>
                  <a:srgbClr val="CE6633"/>
                </a:solidFill>
                <a:effectLst/>
                <a:uLnTx/>
                <a:uFillTx/>
                <a:latin typeface="+mn-lt"/>
                <a:ea typeface="+mj-ea"/>
                <a:cs typeface="+mj-cs"/>
              </a:rPr>
              <a:t>O </a:t>
            </a:r>
            <a:r>
              <a:rPr kumimoji="0" lang="es-CO" sz="2400" b="0" i="0" u="none" strike="noStrike" kern="1200" cap="none" spc="0" normalizeH="0" baseline="0" noProof="0" dirty="0">
                <a:ln>
                  <a:noFill/>
                </a:ln>
                <a:solidFill>
                  <a:prstClr val="black"/>
                </a:solidFill>
                <a:effectLst/>
                <a:uLnTx/>
                <a:uFillTx/>
                <a:latin typeface="+mn-lt"/>
                <a:ea typeface="+mj-ea"/>
                <a:cs typeface="+mj-cs"/>
              </a:rPr>
              <a:t>N </a:t>
            </a:r>
            <a:r>
              <a:rPr kumimoji="0" lang="es-CO" sz="2400" b="0" i="0" u="none" strike="noStrike" kern="1200" cap="none" spc="0" normalizeH="0" baseline="0" noProof="0" dirty="0">
                <a:ln>
                  <a:noFill/>
                </a:ln>
                <a:solidFill>
                  <a:srgbClr val="2FA3EE">
                    <a:lumMod val="75000"/>
                  </a:srgbClr>
                </a:solidFill>
                <a:effectLst/>
                <a:uLnTx/>
                <a:uFillTx/>
                <a:latin typeface="+mn-lt"/>
                <a:ea typeface="+mj-ea"/>
                <a:cs typeface="+mj-cs"/>
              </a:rPr>
              <a:t>V </a:t>
            </a:r>
            <a:r>
              <a:rPr kumimoji="0" lang="es-CO" sz="2400" b="0" i="0" u="none" strike="noStrike" kern="1200" cap="none" spc="0" normalizeH="0" baseline="0" noProof="0" dirty="0">
                <a:ln>
                  <a:noFill/>
                </a:ln>
                <a:solidFill>
                  <a:srgbClr val="92D050"/>
                </a:solidFill>
                <a:effectLst/>
                <a:uLnTx/>
                <a:uFillTx/>
                <a:latin typeface="+mn-lt"/>
                <a:ea typeface="+mj-ea"/>
                <a:cs typeface="+mj-cs"/>
              </a:rPr>
              <a:t>I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V</a:t>
            </a:r>
            <a:r>
              <a:rPr kumimoji="0" lang="es-CO" sz="2400" b="0" i="0" u="none" strike="noStrike" kern="1200" cap="none" spc="0" normalizeH="0" baseline="0" noProof="0" dirty="0">
                <a:ln>
                  <a:noFill/>
                </a:ln>
                <a:solidFill>
                  <a:srgbClr val="CE6633">
                    <a:lumMod val="60000"/>
                    <a:lumOff val="40000"/>
                  </a:srgbClr>
                </a:solidFill>
                <a:effectLst/>
                <a:uLnTx/>
                <a:uFillTx/>
                <a:latin typeface="+mn-lt"/>
                <a:ea typeface="+mj-ea"/>
                <a:cs typeface="+mj-cs"/>
              </a:rPr>
              <a:t> E </a:t>
            </a:r>
            <a:r>
              <a:rPr kumimoji="0" lang="es-CO" sz="2400" b="0" i="0" u="none" strike="noStrike" kern="1200" cap="none" spc="0" normalizeH="0" baseline="0" noProof="0" dirty="0">
                <a:ln>
                  <a:noFill/>
                </a:ln>
                <a:solidFill>
                  <a:srgbClr val="2FA3EE">
                    <a:lumMod val="50000"/>
                  </a:srgbClr>
                </a:solidFill>
                <a:effectLst/>
                <a:uLnTx/>
                <a:uFillTx/>
                <a:latin typeface="+mn-lt"/>
                <a:ea typeface="+mj-ea"/>
                <a:cs typeface="+mj-cs"/>
              </a:rPr>
              <a:t>N</a:t>
            </a:r>
            <a:r>
              <a:rPr kumimoji="0" lang="es-CO" sz="2400" b="0" i="0" u="none" strike="noStrike" kern="1200" cap="none" spc="0" normalizeH="0" baseline="0" noProof="0" dirty="0">
                <a:ln>
                  <a:noFill/>
                </a:ln>
                <a:solidFill>
                  <a:srgbClr val="00B0F0"/>
                </a:solidFill>
                <a:effectLst/>
                <a:uLnTx/>
                <a:uFillTx/>
                <a:latin typeface="+mn-lt"/>
                <a:ea typeface="+mj-ea"/>
                <a:cs typeface="+mj-cs"/>
              </a:rPr>
              <a:t> C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I </a:t>
            </a:r>
            <a:r>
              <a:rPr kumimoji="0" lang="es-CO" sz="2400" b="0" i="0" u="none" strike="noStrike" kern="1200" cap="none" spc="0" normalizeH="0" baseline="0" noProof="0" dirty="0">
                <a:ln>
                  <a:noFill/>
                </a:ln>
                <a:solidFill>
                  <a:srgbClr val="2FA3EE">
                    <a:lumMod val="60000"/>
                    <a:lumOff val="40000"/>
                  </a:srgbClr>
                </a:solidFill>
                <a:effectLst/>
                <a:uLnTx/>
                <a:uFillTx/>
                <a:latin typeface="+mn-lt"/>
                <a:ea typeface="+mj-ea"/>
                <a:cs typeface="+mj-cs"/>
              </a:rPr>
              <a:t>A </a:t>
            </a:r>
            <a:endParaRPr lang="es-CO" dirty="0">
              <a:latin typeface="+mn-lt"/>
            </a:endParaRPr>
          </a:p>
        </p:txBody>
      </p:sp>
      <p:sp>
        <p:nvSpPr>
          <p:cNvPr id="3" name="Marcador de contenido 2">
            <a:extLst>
              <a:ext uri="{FF2B5EF4-FFF2-40B4-BE49-F238E27FC236}">
                <a16:creationId xmlns:a16="http://schemas.microsoft.com/office/drawing/2014/main" id="{8DA0283C-18BA-69B3-7CCB-190B11DFF159}"/>
              </a:ext>
            </a:extLst>
          </p:cNvPr>
          <p:cNvSpPr>
            <a:spLocks noGrp="1"/>
          </p:cNvSpPr>
          <p:nvPr>
            <p:ph sz="quarter" idx="13"/>
          </p:nvPr>
        </p:nvSpPr>
        <p:spPr>
          <a:xfrm>
            <a:off x="913774" y="1763487"/>
            <a:ext cx="5106026" cy="4027713"/>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a:t>
            </a:r>
            <a:r>
              <a:rPr lang="es-CO" sz="1200" dirty="0">
                <a:solidFill>
                  <a:srgbClr val="3366CC"/>
                </a:solidFill>
              </a:rPr>
              <a:t>JOVENES</a:t>
            </a:r>
            <a:r>
              <a:rPr kumimoji="0" lang="es-CO" sz="1200" b="0" i="0" u="none" strike="noStrike" kern="1200" cap="all" spc="0" normalizeH="0" baseline="0" noProof="0" dirty="0">
                <a:ln>
                  <a:noFill/>
                </a:ln>
                <a:solidFill>
                  <a:srgbClr val="3366CC"/>
                </a:solidFill>
                <a:effectLst/>
                <a:uLnTx/>
                <a:uFillTx/>
              </a:rPr>
              <a:t> DE BASICA secundaria</a:t>
            </a:r>
          </a:p>
          <a:p>
            <a:r>
              <a:rPr lang="es-ES" sz="1200" b="1" cap="none" dirty="0"/>
              <a:t>la convivencia es la capacidad de vivir en armonía con otras personas, respetando sus derechos, opiniones y diferencias, y contribuyendo a un ambiente pacífico y constructivo. en la adolescencia, implica aprender a manejar los conflictos de manera positiva, practicar la tolerancia y participar activamente en la construcción de una comunidad justa y solidaria</a:t>
            </a:r>
            <a:r>
              <a:rPr lang="es-ES" sz="1200" dirty="0"/>
              <a:t>.</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tablero, marcadores permanentes, hojas, lápices de colores y negro, además todo el  material necesario que se requiera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10 a 50 minutos </a:t>
            </a:r>
            <a:r>
              <a:rPr kumimoji="0" lang="es-ES" sz="1200" b="1" i="0" u="none" strike="noStrike" kern="1200" cap="none" spc="0" normalizeH="0" baseline="0" noProof="0" dirty="0" err="1">
                <a:ln>
                  <a:noFill/>
                </a:ln>
                <a:solidFill>
                  <a:prstClr val="black"/>
                </a:solidFill>
                <a:effectLst/>
                <a:uLnTx/>
                <a:uFillTx/>
              </a:rPr>
              <a:t>minutos</a:t>
            </a:r>
            <a:endParaRPr kumimoji="0" lang="es-ES" sz="1200" b="1" i="0" u="none" strike="noStrike" kern="1200" cap="none" spc="0" normalizeH="0" baseline="0" noProof="0" dirty="0">
              <a:ln>
                <a:noFill/>
              </a:ln>
              <a:solidFill>
                <a:prstClr val="black"/>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sz="1200" dirty="0"/>
          </a:p>
        </p:txBody>
      </p:sp>
      <p:sp>
        <p:nvSpPr>
          <p:cNvPr id="4" name="Marcador de contenido 3">
            <a:extLst>
              <a:ext uri="{FF2B5EF4-FFF2-40B4-BE49-F238E27FC236}">
                <a16:creationId xmlns:a16="http://schemas.microsoft.com/office/drawing/2014/main" id="{89DB3EE6-FF23-BF46-A96F-F06AF97BA177}"/>
              </a:ext>
            </a:extLst>
          </p:cNvPr>
          <p:cNvSpPr>
            <a:spLocks noGrp="1"/>
          </p:cNvSpPr>
          <p:nvPr>
            <p:ph sz="quarter" idx="14"/>
          </p:nvPr>
        </p:nvSpPr>
        <p:spPr>
          <a:xfrm>
            <a:off x="6172200" y="1763487"/>
            <a:ext cx="5105400" cy="4027713"/>
          </a:xfrm>
        </p:spPr>
        <p:txBody>
          <a:bodyPr>
            <a:normAutofit fontScale="2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4800" b="0" i="0" u="none" strike="noStrike" kern="1200" cap="all" spc="0" normalizeH="0" baseline="0" noProof="0" dirty="0">
                <a:ln>
                  <a:noFill/>
                </a:ln>
                <a:solidFill>
                  <a:srgbClr val="FFC000"/>
                </a:solidFill>
                <a:effectLst/>
                <a:uLnTx/>
                <a:uFillTx/>
                <a:ea typeface="+mn-ea"/>
                <a:cs typeface="+mn-cs"/>
              </a:rPr>
              <a:t>Inicio dirigido a jóvenes de octavo y noveno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prstClr val="black"/>
                </a:solidFill>
                <a:effectLst/>
                <a:uLnTx/>
                <a:uFillTx/>
              </a:rPr>
              <a:t>Se reúne a los jóvenes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srgbClr val="A35DD1"/>
                </a:solidFill>
                <a:effectLst/>
                <a:uLnTx/>
                <a:uFillTx/>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4800" b="1" i="0" u="none" strike="noStrike" kern="1200" cap="none" spc="0" normalizeH="0" baseline="0" noProof="0" dirty="0">
                <a:ln>
                  <a:noFill/>
                </a:ln>
                <a:solidFill>
                  <a:prstClr val="black"/>
                </a:solidFill>
                <a:effectLst/>
                <a:uLnTx/>
                <a:uFillTx/>
              </a:rPr>
              <a:t>Los jóvenes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4800" b="1" i="0" u="none" strike="noStrike" kern="1200" cap="none" spc="0" normalizeH="0" baseline="0" noProof="0" dirty="0">
                <a:ln>
                  <a:noFill/>
                </a:ln>
                <a:solidFill>
                  <a:prstClr val="black"/>
                </a:solidFill>
                <a:effectLst/>
                <a:uLnTx/>
                <a:uFillTx/>
              </a:rPr>
              <a:t>Presentación del concepto sobre la convivencia. Dinámica grupal</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4800" b="1" cap="none" dirty="0"/>
              <a:t>lecturas breves sobre ejemplos de convivencia escolar y comunitaria. Videos educativos referente a la convivencia. Juego </a:t>
            </a:r>
            <a:r>
              <a:rPr kumimoji="0" lang="es-CO" sz="4800" b="1" i="0" u="none" strike="noStrike" kern="1200" cap="none" spc="0" normalizeH="0" baseline="0" noProof="0" dirty="0">
                <a:ln>
                  <a:noFill/>
                </a:ln>
                <a:solidFill>
                  <a:prstClr val="black"/>
                </a:solidFill>
                <a:effectLst/>
                <a:uLnTx/>
                <a:uFillTx/>
              </a:rPr>
              <a:t>role-</a:t>
            </a:r>
            <a:r>
              <a:rPr kumimoji="0" lang="es-CO" sz="4800" b="1" i="0" u="none" strike="noStrike" kern="1200" cap="none" spc="0" normalizeH="0" baseline="0" noProof="0" dirty="0" err="1">
                <a:ln>
                  <a:noFill/>
                </a:ln>
                <a:solidFill>
                  <a:prstClr val="black"/>
                </a:solidFill>
                <a:effectLst/>
                <a:uLnTx/>
                <a:uFillTx/>
              </a:rPr>
              <a:t>playing</a:t>
            </a:r>
            <a:r>
              <a:rPr kumimoji="0" lang="es-CO" sz="4800" b="1" i="0" u="none" strike="noStrike" kern="1200" cap="none" spc="0" normalizeH="0" baseline="0" noProof="0" dirty="0">
                <a:ln>
                  <a:noFill/>
                </a:ln>
                <a:solidFill>
                  <a:prstClr val="black"/>
                </a:solidFill>
                <a:effectLst/>
                <a:uLnTx/>
                <a:uFillTx/>
              </a:rPr>
              <a:t>. Fichas de reflexión. Actividad escrita: ¿cómo </a:t>
            </a:r>
            <a:r>
              <a:rPr kumimoji="0" lang="es-CO" sz="4800" b="1" i="0" u="none" strike="noStrike" kern="1200" cap="none" spc="0" normalizeH="0" baseline="0" noProof="0" dirty="0" err="1">
                <a:ln>
                  <a:noFill/>
                </a:ln>
                <a:solidFill>
                  <a:prstClr val="black"/>
                </a:solidFill>
                <a:effectLst/>
                <a:uLnTx/>
                <a:uFillTx/>
              </a:rPr>
              <a:t>praçtico</a:t>
            </a:r>
            <a:r>
              <a:rPr kumimoji="0" lang="es-CO" sz="4800" b="1" i="0" u="none" strike="noStrike" kern="1200" cap="none" spc="0" normalizeH="0" baseline="0" noProof="0" dirty="0">
                <a:ln>
                  <a:noFill/>
                </a:ln>
                <a:solidFill>
                  <a:prstClr val="black"/>
                </a:solidFill>
                <a:effectLst/>
                <a:uLnTx/>
                <a:uFillTx/>
              </a:rPr>
              <a:t> la convivencia con mis semejante</a:t>
            </a:r>
            <a:r>
              <a:rPr lang="es-CO" sz="4800" b="1" cap="none" dirty="0">
                <a:solidFill>
                  <a:prstClr val="black"/>
                </a:solidFill>
              </a:rPr>
              <a:t>s?. ¿en qué puedo mejorar?.</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4800" b="1" i="0" u="none" strike="noStrike" kern="1200" cap="none" spc="0" normalizeH="0" baseline="0" noProof="0" dirty="0">
                <a:ln>
                  <a:noFill/>
                </a:ln>
                <a:solidFill>
                  <a:prstClr val="black"/>
                </a:solidFill>
                <a:effectLst/>
                <a:uLnTx/>
                <a:uFillTx/>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prstClr val="black"/>
                </a:solidFill>
                <a:effectLst/>
                <a:uLnTx/>
                <a:uFillTx/>
              </a:rPr>
              <a:t>  Padres y docentes , premie a todos los </a:t>
            </a:r>
            <a:r>
              <a:rPr lang="es-CO" sz="4800" b="1" cap="none" dirty="0">
                <a:solidFill>
                  <a:prstClr val="black"/>
                </a:solidFill>
              </a:rPr>
              <a:t>jóvenes</a:t>
            </a:r>
            <a:r>
              <a:rPr kumimoji="0" lang="es-CO" sz="4800" b="1" i="0" u="none" strike="noStrike" kern="1200" cap="none" spc="0" normalizeH="0" baseline="0" noProof="0" dirty="0">
                <a:ln>
                  <a:noFill/>
                </a:ln>
                <a:solidFill>
                  <a:prstClr val="black"/>
                </a:solidFill>
                <a:effectLst/>
                <a:uLnTx/>
                <a:uFillTx/>
              </a:rPr>
              <a:t>.</a:t>
            </a:r>
          </a:p>
          <a:p>
            <a:endParaRPr lang="es-CO" dirty="0"/>
          </a:p>
        </p:txBody>
      </p:sp>
      <p:pic>
        <p:nvPicPr>
          <p:cNvPr id="5" name="Picture 4" descr="acuerdo de paz de Colombia Símbolo de la ilustración del vector de diseño - 62257648">
            <a:extLst>
              <a:ext uri="{FF2B5EF4-FFF2-40B4-BE49-F238E27FC236}">
                <a16:creationId xmlns:a16="http://schemas.microsoft.com/office/drawing/2014/main" id="{9820259B-526C-8DF4-5FB0-FAE669EC1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54615" cy="12178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Marcador de número de diapositiva 5">
            <a:extLst>
              <a:ext uri="{FF2B5EF4-FFF2-40B4-BE49-F238E27FC236}">
                <a16:creationId xmlns:a16="http://schemas.microsoft.com/office/drawing/2014/main" id="{3C86331F-09E8-D1F3-810B-D77DA625DB66}"/>
              </a:ext>
            </a:extLst>
          </p:cNvPr>
          <p:cNvSpPr>
            <a:spLocks noGrp="1"/>
          </p:cNvSpPr>
          <p:nvPr>
            <p:ph type="sldNum" sz="quarter" idx="12"/>
          </p:nvPr>
        </p:nvSpPr>
        <p:spPr/>
        <p:txBody>
          <a:bodyPr/>
          <a:lstStyle/>
          <a:p>
            <a:fld id="{B5346379-99B8-4D47-8EAF-938C34B28DAA}" type="slidenum">
              <a:rPr lang="es-CO" smtClean="0"/>
              <a:t>84</a:t>
            </a:fld>
            <a:endParaRPr lang="es-CO"/>
          </a:p>
        </p:txBody>
      </p:sp>
    </p:spTree>
    <p:extLst>
      <p:ext uri="{BB962C8B-B14F-4D97-AF65-F5344CB8AC3E}">
        <p14:creationId xmlns:p14="http://schemas.microsoft.com/office/powerpoint/2010/main" val="647374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DEAEA-5B50-D880-6667-4E16B80C3FBC}"/>
              </a:ext>
            </a:extLst>
          </p:cNvPr>
          <p:cNvSpPr>
            <a:spLocks noGrp="1"/>
          </p:cNvSpPr>
          <p:nvPr>
            <p:ph type="title"/>
          </p:nvPr>
        </p:nvSpPr>
        <p:spPr>
          <a:xfrm>
            <a:off x="913775" y="618518"/>
            <a:ext cx="10364451" cy="827727"/>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A </a:t>
            </a:r>
            <a:r>
              <a:rPr kumimoji="0" lang="es-CO" sz="2400" b="0" i="0" u="none" strike="noStrike" kern="1200" cap="none" spc="0" normalizeH="0" baseline="0" noProof="0" dirty="0">
                <a:ln>
                  <a:noFill/>
                </a:ln>
                <a:solidFill>
                  <a:srgbClr val="C00000"/>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C </a:t>
            </a:r>
            <a:r>
              <a:rPr kumimoji="0" lang="es-CO" sz="2400" b="0" i="0" u="none" strike="noStrike" kern="1200" cap="none" spc="0" normalizeH="0" baseline="0" noProof="0" dirty="0">
                <a:ln>
                  <a:noFill/>
                </a:ln>
                <a:solidFill>
                  <a:srgbClr val="CE6633"/>
                </a:solidFill>
                <a:effectLst/>
                <a:uLnTx/>
                <a:uFillTx/>
                <a:latin typeface="+mn-lt"/>
                <a:ea typeface="+mj-ea"/>
                <a:cs typeface="+mj-cs"/>
              </a:rPr>
              <a:t>O </a:t>
            </a:r>
            <a:r>
              <a:rPr kumimoji="0" lang="es-CO" sz="2400" b="0" i="0" u="none" strike="noStrike" kern="1200" cap="none" spc="0" normalizeH="0" baseline="0" noProof="0" dirty="0">
                <a:ln>
                  <a:noFill/>
                </a:ln>
                <a:solidFill>
                  <a:prstClr val="black"/>
                </a:solidFill>
                <a:effectLst/>
                <a:uLnTx/>
                <a:uFillTx/>
                <a:latin typeface="+mn-lt"/>
                <a:ea typeface="+mj-ea"/>
                <a:cs typeface="+mj-cs"/>
              </a:rPr>
              <a:t>N </a:t>
            </a:r>
            <a:r>
              <a:rPr kumimoji="0" lang="es-CO" sz="2400" b="0" i="0" u="none" strike="noStrike" kern="1200" cap="none" spc="0" normalizeH="0" baseline="0" noProof="0" dirty="0">
                <a:ln>
                  <a:noFill/>
                </a:ln>
                <a:solidFill>
                  <a:srgbClr val="2FA3EE">
                    <a:lumMod val="75000"/>
                  </a:srgbClr>
                </a:solidFill>
                <a:effectLst/>
                <a:uLnTx/>
                <a:uFillTx/>
                <a:latin typeface="+mn-lt"/>
                <a:ea typeface="+mj-ea"/>
                <a:cs typeface="+mj-cs"/>
              </a:rPr>
              <a:t>V </a:t>
            </a:r>
            <a:r>
              <a:rPr kumimoji="0" lang="es-CO" sz="2400" b="0" i="0" u="none" strike="noStrike" kern="1200" cap="none" spc="0" normalizeH="0" baseline="0" noProof="0" dirty="0">
                <a:ln>
                  <a:noFill/>
                </a:ln>
                <a:solidFill>
                  <a:srgbClr val="92D050"/>
                </a:solidFill>
                <a:effectLst/>
                <a:uLnTx/>
                <a:uFillTx/>
                <a:latin typeface="+mn-lt"/>
                <a:ea typeface="+mj-ea"/>
                <a:cs typeface="+mj-cs"/>
              </a:rPr>
              <a:t>I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V</a:t>
            </a:r>
            <a:r>
              <a:rPr kumimoji="0" lang="es-CO" sz="2400" b="0" i="0" u="none" strike="noStrike" kern="1200" cap="none" spc="0" normalizeH="0" baseline="0" noProof="0" dirty="0">
                <a:ln>
                  <a:noFill/>
                </a:ln>
                <a:solidFill>
                  <a:srgbClr val="CE6633">
                    <a:lumMod val="60000"/>
                    <a:lumOff val="40000"/>
                  </a:srgbClr>
                </a:solidFill>
                <a:effectLst/>
                <a:uLnTx/>
                <a:uFillTx/>
                <a:latin typeface="+mn-lt"/>
                <a:ea typeface="+mj-ea"/>
                <a:cs typeface="+mj-cs"/>
              </a:rPr>
              <a:t> E </a:t>
            </a:r>
            <a:r>
              <a:rPr kumimoji="0" lang="es-CO" sz="2400" b="0" i="0" u="none" strike="noStrike" kern="1200" cap="none" spc="0" normalizeH="0" baseline="0" noProof="0" dirty="0">
                <a:ln>
                  <a:noFill/>
                </a:ln>
                <a:solidFill>
                  <a:srgbClr val="2FA3EE">
                    <a:lumMod val="50000"/>
                  </a:srgbClr>
                </a:solidFill>
                <a:effectLst/>
                <a:uLnTx/>
                <a:uFillTx/>
                <a:latin typeface="+mn-lt"/>
                <a:ea typeface="+mj-ea"/>
                <a:cs typeface="+mj-cs"/>
              </a:rPr>
              <a:t>N</a:t>
            </a:r>
            <a:r>
              <a:rPr kumimoji="0" lang="es-CO" sz="2400" b="0" i="0" u="none" strike="noStrike" kern="1200" cap="none" spc="0" normalizeH="0" baseline="0" noProof="0" dirty="0">
                <a:ln>
                  <a:noFill/>
                </a:ln>
                <a:solidFill>
                  <a:srgbClr val="00B0F0"/>
                </a:solidFill>
                <a:effectLst/>
                <a:uLnTx/>
                <a:uFillTx/>
                <a:latin typeface="+mn-lt"/>
                <a:ea typeface="+mj-ea"/>
                <a:cs typeface="+mj-cs"/>
              </a:rPr>
              <a:t> C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I </a:t>
            </a:r>
            <a:r>
              <a:rPr kumimoji="0" lang="es-CO" sz="2400" b="0" i="0" u="none" strike="noStrike" kern="1200" cap="none" spc="0" normalizeH="0" baseline="0" noProof="0" dirty="0">
                <a:ln>
                  <a:noFill/>
                </a:ln>
                <a:solidFill>
                  <a:srgbClr val="2FA3EE">
                    <a:lumMod val="60000"/>
                    <a:lumOff val="40000"/>
                  </a:srgbClr>
                </a:solidFill>
                <a:effectLst/>
                <a:uLnTx/>
                <a:uFillTx/>
                <a:latin typeface="+mn-lt"/>
                <a:ea typeface="+mj-ea"/>
                <a:cs typeface="+mj-cs"/>
              </a:rPr>
              <a:t>A </a:t>
            </a:r>
            <a:endParaRPr lang="es-CO" dirty="0">
              <a:latin typeface="+mn-lt"/>
            </a:endParaRPr>
          </a:p>
        </p:txBody>
      </p:sp>
      <p:sp>
        <p:nvSpPr>
          <p:cNvPr id="3" name="Marcador de contenido 2">
            <a:extLst>
              <a:ext uri="{FF2B5EF4-FFF2-40B4-BE49-F238E27FC236}">
                <a16:creationId xmlns:a16="http://schemas.microsoft.com/office/drawing/2014/main" id="{8EEFA990-F0BF-D6C6-9FD5-A0C11BA99A74}"/>
              </a:ext>
            </a:extLst>
          </p:cNvPr>
          <p:cNvSpPr>
            <a:spLocks noGrp="1"/>
          </p:cNvSpPr>
          <p:nvPr>
            <p:ph sz="quarter" idx="13"/>
          </p:nvPr>
        </p:nvSpPr>
        <p:spPr>
          <a:xfrm>
            <a:off x="913774" y="1931439"/>
            <a:ext cx="5106026" cy="3732244"/>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a:t>
            </a:r>
            <a:r>
              <a:rPr lang="es-CO" sz="1200" dirty="0">
                <a:solidFill>
                  <a:srgbClr val="3366CC"/>
                </a:solidFill>
              </a:rPr>
              <a:t>JóVENES DE SECUNDARIA</a:t>
            </a:r>
            <a:endParaRPr kumimoji="0" lang="es-CO" sz="1200" b="0" i="0" u="none" strike="noStrike" kern="1200" cap="all"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la convivencia es la capacidad de vivir en armonía con otras personas, respetando sus derechos, opiniones y diferencias, y contribuyendo a un ambiente pacífico y constructivo. en la adolescencia, implica aprender a manejar los conflictos de manera positiva, practicar la tolerancia y participar activamente en la construcción de una comunidad justa y solidaria</a:t>
            </a:r>
            <a:r>
              <a:rPr kumimoji="0" lang="es-ES" sz="1200" b="0" i="0" u="none" strike="noStrike" kern="1200" cap="all" spc="0" normalizeH="0" baseline="0" noProof="0" dirty="0">
                <a:ln>
                  <a:noFill/>
                </a:ln>
                <a:solidFill>
                  <a:prstClr val="black"/>
                </a:solidFill>
                <a:effectLst/>
                <a:uLnTx/>
                <a:uFillTx/>
              </a:rPr>
              <a:t>.</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r>
              <a:rPr kumimoji="0" lang="es-ES" sz="1200" b="1" i="0" u="none" strike="noStrike" kern="1200" cap="none" spc="0" normalizeH="0" baseline="0" noProof="0" dirty="0">
                <a:ln>
                  <a:noFill/>
                </a:ln>
                <a:solidFill>
                  <a:prstClr val="black"/>
                </a:solidFill>
                <a:effectLst/>
                <a:uLnTx/>
                <a:uFillTx/>
              </a:rPr>
              <a:t>Uniforme de educación física y todo el material necesario que se requiera.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10 a 55 minutos </a:t>
            </a:r>
            <a:r>
              <a:rPr kumimoji="0" lang="es-ES" sz="1200" b="1" i="0" u="none" strike="noStrike" kern="1200" cap="none" spc="0" normalizeH="0" baseline="0" noProof="0" dirty="0" err="1">
                <a:ln>
                  <a:noFill/>
                </a:ln>
                <a:solidFill>
                  <a:prstClr val="black"/>
                </a:solidFill>
                <a:effectLst/>
                <a:uLnTx/>
                <a:uFillTx/>
              </a:rPr>
              <a:t>minutos</a:t>
            </a:r>
            <a:r>
              <a:rPr kumimoji="0" lang="es-ES" sz="1200" b="1" i="0" u="none" strike="noStrike" kern="1200" cap="none" spc="0" normalizeH="0" baseline="0" noProof="0" dirty="0">
                <a:ln>
                  <a:noFill/>
                </a:ln>
                <a:solidFill>
                  <a:prstClr val="black"/>
                </a:solidFill>
                <a:effectLst/>
                <a:uLnTx/>
                <a:uFillTx/>
              </a:rPr>
              <a:t>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B2F84434-7DD7-C756-CFEE-988DF3F998FB}"/>
              </a:ext>
            </a:extLst>
          </p:cNvPr>
          <p:cNvSpPr>
            <a:spLocks noGrp="1"/>
          </p:cNvSpPr>
          <p:nvPr>
            <p:ph sz="quarter" idx="14"/>
          </p:nvPr>
        </p:nvSpPr>
        <p:spPr>
          <a:xfrm>
            <a:off x="6172200" y="1931437"/>
            <a:ext cx="5105400" cy="4021493"/>
          </a:xfrm>
        </p:spPr>
        <p:txBody>
          <a:bodyPr>
            <a:normAutofit fontScale="2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4800" b="0" i="0" u="none" strike="noStrike" kern="1200" cap="all" spc="0" normalizeH="0" baseline="0" noProof="0" dirty="0">
                <a:ln>
                  <a:noFill/>
                </a:ln>
                <a:solidFill>
                  <a:srgbClr val="FFC000"/>
                </a:solidFill>
                <a:effectLst/>
                <a:uLnTx/>
                <a:uFillTx/>
                <a:ea typeface="+mn-ea"/>
                <a:cs typeface="+mn-cs"/>
              </a:rPr>
              <a:t>Inicio dirigido a jóvenes de DÉCIMO Y UNDÉCIMO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48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4800" b="1" i="0" u="none" strike="noStrike" kern="1200" cap="none" spc="0" normalizeH="0" baseline="0" noProof="0" dirty="0">
                <a:ln>
                  <a:noFill/>
                </a:ln>
                <a:solidFill>
                  <a:prstClr val="black"/>
                </a:solidFill>
                <a:effectLst/>
                <a:uLnTx/>
                <a:uFillTx/>
                <a:ea typeface="+mn-ea"/>
                <a:cs typeface="+mn-cs"/>
              </a:rPr>
              <a:t>.Juegos: El círculo del tambor, construyendo la palanca, la danza de a unidad, el arroz colectivo, tejiendo redes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4800" b="1" i="0" u="none" strike="noStrike" kern="1200" cap="none" spc="0" normalizeH="0" baseline="0" noProof="0" dirty="0">
                <a:ln>
                  <a:noFill/>
                </a:ln>
                <a:solidFill>
                  <a:prstClr val="black"/>
                </a:solidFill>
                <a:effectLst/>
                <a:uLnTx/>
                <a:uFillTx/>
                <a:ea typeface="+mn-ea"/>
                <a:cs typeface="+mn-cs"/>
              </a:rPr>
              <a:t>Artículos filosóficos (Aristóteles, </a:t>
            </a:r>
            <a:r>
              <a:rPr lang="es-CO" sz="4800" b="1" cap="none" dirty="0">
                <a:solidFill>
                  <a:prstClr val="black"/>
                </a:solidFill>
              </a:rPr>
              <a:t>H</a:t>
            </a:r>
            <a:r>
              <a:rPr kumimoji="0" lang="es-CO" sz="4800" b="1" i="0" u="none" strike="noStrike" kern="1200" cap="none" spc="0" normalizeH="0" baseline="0" noProof="0" dirty="0" err="1">
                <a:ln>
                  <a:noFill/>
                </a:ln>
                <a:solidFill>
                  <a:prstClr val="black"/>
                </a:solidFill>
                <a:effectLst/>
                <a:uLnTx/>
                <a:uFillTx/>
                <a:ea typeface="+mn-ea"/>
                <a:cs typeface="+mn-cs"/>
              </a:rPr>
              <a:t>abermas</a:t>
            </a:r>
            <a:r>
              <a:rPr lang="es-CO" sz="4800" b="1" cap="none" dirty="0">
                <a:solidFill>
                  <a:prstClr val="black"/>
                </a:solidFill>
              </a:rPr>
              <a:t>), videos, estudios de caso, debates, todo referente a la implementación, práctica de la convivencia.</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48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4800" b="1" i="0" u="none" strike="noStrike" kern="1200" cap="none" spc="0" normalizeH="0" baseline="0" noProof="0" dirty="0">
                <a:ln>
                  <a:noFill/>
                </a:ln>
                <a:solidFill>
                  <a:prstClr val="black"/>
                </a:solidFill>
                <a:effectLst/>
                <a:uLnTx/>
                <a:uFillTx/>
                <a:ea typeface="+mn-ea"/>
                <a:cs typeface="+mn-cs"/>
              </a:rPr>
              <a:t>  Padres y docentes , premie a todos los </a:t>
            </a:r>
            <a:r>
              <a:rPr lang="es-CO" sz="4800" b="1" cap="none" dirty="0">
                <a:solidFill>
                  <a:prstClr val="black"/>
                </a:solidFill>
              </a:rPr>
              <a:t>jóvenes.</a:t>
            </a:r>
            <a:endParaRPr kumimoji="0" lang="es-CO" sz="4800" b="1" i="0" u="none" strike="noStrike" kern="1200" cap="none" spc="0" normalizeH="0" baseline="0" noProof="0" dirty="0">
              <a:ln>
                <a:noFill/>
              </a:ln>
              <a:solidFill>
                <a:prstClr val="black"/>
              </a:solidFill>
              <a:effectLst/>
              <a:uLnTx/>
              <a:uFillTx/>
              <a:ea typeface="+mn-ea"/>
              <a:cs typeface="+mn-cs"/>
            </a:endParaRPr>
          </a:p>
          <a:p>
            <a:endParaRPr lang="es-CO" dirty="0"/>
          </a:p>
        </p:txBody>
      </p:sp>
      <p:pic>
        <p:nvPicPr>
          <p:cNvPr id="5" name="Gráfico 1">
            <a:extLst>
              <a:ext uri="{FF2B5EF4-FFF2-40B4-BE49-F238E27FC236}">
                <a16:creationId xmlns:a16="http://schemas.microsoft.com/office/drawing/2014/main" id="{C3E61854-C116-F0FA-07A8-028E3DFB13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54614" cy="1217823"/>
          </a:xfrm>
          <a:prstGeom prst="rect">
            <a:avLst/>
          </a:prstGeom>
        </p:spPr>
      </p:pic>
      <p:sp>
        <p:nvSpPr>
          <p:cNvPr id="6" name="Marcador de número de diapositiva 5">
            <a:extLst>
              <a:ext uri="{FF2B5EF4-FFF2-40B4-BE49-F238E27FC236}">
                <a16:creationId xmlns:a16="http://schemas.microsoft.com/office/drawing/2014/main" id="{C8288A3B-7935-CBAD-063C-5AC2D3A60635}"/>
              </a:ext>
            </a:extLst>
          </p:cNvPr>
          <p:cNvSpPr>
            <a:spLocks noGrp="1"/>
          </p:cNvSpPr>
          <p:nvPr>
            <p:ph type="sldNum" sz="quarter" idx="12"/>
          </p:nvPr>
        </p:nvSpPr>
        <p:spPr/>
        <p:txBody>
          <a:bodyPr/>
          <a:lstStyle/>
          <a:p>
            <a:fld id="{B5346379-99B8-4D47-8EAF-938C34B28DAA}" type="slidenum">
              <a:rPr lang="es-CO" smtClean="0"/>
              <a:t>85</a:t>
            </a:fld>
            <a:endParaRPr lang="es-CO"/>
          </a:p>
        </p:txBody>
      </p:sp>
    </p:spTree>
    <p:extLst>
      <p:ext uri="{BB962C8B-B14F-4D97-AF65-F5344CB8AC3E}">
        <p14:creationId xmlns:p14="http://schemas.microsoft.com/office/powerpoint/2010/main" val="5566556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29956C1-C39D-FC2C-1FFF-54710B19CA3D}"/>
              </a:ext>
            </a:extLst>
          </p:cNvPr>
          <p:cNvSpPr txBox="1"/>
          <p:nvPr/>
        </p:nvSpPr>
        <p:spPr>
          <a:xfrm>
            <a:off x="2052735" y="2052735"/>
            <a:ext cx="8509518" cy="2092881"/>
          </a:xfrm>
          <a:prstGeom prst="rect">
            <a:avLst/>
          </a:prstGeom>
          <a:noFill/>
        </p:spPr>
        <p:txBody>
          <a:bodyPr wrap="square">
            <a:spAutoFit/>
          </a:bodyPr>
          <a:lstStyle/>
          <a:p>
            <a:endParaRPr lang="es-CO" sz="2200" b="1" cap="all" dirty="0">
              <a:solidFill>
                <a:prstClr val="black"/>
              </a:solidFill>
              <a:latin typeface="Bradley Hand ITC" panose="03070402050302030203" pitchFamily="66" charset="0"/>
            </a:endParaRPr>
          </a:p>
          <a:p>
            <a:pPr algn="ctr"/>
            <a:r>
              <a:rPr kumimoji="0" lang="es-CO" sz="2200" b="1" i="0" u="none" strike="noStrike" kern="1200" cap="all" spc="0" normalizeH="0" baseline="0" noProof="0" dirty="0">
                <a:ln>
                  <a:noFill/>
                </a:ln>
                <a:solidFill>
                  <a:prstClr val="black"/>
                </a:solidFill>
                <a:effectLst/>
                <a:uLnTx/>
                <a:uFillTx/>
                <a:ea typeface="+mn-ea"/>
                <a:cs typeface="+mn-cs"/>
              </a:rPr>
              <a:t>“Los modales suaves son para el espíritu lo que la gracia es para el cuerpo”</a:t>
            </a:r>
            <a:br>
              <a:rPr kumimoji="0" lang="es-CO" sz="2200" b="1" i="0" u="none" strike="noStrike" kern="1200" cap="all" spc="0" normalizeH="0" baseline="0" noProof="0" dirty="0">
                <a:ln>
                  <a:noFill/>
                </a:ln>
                <a:solidFill>
                  <a:prstClr val="black"/>
                </a:solidFill>
                <a:effectLst/>
                <a:uLnTx/>
                <a:uFillTx/>
                <a:ea typeface="+mn-ea"/>
                <a:cs typeface="+mn-cs"/>
              </a:rPr>
            </a:br>
            <a:endParaRPr kumimoji="0" lang="es-CO" sz="2200" b="1" i="0" u="none" strike="noStrike" kern="1200" cap="all" spc="0" normalizeH="0" baseline="0" noProof="0" dirty="0">
              <a:ln>
                <a:noFill/>
              </a:ln>
              <a:solidFill>
                <a:prstClr val="black"/>
              </a:solidFill>
              <a:effectLst/>
              <a:uLnTx/>
              <a:uFillTx/>
              <a:ea typeface="+mn-ea"/>
              <a:cs typeface="+mn-cs"/>
            </a:endParaRPr>
          </a:p>
          <a:p>
            <a:pPr algn="ctr"/>
            <a:r>
              <a:rPr lang="es-CO" sz="2200" b="1" dirty="0"/>
              <a:t>Jean de La </a:t>
            </a:r>
            <a:r>
              <a:rPr lang="es-CO" sz="2200" b="1" dirty="0" err="1"/>
              <a:t>Bruyère</a:t>
            </a:r>
            <a:endParaRPr lang="es-ES" sz="2200" b="1" dirty="0"/>
          </a:p>
          <a:p>
            <a:pPr algn="ctr"/>
            <a:endParaRPr lang="es-CO" sz="2000" b="1" dirty="0">
              <a:latin typeface="Bradley Hand ITC" panose="03070402050302030203" pitchFamily="66" charset="0"/>
            </a:endParaRPr>
          </a:p>
        </p:txBody>
      </p:sp>
      <p:pic>
        <p:nvPicPr>
          <p:cNvPr id="2" name="Gráfico 1">
            <a:extLst>
              <a:ext uri="{FF2B5EF4-FFF2-40B4-BE49-F238E27FC236}">
                <a16:creationId xmlns:a16="http://schemas.microsoft.com/office/drawing/2014/main" id="{800AE87D-C2BC-D0B4-7CB7-28F980EC0A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92424" cy="1318062"/>
          </a:xfrm>
          <a:prstGeom prst="rect">
            <a:avLst/>
          </a:prstGeom>
        </p:spPr>
      </p:pic>
      <p:sp>
        <p:nvSpPr>
          <p:cNvPr id="4" name="Marcador de número de diapositiva 3">
            <a:extLst>
              <a:ext uri="{FF2B5EF4-FFF2-40B4-BE49-F238E27FC236}">
                <a16:creationId xmlns:a16="http://schemas.microsoft.com/office/drawing/2014/main" id="{8FEEDA77-12B3-9011-1EAB-525AEE6CF91B}"/>
              </a:ext>
            </a:extLst>
          </p:cNvPr>
          <p:cNvSpPr>
            <a:spLocks noGrp="1"/>
          </p:cNvSpPr>
          <p:nvPr>
            <p:ph type="sldNum" sz="quarter" idx="12"/>
          </p:nvPr>
        </p:nvSpPr>
        <p:spPr/>
        <p:txBody>
          <a:bodyPr/>
          <a:lstStyle/>
          <a:p>
            <a:fld id="{B5346379-99B8-4D47-8EAF-938C34B28DAA}" type="slidenum">
              <a:rPr lang="es-CO" smtClean="0"/>
              <a:t>86</a:t>
            </a:fld>
            <a:endParaRPr lang="es-CO"/>
          </a:p>
        </p:txBody>
      </p:sp>
    </p:spTree>
    <p:extLst>
      <p:ext uri="{BB962C8B-B14F-4D97-AF65-F5344CB8AC3E}">
        <p14:creationId xmlns:p14="http://schemas.microsoft.com/office/powerpoint/2010/main" val="31012904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598F148-940C-AC3B-680A-4B5A79D94769}"/>
              </a:ext>
            </a:extLst>
          </p:cNvPr>
          <p:cNvPicPr>
            <a:picLocks noChangeAspect="1"/>
          </p:cNvPicPr>
          <p:nvPr/>
        </p:nvPicPr>
        <p:blipFill>
          <a:blip r:embed="rId2"/>
          <a:stretch>
            <a:fillRect/>
          </a:stretch>
        </p:blipFill>
        <p:spPr>
          <a:xfrm>
            <a:off x="1562561" y="161925"/>
            <a:ext cx="8088391" cy="6534150"/>
          </a:xfrm>
          <a:prstGeom prst="rect">
            <a:avLst/>
          </a:prstGeom>
        </p:spPr>
      </p:pic>
      <p:sp>
        <p:nvSpPr>
          <p:cNvPr id="4" name="Rectángulo 3">
            <a:extLst>
              <a:ext uri="{FF2B5EF4-FFF2-40B4-BE49-F238E27FC236}">
                <a16:creationId xmlns:a16="http://schemas.microsoft.com/office/drawing/2014/main" id="{0014D10C-BE39-29FC-FA78-60C6251A1568}"/>
              </a:ext>
            </a:extLst>
          </p:cNvPr>
          <p:cNvSpPr/>
          <p:nvPr/>
        </p:nvSpPr>
        <p:spPr>
          <a:xfrm>
            <a:off x="1971675" y="2305050"/>
            <a:ext cx="1981200" cy="53340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prstClr val="white"/>
                </a:solidFill>
                <a:effectLst/>
                <a:uLnTx/>
                <a:uFillTx/>
                <a:latin typeface="Amasis MT Pro Black" panose="02040A04050005020304" pitchFamily="18" charset="0"/>
                <a:ea typeface="+mn-ea"/>
                <a:cs typeface="+mn-cs"/>
              </a:rPr>
              <a:t>Masticar bien los alimentos sin hacer ruidos.</a:t>
            </a:r>
          </a:p>
        </p:txBody>
      </p:sp>
      <p:sp>
        <p:nvSpPr>
          <p:cNvPr id="5" name="Rectángulo 4">
            <a:extLst>
              <a:ext uri="{FF2B5EF4-FFF2-40B4-BE49-F238E27FC236}">
                <a16:creationId xmlns:a16="http://schemas.microsoft.com/office/drawing/2014/main" id="{192C952F-DB88-5B5E-913F-C6FCFA79EFFA}"/>
              </a:ext>
            </a:extLst>
          </p:cNvPr>
          <p:cNvSpPr/>
          <p:nvPr/>
        </p:nvSpPr>
        <p:spPr>
          <a:xfrm>
            <a:off x="4875066" y="2233612"/>
            <a:ext cx="1463382" cy="409575"/>
          </a:xfrm>
          <a:prstGeom prst="rect">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prstClr val="white"/>
                </a:solidFill>
                <a:effectLst/>
                <a:uLnTx/>
                <a:uFillTx/>
                <a:latin typeface="Amasis MT Pro Black" panose="02040A04050005020304" pitchFamily="18" charset="0"/>
                <a:ea typeface="+mn-ea"/>
                <a:cs typeface="+mn-cs"/>
              </a:rPr>
              <a:t>Limpiar la boca con la servilleta</a:t>
            </a:r>
          </a:p>
        </p:txBody>
      </p:sp>
      <p:sp>
        <p:nvSpPr>
          <p:cNvPr id="6" name="Rectángulo 5">
            <a:extLst>
              <a:ext uri="{FF2B5EF4-FFF2-40B4-BE49-F238E27FC236}">
                <a16:creationId xmlns:a16="http://schemas.microsoft.com/office/drawing/2014/main" id="{3BCA22B5-4579-DFEA-80A4-3CD0770FC3BB}"/>
              </a:ext>
            </a:extLst>
          </p:cNvPr>
          <p:cNvSpPr/>
          <p:nvPr/>
        </p:nvSpPr>
        <p:spPr>
          <a:xfrm>
            <a:off x="7397424" y="2162175"/>
            <a:ext cx="1809750" cy="409575"/>
          </a:xfrm>
          <a:prstGeom prst="rect">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prstClr val="white"/>
                </a:solidFill>
                <a:effectLst/>
                <a:uLnTx/>
                <a:uFillTx/>
                <a:latin typeface="Amasis MT Pro Black" panose="02040A04050005020304" pitchFamily="18" charset="0"/>
                <a:ea typeface="+mn-ea"/>
                <a:cs typeface="+mn-cs"/>
              </a:rPr>
              <a:t>Comer toda la comida, no desperdiciarla </a:t>
            </a:r>
          </a:p>
        </p:txBody>
      </p:sp>
      <p:sp>
        <p:nvSpPr>
          <p:cNvPr id="7" name="Rectángulo 6">
            <a:extLst>
              <a:ext uri="{FF2B5EF4-FFF2-40B4-BE49-F238E27FC236}">
                <a16:creationId xmlns:a16="http://schemas.microsoft.com/office/drawing/2014/main" id="{BDEFA376-472F-FFC1-82A4-D22A2EB3A52D}"/>
              </a:ext>
            </a:extLst>
          </p:cNvPr>
          <p:cNvSpPr/>
          <p:nvPr/>
        </p:nvSpPr>
        <p:spPr>
          <a:xfrm>
            <a:off x="2305049" y="3762376"/>
            <a:ext cx="1762125" cy="457200"/>
          </a:xfrm>
          <a:prstGeom prst="rect">
            <a:avLst/>
          </a:prstGeom>
          <a:solidFill>
            <a:srgbClr val="2CBF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white"/>
                </a:solidFill>
                <a:effectLst/>
                <a:uLnTx/>
                <a:uFillTx/>
                <a:latin typeface="Amasis MT Pro Black" panose="02040A04050005020304" pitchFamily="18" charset="0"/>
                <a:ea typeface="+mn-ea"/>
                <a:cs typeface="+mn-cs"/>
              </a:rPr>
              <a:t>Los codos en la mesa, no</a:t>
            </a:r>
          </a:p>
        </p:txBody>
      </p:sp>
      <p:sp>
        <p:nvSpPr>
          <p:cNvPr id="8" name="Rectángulo 7">
            <a:extLst>
              <a:ext uri="{FF2B5EF4-FFF2-40B4-BE49-F238E27FC236}">
                <a16:creationId xmlns:a16="http://schemas.microsoft.com/office/drawing/2014/main" id="{C7CCA677-62AF-B5FF-4533-0487F477E625}"/>
              </a:ext>
            </a:extLst>
          </p:cNvPr>
          <p:cNvSpPr/>
          <p:nvPr/>
        </p:nvSpPr>
        <p:spPr>
          <a:xfrm>
            <a:off x="7483149" y="4438651"/>
            <a:ext cx="1638300" cy="495299"/>
          </a:xfrm>
          <a:prstGeom prst="rect">
            <a:avLst/>
          </a:prstGeom>
          <a:solidFill>
            <a:srgbClr val="E91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prstClr val="white"/>
                </a:solidFill>
                <a:effectLst/>
                <a:uLnTx/>
                <a:uFillTx/>
                <a:latin typeface="Amasis MT Pro Black" panose="02040A04050005020304" pitchFamily="18" charset="0"/>
                <a:ea typeface="+mn-ea"/>
                <a:cs typeface="+mn-cs"/>
              </a:rPr>
              <a:t>Pedir &lt;&lt;por favor&gt;&gt; las cosas</a:t>
            </a:r>
          </a:p>
        </p:txBody>
      </p:sp>
      <p:sp>
        <p:nvSpPr>
          <p:cNvPr id="9" name="Rectángulo: esquinas redondeadas 8">
            <a:extLst>
              <a:ext uri="{FF2B5EF4-FFF2-40B4-BE49-F238E27FC236}">
                <a16:creationId xmlns:a16="http://schemas.microsoft.com/office/drawing/2014/main" id="{A3E1D7D0-DB3D-457B-4038-B340B111E6A4}"/>
              </a:ext>
            </a:extLst>
          </p:cNvPr>
          <p:cNvSpPr/>
          <p:nvPr/>
        </p:nvSpPr>
        <p:spPr>
          <a:xfrm>
            <a:off x="3360951" y="6038850"/>
            <a:ext cx="1737051" cy="409576"/>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prstClr val="white"/>
                </a:solidFill>
                <a:effectLst/>
                <a:uLnTx/>
                <a:uFillTx/>
                <a:latin typeface="Amasis MT Pro Black" panose="02040A04050005020304" pitchFamily="18" charset="0"/>
                <a:ea typeface="+mn-ea"/>
                <a:cs typeface="+mn-cs"/>
              </a:rPr>
              <a:t>Evitar hablar con la boca llena </a:t>
            </a:r>
          </a:p>
        </p:txBody>
      </p:sp>
      <p:sp>
        <p:nvSpPr>
          <p:cNvPr id="10" name="Rectángulo: esquinas redondeadas 9">
            <a:extLst>
              <a:ext uri="{FF2B5EF4-FFF2-40B4-BE49-F238E27FC236}">
                <a16:creationId xmlns:a16="http://schemas.microsoft.com/office/drawing/2014/main" id="{C8D045AE-9A84-8EE0-A38A-8591C4A878C6}"/>
              </a:ext>
            </a:extLst>
          </p:cNvPr>
          <p:cNvSpPr/>
          <p:nvPr/>
        </p:nvSpPr>
        <p:spPr>
          <a:xfrm>
            <a:off x="7151901" y="5995988"/>
            <a:ext cx="1969548" cy="495299"/>
          </a:xfrm>
          <a:prstGeom prst="roundRect">
            <a:avLst/>
          </a:prstGeom>
          <a:solidFill>
            <a:srgbClr val="B05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prstClr val="white"/>
                </a:solidFill>
                <a:effectLst/>
                <a:uLnTx/>
                <a:uFillTx/>
                <a:latin typeface="Amasis MT Pro Black" panose="02040A04050005020304" pitchFamily="18" charset="0"/>
                <a:ea typeface="+mn-ea"/>
                <a:cs typeface="+mn-cs"/>
              </a:rPr>
              <a:t>Dar las gracias por tus sabrosos alimentos</a:t>
            </a:r>
          </a:p>
        </p:txBody>
      </p:sp>
      <p:sp>
        <p:nvSpPr>
          <p:cNvPr id="11" name="Rectángulo 10">
            <a:extLst>
              <a:ext uri="{FF2B5EF4-FFF2-40B4-BE49-F238E27FC236}">
                <a16:creationId xmlns:a16="http://schemas.microsoft.com/office/drawing/2014/main" id="{2FE6827F-2C07-7D29-C37B-E4667CBC1C9A}"/>
              </a:ext>
            </a:extLst>
          </p:cNvPr>
          <p:cNvSpPr/>
          <p:nvPr/>
        </p:nvSpPr>
        <p:spPr>
          <a:xfrm>
            <a:off x="503585" y="619125"/>
            <a:ext cx="731370" cy="507831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w="12700">
                  <a:solidFill>
                    <a:srgbClr val="242852">
                      <a:lumMod val="75000"/>
                    </a:srgbClr>
                  </a:solidFill>
                  <a:prstDash val="solid"/>
                </a:ln>
                <a:solidFill>
                  <a:srgbClr val="E91BBD"/>
                </a:solidFill>
                <a:effectLst>
                  <a:outerShdw dist="38100" dir="2640000" algn="bl" rotWithShape="0">
                    <a:srgbClr val="242852">
                      <a:lumMod val="75000"/>
                    </a:srgbClr>
                  </a:outerShdw>
                </a:effectLst>
                <a:uLnTx/>
                <a:uFillTx/>
                <a:latin typeface="Amasis MT Pro Black" panose="02040A04050005020304" pitchFamily="18" charset="0"/>
                <a:ea typeface="+mn-ea"/>
                <a:cs typeface="+mn-cs"/>
              </a:rPr>
              <a:t>Buenos</a:t>
            </a:r>
            <a:r>
              <a:rPr kumimoji="0" lang="es-ES" sz="5400" b="1" i="0" u="none" strike="noStrike" kern="1200" cap="none" spc="0" normalizeH="0" baseline="0" noProof="0" dirty="0">
                <a:ln w="12700">
                  <a:solidFill>
                    <a:srgbClr val="242852">
                      <a:lumMod val="75000"/>
                    </a:srgbClr>
                  </a:solidFill>
                  <a:prstDash val="solid"/>
                </a:ln>
                <a:pattFill prst="dkUpDiag">
                  <a:fgClr>
                    <a:srgbClr val="242852"/>
                  </a:fgClr>
                  <a:bgClr>
                    <a:srgbClr val="242852">
                      <a:lumMod val="20000"/>
                      <a:lumOff val="80000"/>
                    </a:srgbClr>
                  </a:bgClr>
                </a:pattFill>
                <a:effectLst>
                  <a:outerShdw dist="38100" dir="2640000" algn="bl" rotWithShape="0">
                    <a:srgbClr val="242852">
                      <a:lumMod val="75000"/>
                    </a:srgbClr>
                  </a:outerShdw>
                </a:effectLst>
                <a:uLnTx/>
                <a:uFillTx/>
                <a:latin typeface="Calibri" panose="020F0502020204030204"/>
                <a:ea typeface="+mn-ea"/>
                <a:cs typeface="+mn-cs"/>
              </a:rPr>
              <a:t> </a:t>
            </a:r>
          </a:p>
        </p:txBody>
      </p:sp>
      <p:sp>
        <p:nvSpPr>
          <p:cNvPr id="12" name="Rectángulo 11">
            <a:extLst>
              <a:ext uri="{FF2B5EF4-FFF2-40B4-BE49-F238E27FC236}">
                <a16:creationId xmlns:a16="http://schemas.microsoft.com/office/drawing/2014/main" id="{E3351B7C-2CAD-22B8-9C4F-D03E7A117468}"/>
              </a:ext>
            </a:extLst>
          </p:cNvPr>
          <p:cNvSpPr/>
          <p:nvPr/>
        </p:nvSpPr>
        <p:spPr>
          <a:xfrm>
            <a:off x="10801351" y="310217"/>
            <a:ext cx="796960" cy="59715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w="12700">
                  <a:solidFill>
                    <a:srgbClr val="242852">
                      <a:lumMod val="75000"/>
                    </a:srgbClr>
                  </a:solidFill>
                  <a:prstDash val="solid"/>
                </a:ln>
                <a:solidFill>
                  <a:srgbClr val="E91BBD"/>
                </a:solidFill>
                <a:effectLst>
                  <a:outerShdw dist="38100" dir="2640000" algn="bl" rotWithShape="0">
                    <a:srgbClr val="242852">
                      <a:lumMod val="75000"/>
                    </a:srgbClr>
                  </a:outerShdw>
                </a:effectLst>
                <a:uLnTx/>
                <a:uFillTx/>
                <a:latin typeface="Amasis MT Pro Black" panose="02040A04050005020304" pitchFamily="18" charset="0"/>
                <a:ea typeface="+mn-ea"/>
                <a:cs typeface="+mn-cs"/>
              </a:rPr>
              <a:t>Moda    les </a:t>
            </a:r>
          </a:p>
        </p:txBody>
      </p:sp>
      <p:sp>
        <p:nvSpPr>
          <p:cNvPr id="2" name="Marcador de número de diapositiva 1">
            <a:extLst>
              <a:ext uri="{FF2B5EF4-FFF2-40B4-BE49-F238E27FC236}">
                <a16:creationId xmlns:a16="http://schemas.microsoft.com/office/drawing/2014/main" id="{FD33D450-AC06-4799-9FFF-51E75B7DD82F}"/>
              </a:ext>
            </a:extLst>
          </p:cNvPr>
          <p:cNvSpPr>
            <a:spLocks noGrp="1"/>
          </p:cNvSpPr>
          <p:nvPr>
            <p:ph type="sldNum" sz="quarter" idx="12"/>
          </p:nvPr>
        </p:nvSpPr>
        <p:spPr/>
        <p:txBody>
          <a:bodyPr/>
          <a:lstStyle/>
          <a:p>
            <a:fld id="{FD144F7E-B425-43FE-8804-9A12CF51EED9}" type="slidenum">
              <a:rPr lang="es-CO" smtClean="0"/>
              <a:t>87</a:t>
            </a:fld>
            <a:endParaRPr lang="es-CO" dirty="0"/>
          </a:p>
        </p:txBody>
      </p:sp>
    </p:spTree>
    <p:extLst>
      <p:ext uri="{BB962C8B-B14F-4D97-AF65-F5344CB8AC3E}">
        <p14:creationId xmlns:p14="http://schemas.microsoft.com/office/powerpoint/2010/main" val="2061847995"/>
      </p:ext>
    </p:extLst>
  </p:cSld>
  <p:clrMapOvr>
    <a:masterClrMapping/>
  </p:clrMapOvr>
  <p:transition spd="slow">
    <p:comb/>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D80BDE-B733-E254-F0F3-903D025B0B35}"/>
              </a:ext>
            </a:extLst>
          </p:cNvPr>
          <p:cNvSpPr>
            <a:spLocks noGrp="1"/>
          </p:cNvSpPr>
          <p:nvPr>
            <p:ph type="title"/>
          </p:nvPr>
        </p:nvSpPr>
        <p:spPr>
          <a:xfrm>
            <a:off x="913775" y="618518"/>
            <a:ext cx="10364451" cy="949025"/>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O </a:t>
            </a:r>
            <a:r>
              <a:rPr kumimoji="0" lang="es-CO" sz="2400" b="0" i="0" u="none" strike="noStrike" kern="1200" cap="none" spc="0" normalizeH="0" baseline="0" noProof="0" dirty="0">
                <a:ln>
                  <a:noFill/>
                </a:ln>
                <a:solidFill>
                  <a:srgbClr val="86C157"/>
                </a:solidFill>
                <a:effectLst/>
                <a:uLnTx/>
                <a:uFillTx/>
                <a:latin typeface="+mn-lt"/>
                <a:ea typeface="+mj-ea"/>
                <a:cs typeface="+mj-cs"/>
              </a:rPr>
              <a:t>s</a:t>
            </a:r>
            <a:r>
              <a:rPr kumimoji="0" lang="es-CO" sz="2400" b="0" i="0" u="none" strike="noStrike" kern="1200" cap="none" spc="0" normalizeH="0" baseline="0" noProof="0" dirty="0">
                <a:ln>
                  <a:noFill/>
                </a:ln>
                <a:solidFill>
                  <a:srgbClr val="002060"/>
                </a:solidFill>
                <a:effectLst/>
                <a:uLnTx/>
                <a:uFillTx/>
                <a:latin typeface="+mn-lt"/>
                <a:ea typeface="+mj-ea"/>
                <a:cs typeface="+mj-cs"/>
              </a:rPr>
              <a:t> </a:t>
            </a:r>
            <a:r>
              <a:rPr kumimoji="0" lang="es-CO" sz="2400" b="0" i="0" u="none" strike="noStrike" kern="1200" cap="none" spc="0" normalizeH="0" baseline="0" noProof="0" dirty="0">
                <a:ln>
                  <a:noFill/>
                </a:ln>
                <a:solidFill>
                  <a:srgbClr val="C00000"/>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B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U </a:t>
            </a:r>
            <a:r>
              <a:rPr kumimoji="0" lang="es-CO" sz="2400" b="0" i="0" u="none" strike="noStrike" kern="1200" cap="none" spc="0" normalizeH="0" baseline="0" noProof="0" dirty="0">
                <a:ln>
                  <a:noFill/>
                </a:ln>
                <a:solidFill>
                  <a:prstClr val="black"/>
                </a:solidFill>
                <a:effectLst/>
                <a:uLnTx/>
                <a:uFillTx/>
                <a:latin typeface="+mn-lt"/>
                <a:ea typeface="+mj-ea"/>
                <a:cs typeface="+mj-cs"/>
              </a:rPr>
              <a:t>E </a:t>
            </a:r>
            <a:r>
              <a:rPr kumimoji="0" lang="es-CO" sz="2400" b="0" i="0" u="none" strike="noStrike" kern="1200" cap="none" spc="0" normalizeH="0" baseline="0" noProof="0" dirty="0">
                <a:ln>
                  <a:noFill/>
                </a:ln>
                <a:solidFill>
                  <a:srgbClr val="00B0F0"/>
                </a:solidFill>
                <a:effectLst/>
                <a:uLnTx/>
                <a:uFillTx/>
                <a:latin typeface="+mn-lt"/>
                <a:ea typeface="+mj-ea"/>
                <a:cs typeface="+mj-cs"/>
              </a:rPr>
              <a:t>N </a:t>
            </a:r>
            <a:r>
              <a:rPr kumimoji="0" lang="es-CO" sz="2400" b="0" i="0" u="none" strike="noStrike" kern="1200" cap="none" spc="0" normalizeH="0" baseline="0" noProof="0" dirty="0">
                <a:ln>
                  <a:noFill/>
                </a:ln>
                <a:solidFill>
                  <a:srgbClr val="7030A0"/>
                </a:solidFill>
                <a:effectLst/>
                <a:uLnTx/>
                <a:uFillTx/>
                <a:latin typeface="+mn-lt"/>
                <a:ea typeface="+mj-ea"/>
                <a:cs typeface="+mj-cs"/>
              </a:rPr>
              <a:t>O </a:t>
            </a:r>
            <a:r>
              <a:rPr kumimoji="0" lang="es-CO" sz="2400" b="0" i="0" u="none" strike="noStrike" kern="1200" cap="none" spc="0" normalizeH="0" baseline="0" noProof="0" dirty="0">
                <a:ln>
                  <a:noFill/>
                </a:ln>
                <a:solidFill>
                  <a:srgbClr val="D99C3F">
                    <a:lumMod val="40000"/>
                    <a:lumOff val="60000"/>
                  </a:srgbClr>
                </a:solidFill>
                <a:effectLst/>
                <a:uLnTx/>
                <a:uFillTx/>
                <a:latin typeface="+mn-lt"/>
                <a:ea typeface="+mj-ea"/>
                <a:cs typeface="+mj-cs"/>
              </a:rPr>
              <a:t>S  </a:t>
            </a:r>
            <a:r>
              <a:rPr kumimoji="0" lang="es-CO" sz="2400" b="0" i="0" u="none" strike="noStrike" kern="1200" cap="none" spc="0" normalizeH="0" baseline="0" noProof="0" dirty="0">
                <a:ln>
                  <a:noFill/>
                </a:ln>
                <a:solidFill>
                  <a:srgbClr val="002060"/>
                </a:solidFill>
                <a:effectLst/>
                <a:uLnTx/>
                <a:uFillTx/>
                <a:latin typeface="+mn-lt"/>
                <a:ea typeface="+mj-ea"/>
                <a:cs typeface="+mj-cs"/>
              </a:rPr>
              <a:t>M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O </a:t>
            </a:r>
            <a:r>
              <a:rPr kumimoji="0" lang="es-CO" sz="2400" b="0" i="0" u="none" strike="noStrike" kern="1200" cap="none" spc="0" normalizeH="0" baseline="0" noProof="0" dirty="0">
                <a:ln>
                  <a:noFill/>
                </a:ln>
                <a:solidFill>
                  <a:srgbClr val="A35DD1">
                    <a:lumMod val="75000"/>
                  </a:srgbClr>
                </a:solidFill>
                <a:effectLst/>
                <a:uLnTx/>
                <a:uFillTx/>
                <a:latin typeface="+mn-lt"/>
                <a:ea typeface="+mj-ea"/>
                <a:cs typeface="+mj-cs"/>
              </a:rPr>
              <a:t>D </a:t>
            </a:r>
            <a:r>
              <a:rPr kumimoji="0" lang="es-CO" sz="2400" b="0" i="0" u="none" strike="noStrike" kern="1200" cap="none" spc="0" normalizeH="0" baseline="0" noProof="0" dirty="0">
                <a:ln>
                  <a:noFill/>
                </a:ln>
                <a:solidFill>
                  <a:srgbClr val="00B050"/>
                </a:solidFill>
                <a:effectLst/>
                <a:uLnTx/>
                <a:uFillTx/>
                <a:latin typeface="+mn-lt"/>
                <a:ea typeface="+mj-ea"/>
                <a:cs typeface="+mj-cs"/>
              </a:rPr>
              <a:t>A </a:t>
            </a:r>
            <a:r>
              <a:rPr kumimoji="0" lang="es-CO" sz="2400" b="0" i="0" u="none" strike="noStrike" kern="1200" cap="none" spc="0" normalizeH="0" baseline="0" noProof="0" dirty="0">
                <a:ln>
                  <a:noFill/>
                </a:ln>
                <a:solidFill>
                  <a:srgbClr val="AABED7">
                    <a:lumMod val="50000"/>
                  </a:srgbClr>
                </a:solidFill>
                <a:effectLst/>
                <a:uLnTx/>
                <a:uFillTx/>
                <a:latin typeface="+mn-lt"/>
                <a:ea typeface="+mj-ea"/>
                <a:cs typeface="+mj-cs"/>
              </a:rPr>
              <a:t>L </a:t>
            </a:r>
            <a:r>
              <a:rPr kumimoji="0" lang="es-CO" sz="2400" b="0" i="0" u="none" strike="noStrike" kern="1200" cap="none" spc="0" normalizeH="0" baseline="0" noProof="0" dirty="0">
                <a:ln>
                  <a:noFill/>
                </a:ln>
                <a:solidFill>
                  <a:srgbClr val="FF0000"/>
                </a:solidFill>
                <a:effectLst/>
                <a:uLnTx/>
                <a:uFillTx/>
                <a:latin typeface="+mn-lt"/>
                <a:ea typeface="+mj-ea"/>
                <a:cs typeface="+mj-cs"/>
              </a:rPr>
              <a:t>E </a:t>
            </a:r>
            <a:r>
              <a:rPr kumimoji="0" lang="es-CO" sz="2400" b="0" i="0" u="none" strike="noStrike" kern="1200" cap="none" spc="0" normalizeH="0" baseline="0" noProof="0" dirty="0">
                <a:ln>
                  <a:noFill/>
                </a:ln>
                <a:solidFill>
                  <a:srgbClr val="FF6600"/>
                </a:solidFill>
                <a:effectLst/>
                <a:uLnTx/>
                <a:uFillTx/>
                <a:latin typeface="+mn-lt"/>
                <a:ea typeface="+mj-ea"/>
                <a:cs typeface="+mj-cs"/>
              </a:rPr>
              <a:t>S</a:t>
            </a:r>
            <a:endParaRPr lang="es-CO" dirty="0">
              <a:latin typeface="+mn-lt"/>
            </a:endParaRPr>
          </a:p>
        </p:txBody>
      </p:sp>
      <p:sp>
        <p:nvSpPr>
          <p:cNvPr id="3" name="Marcador de contenido 2">
            <a:extLst>
              <a:ext uri="{FF2B5EF4-FFF2-40B4-BE49-F238E27FC236}">
                <a16:creationId xmlns:a16="http://schemas.microsoft.com/office/drawing/2014/main" id="{95A5DCF3-4F87-4755-E33F-B77FCC915D99}"/>
              </a:ext>
            </a:extLst>
          </p:cNvPr>
          <p:cNvSpPr>
            <a:spLocks noGrp="1"/>
          </p:cNvSpPr>
          <p:nvPr>
            <p:ph sz="quarter" idx="13"/>
          </p:nvPr>
        </p:nvSpPr>
        <p:spPr>
          <a:xfrm>
            <a:off x="913774" y="1995738"/>
            <a:ext cx="5106026" cy="3509323"/>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PREJARDIN Y JARDIN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los buenos modales son las acciones que demuestran respeto hacia los demás y ayudan a mantener la armonía en el trato diario. en el caso de los más pequeños, se enfoca en enseñar hábitos básicos que promuevan la educación y la convivencia durante las comidas. Recuerden masticar bien, limpiar la boca, no poner los codos sobre la mesa, evitar hablar con la boca llena.</a:t>
            </a:r>
            <a:endParaRPr kumimoji="0" lang="es-CO" sz="1200" b="0" i="0" u="none" strike="noStrike" kern="1200" cap="all" spc="0" normalizeH="0" baseline="0" noProof="0" dirty="0">
              <a:ln>
                <a:noFill/>
              </a:ln>
              <a:solidFill>
                <a:srgbClr val="3366CC"/>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y todo el material necesario que se requiera</a:t>
            </a:r>
            <a:endParaRPr kumimoji="0" lang="es-ES" sz="1200" b="0" i="0" u="none" strike="noStrike" kern="1200" cap="none" spc="0" normalizeH="0" baseline="0" noProof="0" dirty="0">
              <a:ln>
                <a:noFill/>
              </a:ln>
              <a:solidFill>
                <a:srgbClr val="FF6600"/>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10 a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ED3F1991-D95C-F250-9C3D-98516A0555E0}"/>
              </a:ext>
            </a:extLst>
          </p:cNvPr>
          <p:cNvSpPr>
            <a:spLocks noGrp="1"/>
          </p:cNvSpPr>
          <p:nvPr>
            <p:ph sz="quarter" idx="14"/>
          </p:nvPr>
        </p:nvSpPr>
        <p:spPr>
          <a:xfrm>
            <a:off x="6172200" y="1791478"/>
            <a:ext cx="5105400" cy="4091797"/>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NIÑOS DE PREJARDIN Y JARDIN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 Juegos: El baile del tambor alegre, el mercado de san basilio, el tren de los modales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200" b="1" cap="none" dirty="0">
                <a:solidFill>
                  <a:prstClr val="black"/>
                </a:solidFill>
              </a:rPr>
              <a:t>Canciones, cuentos e imágenes relacionado al uso correcto de los buenos modales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200" b="1" cap="none" dirty="0">
                <a:solidFill>
                  <a:prstClr val="black"/>
                </a:solidFill>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   Padres y docentes , premie a todos los niños.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endParaRPr lang="es-CO" sz="1200" b="1" cap="none" dirty="0">
              <a:solidFill>
                <a:prstClr val="black"/>
              </a:solidFill>
              <a:latin typeface="Bradley Hand ITC" panose="03070402050302030203" pitchFamily="66" charset="0"/>
            </a:endParaRP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endParaRPr kumimoji="0" lang="es-CO" sz="12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endParaRPr kumimoji="0" lang="es-CO" sz="13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endParaRPr kumimoji="0" lang="es-CO" sz="13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endParaRPr lang="es-CO" dirty="0"/>
          </a:p>
        </p:txBody>
      </p:sp>
      <p:pic>
        <p:nvPicPr>
          <p:cNvPr id="5" name="Gráfico 1">
            <a:extLst>
              <a:ext uri="{FF2B5EF4-FFF2-40B4-BE49-F238E27FC236}">
                <a16:creationId xmlns:a16="http://schemas.microsoft.com/office/drawing/2014/main" id="{5EF2AABA-074F-A3F7-64CF-95B2129FBA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92424" cy="1377219"/>
          </a:xfrm>
          <a:prstGeom prst="rect">
            <a:avLst/>
          </a:prstGeom>
        </p:spPr>
      </p:pic>
      <p:sp>
        <p:nvSpPr>
          <p:cNvPr id="6" name="Marcador de número de diapositiva 5">
            <a:extLst>
              <a:ext uri="{FF2B5EF4-FFF2-40B4-BE49-F238E27FC236}">
                <a16:creationId xmlns:a16="http://schemas.microsoft.com/office/drawing/2014/main" id="{E402FF6D-0691-6697-F098-3A2D44872832}"/>
              </a:ext>
            </a:extLst>
          </p:cNvPr>
          <p:cNvSpPr>
            <a:spLocks noGrp="1"/>
          </p:cNvSpPr>
          <p:nvPr>
            <p:ph type="sldNum" sz="quarter" idx="12"/>
          </p:nvPr>
        </p:nvSpPr>
        <p:spPr/>
        <p:txBody>
          <a:bodyPr/>
          <a:lstStyle/>
          <a:p>
            <a:fld id="{B5346379-99B8-4D47-8EAF-938C34B28DAA}" type="slidenum">
              <a:rPr lang="es-CO" smtClean="0"/>
              <a:t>88</a:t>
            </a:fld>
            <a:endParaRPr lang="es-CO"/>
          </a:p>
        </p:txBody>
      </p:sp>
    </p:spTree>
    <p:extLst>
      <p:ext uri="{BB962C8B-B14F-4D97-AF65-F5344CB8AC3E}">
        <p14:creationId xmlns:p14="http://schemas.microsoft.com/office/powerpoint/2010/main" val="32668360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E83140-2C6E-88B6-98D4-3DDE3367FEFF}"/>
              </a:ext>
            </a:extLst>
          </p:cNvPr>
          <p:cNvSpPr>
            <a:spLocks noGrp="1"/>
          </p:cNvSpPr>
          <p:nvPr>
            <p:ph type="title"/>
          </p:nvPr>
        </p:nvSpPr>
        <p:spPr>
          <a:xfrm>
            <a:off x="913775" y="618518"/>
            <a:ext cx="10364451" cy="967686"/>
          </a:xfrm>
        </p:spPr>
        <p:txBody>
          <a:bodyPr>
            <a:normAutofit/>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O </a:t>
            </a:r>
            <a:r>
              <a:rPr kumimoji="0" lang="es-CO" sz="2400" b="0" i="0" u="none" strike="noStrike" kern="1200" cap="none" spc="0" normalizeH="0" baseline="0" noProof="0" dirty="0">
                <a:ln>
                  <a:noFill/>
                </a:ln>
                <a:solidFill>
                  <a:srgbClr val="86C157"/>
                </a:solidFill>
                <a:effectLst/>
                <a:uLnTx/>
                <a:uFillTx/>
                <a:latin typeface="+mn-lt"/>
                <a:ea typeface="+mj-ea"/>
                <a:cs typeface="+mj-cs"/>
              </a:rPr>
              <a:t>s</a:t>
            </a:r>
            <a:r>
              <a:rPr kumimoji="0" lang="es-CO" sz="2400" b="0" i="0" u="none" strike="noStrike" kern="1200" cap="none" spc="0" normalizeH="0" baseline="0" noProof="0" dirty="0">
                <a:ln>
                  <a:noFill/>
                </a:ln>
                <a:solidFill>
                  <a:srgbClr val="002060"/>
                </a:solidFill>
                <a:effectLst/>
                <a:uLnTx/>
                <a:uFillTx/>
                <a:latin typeface="+mn-lt"/>
                <a:ea typeface="+mj-ea"/>
                <a:cs typeface="+mj-cs"/>
              </a:rPr>
              <a:t> </a:t>
            </a:r>
            <a:r>
              <a:rPr kumimoji="0" lang="es-CO" sz="2400" b="0" i="0" u="none" strike="noStrike" kern="1200" cap="none" spc="0" normalizeH="0" baseline="0" noProof="0" dirty="0">
                <a:ln>
                  <a:noFill/>
                </a:ln>
                <a:solidFill>
                  <a:srgbClr val="C00000"/>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B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U </a:t>
            </a:r>
            <a:r>
              <a:rPr kumimoji="0" lang="es-CO" sz="2400" b="0" i="0" u="none" strike="noStrike" kern="1200" cap="none" spc="0" normalizeH="0" baseline="0" noProof="0" dirty="0">
                <a:ln>
                  <a:noFill/>
                </a:ln>
                <a:solidFill>
                  <a:prstClr val="black"/>
                </a:solidFill>
                <a:effectLst/>
                <a:uLnTx/>
                <a:uFillTx/>
                <a:latin typeface="+mn-lt"/>
                <a:ea typeface="+mj-ea"/>
                <a:cs typeface="+mj-cs"/>
              </a:rPr>
              <a:t>E </a:t>
            </a:r>
            <a:r>
              <a:rPr kumimoji="0" lang="es-CO" sz="2400" b="0" i="0" u="none" strike="noStrike" kern="1200" cap="none" spc="0" normalizeH="0" baseline="0" noProof="0" dirty="0">
                <a:ln>
                  <a:noFill/>
                </a:ln>
                <a:solidFill>
                  <a:srgbClr val="00B0F0"/>
                </a:solidFill>
                <a:effectLst/>
                <a:uLnTx/>
                <a:uFillTx/>
                <a:latin typeface="+mn-lt"/>
                <a:ea typeface="+mj-ea"/>
                <a:cs typeface="+mj-cs"/>
              </a:rPr>
              <a:t>N </a:t>
            </a:r>
            <a:r>
              <a:rPr kumimoji="0" lang="es-CO" sz="2400" b="0" i="0" u="none" strike="noStrike" kern="1200" cap="none" spc="0" normalizeH="0" baseline="0" noProof="0" dirty="0">
                <a:ln>
                  <a:noFill/>
                </a:ln>
                <a:solidFill>
                  <a:srgbClr val="7030A0"/>
                </a:solidFill>
                <a:effectLst/>
                <a:uLnTx/>
                <a:uFillTx/>
                <a:latin typeface="+mn-lt"/>
                <a:ea typeface="+mj-ea"/>
                <a:cs typeface="+mj-cs"/>
              </a:rPr>
              <a:t>O </a:t>
            </a:r>
            <a:r>
              <a:rPr kumimoji="0" lang="es-CO" sz="2400" b="0" i="0" u="none" strike="noStrike" kern="1200" cap="none" spc="0" normalizeH="0" baseline="0" noProof="0" dirty="0">
                <a:ln>
                  <a:noFill/>
                </a:ln>
                <a:solidFill>
                  <a:srgbClr val="D99C3F">
                    <a:lumMod val="40000"/>
                    <a:lumOff val="60000"/>
                  </a:srgbClr>
                </a:solidFill>
                <a:effectLst/>
                <a:uLnTx/>
                <a:uFillTx/>
                <a:latin typeface="+mn-lt"/>
                <a:ea typeface="+mj-ea"/>
                <a:cs typeface="+mj-cs"/>
              </a:rPr>
              <a:t>S  </a:t>
            </a:r>
            <a:r>
              <a:rPr kumimoji="0" lang="es-CO" sz="2400" b="0" i="0" u="none" strike="noStrike" kern="1200" cap="none" spc="0" normalizeH="0" baseline="0" noProof="0" dirty="0">
                <a:ln>
                  <a:noFill/>
                </a:ln>
                <a:solidFill>
                  <a:srgbClr val="002060"/>
                </a:solidFill>
                <a:effectLst/>
                <a:uLnTx/>
                <a:uFillTx/>
                <a:latin typeface="+mn-lt"/>
                <a:ea typeface="+mj-ea"/>
                <a:cs typeface="+mj-cs"/>
              </a:rPr>
              <a:t>M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O </a:t>
            </a:r>
            <a:r>
              <a:rPr kumimoji="0" lang="es-CO" sz="2400" b="0" i="0" u="none" strike="noStrike" kern="1200" cap="none" spc="0" normalizeH="0" baseline="0" noProof="0" dirty="0">
                <a:ln>
                  <a:noFill/>
                </a:ln>
                <a:solidFill>
                  <a:srgbClr val="A35DD1">
                    <a:lumMod val="75000"/>
                  </a:srgbClr>
                </a:solidFill>
                <a:effectLst/>
                <a:uLnTx/>
                <a:uFillTx/>
                <a:latin typeface="+mn-lt"/>
                <a:ea typeface="+mj-ea"/>
                <a:cs typeface="+mj-cs"/>
              </a:rPr>
              <a:t>D </a:t>
            </a:r>
            <a:r>
              <a:rPr kumimoji="0" lang="es-CO" sz="2400" b="0" i="0" u="none" strike="noStrike" kern="1200" cap="none" spc="0" normalizeH="0" baseline="0" noProof="0" dirty="0">
                <a:ln>
                  <a:noFill/>
                </a:ln>
                <a:solidFill>
                  <a:srgbClr val="00B050"/>
                </a:solidFill>
                <a:effectLst/>
                <a:uLnTx/>
                <a:uFillTx/>
                <a:latin typeface="+mn-lt"/>
                <a:ea typeface="+mj-ea"/>
                <a:cs typeface="+mj-cs"/>
              </a:rPr>
              <a:t>A </a:t>
            </a:r>
            <a:r>
              <a:rPr kumimoji="0" lang="es-CO" sz="2400" b="0" i="0" u="none" strike="noStrike" kern="1200" cap="none" spc="0" normalizeH="0" baseline="0" noProof="0" dirty="0">
                <a:ln>
                  <a:noFill/>
                </a:ln>
                <a:solidFill>
                  <a:srgbClr val="AABED7">
                    <a:lumMod val="50000"/>
                  </a:srgbClr>
                </a:solidFill>
                <a:effectLst/>
                <a:uLnTx/>
                <a:uFillTx/>
                <a:latin typeface="+mn-lt"/>
                <a:ea typeface="+mj-ea"/>
                <a:cs typeface="+mj-cs"/>
              </a:rPr>
              <a:t>L </a:t>
            </a:r>
            <a:r>
              <a:rPr kumimoji="0" lang="es-CO" sz="2400" b="0" i="0" u="none" strike="noStrike" kern="1200" cap="none" spc="0" normalizeH="0" baseline="0" noProof="0" dirty="0">
                <a:ln>
                  <a:noFill/>
                </a:ln>
                <a:solidFill>
                  <a:srgbClr val="FF0000"/>
                </a:solidFill>
                <a:effectLst/>
                <a:uLnTx/>
                <a:uFillTx/>
                <a:latin typeface="+mn-lt"/>
                <a:ea typeface="+mj-ea"/>
                <a:cs typeface="+mj-cs"/>
              </a:rPr>
              <a:t>E </a:t>
            </a:r>
            <a:r>
              <a:rPr kumimoji="0" lang="es-CO" sz="2400" b="0" i="0" u="none" strike="noStrike" kern="1200" cap="none" spc="0" normalizeH="0" baseline="0" noProof="0" dirty="0">
                <a:ln>
                  <a:noFill/>
                </a:ln>
                <a:solidFill>
                  <a:srgbClr val="FF6600"/>
                </a:solidFill>
                <a:effectLst/>
                <a:uLnTx/>
                <a:uFillTx/>
                <a:latin typeface="+mn-lt"/>
                <a:ea typeface="+mj-ea"/>
                <a:cs typeface="+mj-cs"/>
              </a:rPr>
              <a:t>S</a:t>
            </a:r>
            <a:endParaRPr lang="es-CO" sz="2400" dirty="0">
              <a:latin typeface="+mn-lt"/>
            </a:endParaRPr>
          </a:p>
        </p:txBody>
      </p:sp>
      <p:sp>
        <p:nvSpPr>
          <p:cNvPr id="3" name="Marcador de contenido 2">
            <a:extLst>
              <a:ext uri="{FF2B5EF4-FFF2-40B4-BE49-F238E27FC236}">
                <a16:creationId xmlns:a16="http://schemas.microsoft.com/office/drawing/2014/main" id="{231697AD-B65E-6887-78D1-CFC9843066F0}"/>
              </a:ext>
            </a:extLst>
          </p:cNvPr>
          <p:cNvSpPr>
            <a:spLocks noGrp="1"/>
          </p:cNvSpPr>
          <p:nvPr>
            <p:ph sz="quarter" idx="13"/>
          </p:nvPr>
        </p:nvSpPr>
        <p:spPr>
          <a:xfrm>
            <a:off x="913774" y="2062066"/>
            <a:ext cx="5106026" cy="3545632"/>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none" spc="0" normalizeH="0" baseline="0" noProof="0" dirty="0">
                <a:ln>
                  <a:noFill/>
                </a:ln>
                <a:solidFill>
                  <a:srgbClr val="3366CC"/>
                </a:solidFill>
                <a:effectLst/>
                <a:uLnTx/>
                <a:uFillTx/>
                <a:ea typeface="+mn-ea"/>
                <a:cs typeface="+mn-cs"/>
              </a:rPr>
              <a:t>DEFINICIÓN PARA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los buenos modales son normas básicas de comportamiento que ayudan a convivir de manera respetuosa y amable con los demás. durante las comidas, seguir estas normas demuestra educación, higiene y consideración hacia quienes nos acompañan.</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a:t>
            </a:r>
            <a:r>
              <a:rPr lang="es-ES" sz="1200" b="1" cap="none" dirty="0">
                <a:solidFill>
                  <a:prstClr val="black"/>
                </a:solidFill>
              </a:rPr>
              <a:t>vajilla didáctica infantil, mesas, sillas, servilletas de papel y </a:t>
            </a:r>
            <a:r>
              <a:rPr kumimoji="0" lang="es-ES" sz="1200" b="1" i="0" u="none" strike="noStrike" kern="1200" cap="none" spc="0" normalizeH="0" baseline="0" noProof="0" dirty="0">
                <a:ln>
                  <a:noFill/>
                </a:ln>
                <a:solidFill>
                  <a:prstClr val="black"/>
                </a:solidFill>
                <a:effectLst/>
                <a:uLnTx/>
                <a:uFillTx/>
                <a:ea typeface="+mn-ea"/>
                <a:cs typeface="+mn-cs"/>
              </a:rPr>
              <a:t>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10 a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none"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733374F2-0064-F9B5-EB3F-D2914A50DBA1}"/>
              </a:ext>
            </a:extLst>
          </p:cNvPr>
          <p:cNvSpPr>
            <a:spLocks noGrp="1"/>
          </p:cNvSpPr>
          <p:nvPr>
            <p:ph sz="quarter" idx="14"/>
          </p:nvPr>
        </p:nvSpPr>
        <p:spPr>
          <a:xfrm>
            <a:off x="6172200" y="2136710"/>
            <a:ext cx="5105400" cy="3654489"/>
          </a:xfrm>
        </p:spPr>
        <p:txBody>
          <a:bodyPr>
            <a:normAutofit fontScale="5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2200" b="0" i="0" u="none" strike="noStrike" kern="1200" cap="all" spc="0" normalizeH="0" baseline="0" noProof="0" dirty="0">
                <a:ln>
                  <a:noFill/>
                </a:ln>
                <a:solidFill>
                  <a:srgbClr val="FFC000"/>
                </a:solidFill>
                <a:effectLst/>
                <a:uLnTx/>
                <a:uFillTx/>
                <a:ea typeface="+mn-ea"/>
                <a:cs typeface="+mn-cs"/>
              </a:rPr>
              <a:t>Inicio dirigido a NIÑOS DE BASICA  PRIMARIA</a:t>
            </a:r>
          </a:p>
          <a:p>
            <a:pPr marL="228600" marR="0" lvl="0" indent="-228600"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2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200" b="1" i="0" u="none" strike="noStrike" kern="1200" cap="none" spc="0" normalizeH="0" baseline="0" noProof="0" dirty="0">
                <a:ln>
                  <a:noFill/>
                </a:ln>
                <a:solidFill>
                  <a:srgbClr val="A35DD1"/>
                </a:solidFill>
                <a:effectLst/>
                <a:uLnTx/>
                <a:uFillTx/>
                <a:ea typeface="+mn-ea"/>
                <a:cs typeface="+mn-cs"/>
              </a:rPr>
              <a:t>ACTIVIDAD</a:t>
            </a:r>
          </a:p>
          <a:p>
            <a:pPr marL="342900" marR="0" lvl="0" indent="-342900"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22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a:t>
            </a:r>
          </a:p>
          <a:p>
            <a:pPr marL="342900" marR="0" lvl="0" indent="-342900"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2200" b="1" i="0" u="none" strike="noStrike" kern="1200" cap="none" spc="0" normalizeH="0" baseline="0" noProof="0" dirty="0">
                <a:ln>
                  <a:noFill/>
                </a:ln>
                <a:solidFill>
                  <a:prstClr val="black"/>
                </a:solidFill>
                <a:effectLst/>
                <a:uLnTx/>
                <a:uFillTx/>
                <a:ea typeface="+mn-ea"/>
                <a:cs typeface="+mn-cs"/>
              </a:rPr>
              <a:t>.Juegos: La rueda </a:t>
            </a:r>
            <a:r>
              <a:rPr kumimoji="0" lang="es-CO" sz="2200" b="1" i="0" u="none" strike="noStrike" kern="1200" cap="none" spc="0" normalizeH="0" baseline="0" noProof="0" dirty="0" err="1">
                <a:ln>
                  <a:noFill/>
                </a:ln>
                <a:solidFill>
                  <a:prstClr val="black"/>
                </a:solidFill>
                <a:effectLst/>
                <a:uLnTx/>
                <a:uFillTx/>
                <a:ea typeface="+mn-ea"/>
                <a:cs typeface="+mn-cs"/>
              </a:rPr>
              <a:t>marialabajense</a:t>
            </a:r>
            <a:r>
              <a:rPr kumimoji="0" lang="es-CO" sz="2200" b="1" i="0" u="none" strike="noStrike" kern="1200" cap="none" spc="0" normalizeH="0" baseline="0" noProof="0" dirty="0">
                <a:ln>
                  <a:noFill/>
                </a:ln>
                <a:solidFill>
                  <a:prstClr val="black"/>
                </a:solidFill>
                <a:effectLst/>
                <a:uLnTx/>
                <a:uFillTx/>
                <a:ea typeface="+mn-ea"/>
                <a:cs typeface="+mn-cs"/>
              </a:rPr>
              <a:t>, el trueque de los modales, el tren de la convivencia</a:t>
            </a:r>
          </a:p>
          <a:p>
            <a:pPr marL="342900" marR="0" lvl="0" indent="-342900"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2200" b="1" i="0" u="none" strike="noStrike" kern="1200" cap="none" spc="0" normalizeH="0" baseline="0" noProof="0" dirty="0">
                <a:ln>
                  <a:noFill/>
                </a:ln>
                <a:solidFill>
                  <a:prstClr val="black"/>
                </a:solidFill>
                <a:effectLst/>
                <a:uLnTx/>
                <a:uFillTx/>
                <a:ea typeface="+mn-ea"/>
                <a:cs typeface="+mn-cs"/>
              </a:rPr>
              <a:t>Cuentos, videos educativos, carteles, canciones.</a:t>
            </a:r>
            <a:r>
              <a:rPr lang="es-CO" sz="2200" b="1" dirty="0">
                <a:solidFill>
                  <a:prstClr val="black"/>
                </a:solidFill>
              </a:rPr>
              <a:t>        </a:t>
            </a:r>
            <a:r>
              <a:rPr kumimoji="0" lang="es-CO" sz="2200" b="1" i="0" u="none" strike="noStrike" kern="1200" cap="none" spc="0" normalizeH="0" baseline="0" noProof="0" dirty="0">
                <a:ln>
                  <a:noFill/>
                </a:ln>
                <a:solidFill>
                  <a:prstClr val="black"/>
                </a:solidFill>
                <a:effectLst/>
                <a:uLnTx/>
                <a:uFillTx/>
                <a:ea typeface="+mn-ea"/>
                <a:cs typeface="+mn-cs"/>
              </a:rPr>
              <a:t> </a:t>
            </a:r>
          </a:p>
          <a:p>
            <a:pPr marL="342900" marR="0" lvl="0" indent="-342900"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22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2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sp>
        <p:nvSpPr>
          <p:cNvPr id="5" name="Marcador de número de diapositiva 4">
            <a:extLst>
              <a:ext uri="{FF2B5EF4-FFF2-40B4-BE49-F238E27FC236}">
                <a16:creationId xmlns:a16="http://schemas.microsoft.com/office/drawing/2014/main" id="{F3124470-B847-0629-F658-0687D126CDC7}"/>
              </a:ext>
            </a:extLst>
          </p:cNvPr>
          <p:cNvSpPr>
            <a:spLocks noGrp="1"/>
          </p:cNvSpPr>
          <p:nvPr>
            <p:ph type="sldNum" sz="quarter" idx="12"/>
          </p:nvPr>
        </p:nvSpPr>
        <p:spPr/>
        <p:txBody>
          <a:bodyPr/>
          <a:lstStyle/>
          <a:p>
            <a:fld id="{B5346379-99B8-4D47-8EAF-938C34B28DAA}" type="slidenum">
              <a:rPr lang="es-CO" smtClean="0"/>
              <a:t>89</a:t>
            </a:fld>
            <a:endParaRPr lang="es-CO"/>
          </a:p>
        </p:txBody>
      </p:sp>
      <p:pic>
        <p:nvPicPr>
          <p:cNvPr id="6" name="Imagen 5">
            <a:extLst>
              <a:ext uri="{FF2B5EF4-FFF2-40B4-BE49-F238E27FC236}">
                <a16:creationId xmlns:a16="http://schemas.microsoft.com/office/drawing/2014/main" id="{273ADB23-5460-AFF3-656B-998901A1E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6988" cy="1137630"/>
          </a:xfrm>
          <a:prstGeom prst="rect">
            <a:avLst/>
          </a:prstGeom>
        </p:spPr>
      </p:pic>
    </p:spTree>
    <p:extLst>
      <p:ext uri="{BB962C8B-B14F-4D97-AF65-F5344CB8AC3E}">
        <p14:creationId xmlns:p14="http://schemas.microsoft.com/office/powerpoint/2010/main" val="3070035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7A450BB-5641-78AA-81E3-419DD76DA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9674" y="1630907"/>
            <a:ext cx="6792686" cy="3596185"/>
          </a:xfrm>
          <a:prstGeom prst="rect">
            <a:avLst/>
          </a:prstGeom>
        </p:spPr>
      </p:pic>
      <p:pic>
        <p:nvPicPr>
          <p:cNvPr id="5" name="Imagen 4">
            <a:extLst>
              <a:ext uri="{FF2B5EF4-FFF2-40B4-BE49-F238E27FC236}">
                <a16:creationId xmlns:a16="http://schemas.microsoft.com/office/drawing/2014/main" id="{E8ECCE78-9897-A9F8-D838-05DB20384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28299" cy="1078172"/>
          </a:xfrm>
          <a:prstGeom prst="rect">
            <a:avLst/>
          </a:prstGeom>
        </p:spPr>
      </p:pic>
      <p:sp>
        <p:nvSpPr>
          <p:cNvPr id="3" name="Marcador de número de diapositiva 2">
            <a:extLst>
              <a:ext uri="{FF2B5EF4-FFF2-40B4-BE49-F238E27FC236}">
                <a16:creationId xmlns:a16="http://schemas.microsoft.com/office/drawing/2014/main" id="{94668EFC-F928-A74C-7739-072C067746E7}"/>
              </a:ext>
            </a:extLst>
          </p:cNvPr>
          <p:cNvSpPr>
            <a:spLocks noGrp="1"/>
          </p:cNvSpPr>
          <p:nvPr>
            <p:ph type="sldNum" sz="quarter" idx="12"/>
          </p:nvPr>
        </p:nvSpPr>
        <p:spPr/>
        <p:txBody>
          <a:bodyPr/>
          <a:lstStyle/>
          <a:p>
            <a:fld id="{B5346379-99B8-4D47-8EAF-938C34B28DAA}" type="slidenum">
              <a:rPr lang="es-CO" smtClean="0"/>
              <a:t>9</a:t>
            </a:fld>
            <a:endParaRPr lang="es-CO"/>
          </a:p>
        </p:txBody>
      </p:sp>
    </p:spTree>
    <p:extLst>
      <p:ext uri="{BB962C8B-B14F-4D97-AF65-F5344CB8AC3E}">
        <p14:creationId xmlns:p14="http://schemas.microsoft.com/office/powerpoint/2010/main" val="25862633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715D67-26E7-E5F8-A70A-FC21ABA16B39}"/>
              </a:ext>
            </a:extLst>
          </p:cNvPr>
          <p:cNvSpPr>
            <a:spLocks noGrp="1"/>
          </p:cNvSpPr>
          <p:nvPr>
            <p:ph type="title"/>
          </p:nvPr>
        </p:nvSpPr>
        <p:spPr>
          <a:xfrm>
            <a:off x="913775" y="821094"/>
            <a:ext cx="10364451" cy="933061"/>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O </a:t>
            </a:r>
            <a:r>
              <a:rPr kumimoji="0" lang="es-CO" sz="2400" b="0" i="0" u="none" strike="noStrike" kern="1200" cap="none" spc="0" normalizeH="0" baseline="0" noProof="0" dirty="0">
                <a:ln>
                  <a:noFill/>
                </a:ln>
                <a:solidFill>
                  <a:srgbClr val="86C157"/>
                </a:solidFill>
                <a:effectLst/>
                <a:uLnTx/>
                <a:uFillTx/>
                <a:latin typeface="+mn-lt"/>
                <a:ea typeface="+mj-ea"/>
                <a:cs typeface="+mj-cs"/>
              </a:rPr>
              <a:t>s</a:t>
            </a:r>
            <a:r>
              <a:rPr kumimoji="0" lang="es-CO" sz="2400" b="0" i="0" u="none" strike="noStrike" kern="1200" cap="none" spc="0" normalizeH="0" baseline="0" noProof="0" dirty="0">
                <a:ln>
                  <a:noFill/>
                </a:ln>
                <a:solidFill>
                  <a:srgbClr val="002060"/>
                </a:solidFill>
                <a:effectLst/>
                <a:uLnTx/>
                <a:uFillTx/>
                <a:latin typeface="+mn-lt"/>
                <a:ea typeface="+mj-ea"/>
                <a:cs typeface="+mj-cs"/>
              </a:rPr>
              <a:t> </a:t>
            </a:r>
            <a:r>
              <a:rPr kumimoji="0" lang="es-CO" sz="2400" b="0" i="0" u="none" strike="noStrike" kern="1200" cap="none" spc="0" normalizeH="0" baseline="0" noProof="0" dirty="0">
                <a:ln>
                  <a:noFill/>
                </a:ln>
                <a:solidFill>
                  <a:srgbClr val="C00000"/>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B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U </a:t>
            </a:r>
            <a:r>
              <a:rPr kumimoji="0" lang="es-CO" sz="2400" b="0" i="0" u="none" strike="noStrike" kern="1200" cap="none" spc="0" normalizeH="0" baseline="0" noProof="0" dirty="0">
                <a:ln>
                  <a:noFill/>
                </a:ln>
                <a:solidFill>
                  <a:prstClr val="black"/>
                </a:solidFill>
                <a:effectLst/>
                <a:uLnTx/>
                <a:uFillTx/>
                <a:latin typeface="+mn-lt"/>
                <a:ea typeface="+mj-ea"/>
                <a:cs typeface="+mj-cs"/>
              </a:rPr>
              <a:t>E </a:t>
            </a:r>
            <a:r>
              <a:rPr kumimoji="0" lang="es-CO" sz="2400" b="0" i="0" u="none" strike="noStrike" kern="1200" cap="none" spc="0" normalizeH="0" baseline="0" noProof="0" dirty="0">
                <a:ln>
                  <a:noFill/>
                </a:ln>
                <a:solidFill>
                  <a:srgbClr val="00B0F0"/>
                </a:solidFill>
                <a:effectLst/>
                <a:uLnTx/>
                <a:uFillTx/>
                <a:latin typeface="+mn-lt"/>
                <a:ea typeface="+mj-ea"/>
                <a:cs typeface="+mj-cs"/>
              </a:rPr>
              <a:t>N </a:t>
            </a:r>
            <a:r>
              <a:rPr kumimoji="0" lang="es-CO" sz="2400" b="0" i="0" u="none" strike="noStrike" kern="1200" cap="none" spc="0" normalizeH="0" baseline="0" noProof="0" dirty="0">
                <a:ln>
                  <a:noFill/>
                </a:ln>
                <a:solidFill>
                  <a:srgbClr val="7030A0"/>
                </a:solidFill>
                <a:effectLst/>
                <a:uLnTx/>
                <a:uFillTx/>
                <a:latin typeface="+mn-lt"/>
                <a:ea typeface="+mj-ea"/>
                <a:cs typeface="+mj-cs"/>
              </a:rPr>
              <a:t>O </a:t>
            </a:r>
            <a:r>
              <a:rPr kumimoji="0" lang="es-CO" sz="2400" b="0" i="0" u="none" strike="noStrike" kern="1200" cap="none" spc="0" normalizeH="0" baseline="0" noProof="0" dirty="0">
                <a:ln>
                  <a:noFill/>
                </a:ln>
                <a:solidFill>
                  <a:srgbClr val="D99C3F">
                    <a:lumMod val="40000"/>
                    <a:lumOff val="60000"/>
                  </a:srgbClr>
                </a:solidFill>
                <a:effectLst/>
                <a:uLnTx/>
                <a:uFillTx/>
                <a:latin typeface="+mn-lt"/>
                <a:ea typeface="+mj-ea"/>
                <a:cs typeface="+mj-cs"/>
              </a:rPr>
              <a:t>S  </a:t>
            </a:r>
            <a:r>
              <a:rPr kumimoji="0" lang="es-CO" sz="2400" b="0" i="0" u="none" strike="noStrike" kern="1200" cap="none" spc="0" normalizeH="0" baseline="0" noProof="0" dirty="0">
                <a:ln>
                  <a:noFill/>
                </a:ln>
                <a:solidFill>
                  <a:srgbClr val="002060"/>
                </a:solidFill>
                <a:effectLst/>
                <a:uLnTx/>
                <a:uFillTx/>
                <a:latin typeface="+mn-lt"/>
                <a:ea typeface="+mj-ea"/>
                <a:cs typeface="+mj-cs"/>
              </a:rPr>
              <a:t>M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O </a:t>
            </a:r>
            <a:r>
              <a:rPr kumimoji="0" lang="es-CO" sz="2400" b="0" i="0" u="none" strike="noStrike" kern="1200" cap="none" spc="0" normalizeH="0" baseline="0" noProof="0" dirty="0">
                <a:ln>
                  <a:noFill/>
                </a:ln>
                <a:solidFill>
                  <a:srgbClr val="A35DD1">
                    <a:lumMod val="75000"/>
                  </a:srgbClr>
                </a:solidFill>
                <a:effectLst/>
                <a:uLnTx/>
                <a:uFillTx/>
                <a:latin typeface="+mn-lt"/>
                <a:ea typeface="+mj-ea"/>
                <a:cs typeface="+mj-cs"/>
              </a:rPr>
              <a:t>D </a:t>
            </a:r>
            <a:r>
              <a:rPr kumimoji="0" lang="es-CO" sz="2400" b="0" i="0" u="none" strike="noStrike" kern="1200" cap="none" spc="0" normalizeH="0" baseline="0" noProof="0" dirty="0">
                <a:ln>
                  <a:noFill/>
                </a:ln>
                <a:solidFill>
                  <a:srgbClr val="00B050"/>
                </a:solidFill>
                <a:effectLst/>
                <a:uLnTx/>
                <a:uFillTx/>
                <a:latin typeface="+mn-lt"/>
                <a:ea typeface="+mj-ea"/>
                <a:cs typeface="+mj-cs"/>
              </a:rPr>
              <a:t>A </a:t>
            </a:r>
            <a:r>
              <a:rPr kumimoji="0" lang="es-CO" sz="2400" b="0" i="0" u="none" strike="noStrike" kern="1200" cap="none" spc="0" normalizeH="0" baseline="0" noProof="0" dirty="0">
                <a:ln>
                  <a:noFill/>
                </a:ln>
                <a:solidFill>
                  <a:srgbClr val="AABED7">
                    <a:lumMod val="50000"/>
                  </a:srgbClr>
                </a:solidFill>
                <a:effectLst/>
                <a:uLnTx/>
                <a:uFillTx/>
                <a:latin typeface="+mn-lt"/>
                <a:ea typeface="+mj-ea"/>
                <a:cs typeface="+mj-cs"/>
              </a:rPr>
              <a:t>L </a:t>
            </a:r>
            <a:r>
              <a:rPr kumimoji="0" lang="es-CO" sz="2400" b="0" i="0" u="none" strike="noStrike" kern="1200" cap="none" spc="0" normalizeH="0" baseline="0" noProof="0" dirty="0">
                <a:ln>
                  <a:noFill/>
                </a:ln>
                <a:solidFill>
                  <a:srgbClr val="FF0000"/>
                </a:solidFill>
                <a:effectLst/>
                <a:uLnTx/>
                <a:uFillTx/>
                <a:latin typeface="+mn-lt"/>
                <a:ea typeface="+mj-ea"/>
                <a:cs typeface="+mj-cs"/>
              </a:rPr>
              <a:t>E </a:t>
            </a:r>
            <a:r>
              <a:rPr kumimoji="0" lang="es-CO" sz="2400" b="0" i="0" u="none" strike="noStrike" kern="1200" cap="none" spc="0" normalizeH="0" baseline="0" noProof="0" dirty="0">
                <a:ln>
                  <a:noFill/>
                </a:ln>
                <a:solidFill>
                  <a:srgbClr val="FF6600"/>
                </a:solidFill>
                <a:effectLst/>
                <a:uLnTx/>
                <a:uFillTx/>
                <a:latin typeface="+mn-lt"/>
                <a:ea typeface="+mj-ea"/>
                <a:cs typeface="+mj-cs"/>
              </a:rPr>
              <a:t>S</a:t>
            </a:r>
            <a:endParaRPr lang="es-CO" dirty="0">
              <a:latin typeface="+mn-lt"/>
            </a:endParaRPr>
          </a:p>
        </p:txBody>
      </p:sp>
      <p:sp>
        <p:nvSpPr>
          <p:cNvPr id="3" name="Marcador de contenido 2">
            <a:extLst>
              <a:ext uri="{FF2B5EF4-FFF2-40B4-BE49-F238E27FC236}">
                <a16:creationId xmlns:a16="http://schemas.microsoft.com/office/drawing/2014/main" id="{0D829E86-A64E-B59D-B2D6-2A3A689D9D68}"/>
              </a:ext>
            </a:extLst>
          </p:cNvPr>
          <p:cNvSpPr>
            <a:spLocks noGrp="1"/>
          </p:cNvSpPr>
          <p:nvPr>
            <p:ph sz="quarter" idx="13"/>
          </p:nvPr>
        </p:nvSpPr>
        <p:spPr>
          <a:xfrm>
            <a:off x="913774" y="2367093"/>
            <a:ext cx="5106026" cy="3296590"/>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BÁSICA </a:t>
            </a:r>
            <a:r>
              <a:rPr lang="es-CO" sz="1200" dirty="0">
                <a:solidFill>
                  <a:srgbClr val="3366CC"/>
                </a:solidFill>
              </a:rPr>
              <a:t>Secundaria</a:t>
            </a:r>
            <a:endParaRPr kumimoji="0" lang="es-CO" sz="1200" b="0" i="0" u="none" strike="noStrike" kern="1200" cap="all" spc="0" normalizeH="0" baseline="0" noProof="0" dirty="0">
              <a:ln>
                <a:noFill/>
              </a:ln>
              <a:solidFill>
                <a:srgbClr val="3366CC"/>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los buenos modales son reglas de conducta que fomentan la convivencia respetuosa y armoniosa en sociedad. durante las comidas, seguir estas normas es una muestra de educación y consideración hacia quienes comparten el espacio.</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vajilla </a:t>
            </a:r>
            <a:r>
              <a:rPr lang="es-ES" sz="1200" b="1" cap="none" dirty="0">
                <a:solidFill>
                  <a:prstClr val="black"/>
                </a:solidFill>
              </a:rPr>
              <a:t>básica o parecida,</a:t>
            </a:r>
            <a:r>
              <a:rPr kumimoji="0" lang="es-ES" sz="1200" b="1" i="0" u="none" strike="noStrike" kern="1200" cap="none" spc="0" normalizeH="0" baseline="0" noProof="0" dirty="0">
                <a:ln>
                  <a:noFill/>
                </a:ln>
                <a:solidFill>
                  <a:prstClr val="black"/>
                </a:solidFill>
                <a:effectLst/>
                <a:uLnTx/>
                <a:uFillTx/>
                <a:ea typeface="+mn-ea"/>
                <a:cs typeface="+mn-cs"/>
              </a:rPr>
              <a:t> mesas, sillas, servilletas de papel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10 a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8F37B05D-6E6B-BB5B-2A8C-29EF4DFA2FFA}"/>
              </a:ext>
            </a:extLst>
          </p:cNvPr>
          <p:cNvSpPr>
            <a:spLocks noGrp="1"/>
          </p:cNvSpPr>
          <p:nvPr>
            <p:ph sz="quarter" idx="14"/>
          </p:nvPr>
        </p:nvSpPr>
        <p:spPr>
          <a:xfrm>
            <a:off x="6172200" y="2258008"/>
            <a:ext cx="5105400" cy="3533191"/>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sexto y séptimo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a:t>
            </a:r>
            <a:r>
              <a:rPr lang="es-CO" sz="1300" b="1" cap="none" dirty="0">
                <a:solidFill>
                  <a:prstClr val="black"/>
                </a:solidFill>
              </a:rPr>
              <a:t>relajación.</a:t>
            </a:r>
            <a:endParaRPr kumimoji="0" lang="es-CO" sz="1300" b="1"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.Juegos: </a:t>
            </a:r>
            <a:r>
              <a:rPr lang="es-CO" sz="1300" b="1" cap="none" dirty="0">
                <a:solidFill>
                  <a:prstClr val="black"/>
                </a:solidFill>
              </a:rPr>
              <a:t>El banquete tradicional, la carrera del buen hábito, la mesa </a:t>
            </a:r>
            <a:r>
              <a:rPr lang="es-CO" sz="1300" b="1" cap="none" dirty="0" err="1">
                <a:solidFill>
                  <a:prstClr val="black"/>
                </a:solidFill>
              </a:rPr>
              <a:t>marialabajense</a:t>
            </a:r>
            <a:r>
              <a:rPr lang="es-CO" sz="1300" b="1" cap="none" dirty="0">
                <a:solidFill>
                  <a:prstClr val="black"/>
                </a:solidFill>
              </a:rPr>
              <a:t>.</a:t>
            </a:r>
            <a:endParaRPr kumimoji="0" lang="es-CO" sz="1300" b="1"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videos educativos, carteles, </a:t>
            </a:r>
            <a:r>
              <a:rPr lang="es-CO" sz="1300" b="1" cap="none" dirty="0">
                <a:solidFill>
                  <a:prstClr val="black"/>
                </a:solidFill>
              </a:rPr>
              <a:t>historias locales, dinámicas.</a:t>
            </a:r>
            <a:r>
              <a:rPr kumimoji="0" lang="es-CO" sz="1300" b="1" i="0" u="none" strike="noStrike" kern="1200" cap="none" spc="0" normalizeH="0" baseline="0" noProof="0" dirty="0">
                <a:ln>
                  <a:noFill/>
                </a:ln>
                <a:solidFill>
                  <a:prstClr val="black"/>
                </a:solidFill>
                <a:effectLst/>
                <a:uLnTx/>
                <a:uFillTx/>
                <a:ea typeface="+mn-ea"/>
                <a:cs typeface="+mn-cs"/>
              </a:rPr>
              <a:t>         </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Imagen 4">
            <a:extLst>
              <a:ext uri="{FF2B5EF4-FFF2-40B4-BE49-F238E27FC236}">
                <a16:creationId xmlns:a16="http://schemas.microsoft.com/office/drawing/2014/main" id="{E88D407C-4F64-A80A-6D3C-711FCBD00840}"/>
              </a:ext>
            </a:extLst>
          </p:cNvPr>
          <p:cNvPicPr>
            <a:picLocks noChangeAspect="1"/>
          </p:cNvPicPr>
          <p:nvPr/>
        </p:nvPicPr>
        <p:blipFill>
          <a:blip r:embed="rId2"/>
          <a:stretch>
            <a:fillRect/>
          </a:stretch>
        </p:blipFill>
        <p:spPr>
          <a:xfrm>
            <a:off x="0" y="0"/>
            <a:ext cx="1554615" cy="1255885"/>
          </a:xfrm>
          <a:prstGeom prst="rect">
            <a:avLst/>
          </a:prstGeom>
        </p:spPr>
      </p:pic>
      <p:sp>
        <p:nvSpPr>
          <p:cNvPr id="6" name="Marcador de número de diapositiva 5">
            <a:extLst>
              <a:ext uri="{FF2B5EF4-FFF2-40B4-BE49-F238E27FC236}">
                <a16:creationId xmlns:a16="http://schemas.microsoft.com/office/drawing/2014/main" id="{F93B01C7-DC27-BE02-4A72-3F7EFDD78B71}"/>
              </a:ext>
            </a:extLst>
          </p:cNvPr>
          <p:cNvSpPr>
            <a:spLocks noGrp="1"/>
          </p:cNvSpPr>
          <p:nvPr>
            <p:ph type="sldNum" sz="quarter" idx="12"/>
          </p:nvPr>
        </p:nvSpPr>
        <p:spPr/>
        <p:txBody>
          <a:bodyPr/>
          <a:lstStyle/>
          <a:p>
            <a:fld id="{B5346379-99B8-4D47-8EAF-938C34B28DAA}" type="slidenum">
              <a:rPr lang="es-CO" smtClean="0"/>
              <a:t>90</a:t>
            </a:fld>
            <a:endParaRPr lang="es-CO"/>
          </a:p>
        </p:txBody>
      </p:sp>
    </p:spTree>
    <p:extLst>
      <p:ext uri="{BB962C8B-B14F-4D97-AF65-F5344CB8AC3E}">
        <p14:creationId xmlns:p14="http://schemas.microsoft.com/office/powerpoint/2010/main" val="42307746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C46018-C691-B51C-65B3-C0BB99E05BF8}"/>
              </a:ext>
            </a:extLst>
          </p:cNvPr>
          <p:cNvSpPr>
            <a:spLocks noGrp="1"/>
          </p:cNvSpPr>
          <p:nvPr>
            <p:ph type="title"/>
          </p:nvPr>
        </p:nvSpPr>
        <p:spPr>
          <a:xfrm>
            <a:off x="913775" y="618518"/>
            <a:ext cx="10364451" cy="1005009"/>
          </a:xfrm>
        </p:spPr>
        <p:txBody>
          <a:bodyPr>
            <a:normAutofit/>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O </a:t>
            </a:r>
            <a:r>
              <a:rPr kumimoji="0" lang="es-CO" sz="2400" b="0" i="0" u="none" strike="noStrike" kern="1200" cap="none" spc="0" normalizeH="0" baseline="0" noProof="0" dirty="0">
                <a:ln>
                  <a:noFill/>
                </a:ln>
                <a:solidFill>
                  <a:srgbClr val="86C157"/>
                </a:solidFill>
                <a:effectLst/>
                <a:uLnTx/>
                <a:uFillTx/>
                <a:latin typeface="+mn-lt"/>
                <a:ea typeface="+mj-ea"/>
                <a:cs typeface="+mj-cs"/>
              </a:rPr>
              <a:t>s</a:t>
            </a:r>
            <a:r>
              <a:rPr kumimoji="0" lang="es-CO" sz="2400" b="0" i="0" u="none" strike="noStrike" kern="1200" cap="none" spc="0" normalizeH="0" baseline="0" noProof="0" dirty="0">
                <a:ln>
                  <a:noFill/>
                </a:ln>
                <a:solidFill>
                  <a:srgbClr val="002060"/>
                </a:solidFill>
                <a:effectLst/>
                <a:uLnTx/>
                <a:uFillTx/>
                <a:latin typeface="+mn-lt"/>
                <a:ea typeface="+mj-ea"/>
                <a:cs typeface="+mj-cs"/>
              </a:rPr>
              <a:t> </a:t>
            </a:r>
            <a:r>
              <a:rPr kumimoji="0" lang="es-CO" sz="2400" b="0" i="0" u="none" strike="noStrike" kern="1200" cap="none" spc="0" normalizeH="0" baseline="0" noProof="0" dirty="0">
                <a:ln>
                  <a:noFill/>
                </a:ln>
                <a:solidFill>
                  <a:srgbClr val="C00000"/>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B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U </a:t>
            </a:r>
            <a:r>
              <a:rPr kumimoji="0" lang="es-CO" sz="2400" b="0" i="0" u="none" strike="noStrike" kern="1200" cap="none" spc="0" normalizeH="0" baseline="0" noProof="0" dirty="0">
                <a:ln>
                  <a:noFill/>
                </a:ln>
                <a:solidFill>
                  <a:prstClr val="black"/>
                </a:solidFill>
                <a:effectLst/>
                <a:uLnTx/>
                <a:uFillTx/>
                <a:latin typeface="+mn-lt"/>
                <a:ea typeface="+mj-ea"/>
                <a:cs typeface="+mj-cs"/>
              </a:rPr>
              <a:t>E </a:t>
            </a:r>
            <a:r>
              <a:rPr kumimoji="0" lang="es-CO" sz="2400" b="0" i="0" u="none" strike="noStrike" kern="1200" cap="none" spc="0" normalizeH="0" baseline="0" noProof="0" dirty="0">
                <a:ln>
                  <a:noFill/>
                </a:ln>
                <a:solidFill>
                  <a:srgbClr val="00B0F0"/>
                </a:solidFill>
                <a:effectLst/>
                <a:uLnTx/>
                <a:uFillTx/>
                <a:latin typeface="+mn-lt"/>
                <a:ea typeface="+mj-ea"/>
                <a:cs typeface="+mj-cs"/>
              </a:rPr>
              <a:t>N </a:t>
            </a:r>
            <a:r>
              <a:rPr kumimoji="0" lang="es-CO" sz="2400" b="0" i="0" u="none" strike="noStrike" kern="1200" cap="none" spc="0" normalizeH="0" baseline="0" noProof="0" dirty="0">
                <a:ln>
                  <a:noFill/>
                </a:ln>
                <a:solidFill>
                  <a:srgbClr val="7030A0"/>
                </a:solidFill>
                <a:effectLst/>
                <a:uLnTx/>
                <a:uFillTx/>
                <a:latin typeface="+mn-lt"/>
                <a:ea typeface="+mj-ea"/>
                <a:cs typeface="+mj-cs"/>
              </a:rPr>
              <a:t>O </a:t>
            </a:r>
            <a:r>
              <a:rPr kumimoji="0" lang="es-CO" sz="2400" b="0" i="0" u="none" strike="noStrike" kern="1200" cap="none" spc="0" normalizeH="0" baseline="0" noProof="0" dirty="0">
                <a:ln>
                  <a:noFill/>
                </a:ln>
                <a:solidFill>
                  <a:srgbClr val="D99C3F">
                    <a:lumMod val="40000"/>
                    <a:lumOff val="60000"/>
                  </a:srgbClr>
                </a:solidFill>
                <a:effectLst/>
                <a:uLnTx/>
                <a:uFillTx/>
                <a:latin typeface="+mn-lt"/>
                <a:ea typeface="+mj-ea"/>
                <a:cs typeface="+mj-cs"/>
              </a:rPr>
              <a:t>S  </a:t>
            </a:r>
            <a:r>
              <a:rPr kumimoji="0" lang="es-CO" sz="2400" b="0" i="0" u="none" strike="noStrike" kern="1200" cap="none" spc="0" normalizeH="0" baseline="0" noProof="0" dirty="0">
                <a:ln>
                  <a:noFill/>
                </a:ln>
                <a:solidFill>
                  <a:srgbClr val="002060"/>
                </a:solidFill>
                <a:effectLst/>
                <a:uLnTx/>
                <a:uFillTx/>
                <a:latin typeface="+mn-lt"/>
                <a:ea typeface="+mj-ea"/>
                <a:cs typeface="+mj-cs"/>
              </a:rPr>
              <a:t>M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O </a:t>
            </a:r>
            <a:r>
              <a:rPr kumimoji="0" lang="es-CO" sz="2400" b="0" i="0" u="none" strike="noStrike" kern="1200" cap="none" spc="0" normalizeH="0" baseline="0" noProof="0" dirty="0">
                <a:ln>
                  <a:noFill/>
                </a:ln>
                <a:solidFill>
                  <a:srgbClr val="A35DD1">
                    <a:lumMod val="75000"/>
                  </a:srgbClr>
                </a:solidFill>
                <a:effectLst/>
                <a:uLnTx/>
                <a:uFillTx/>
                <a:latin typeface="+mn-lt"/>
                <a:ea typeface="+mj-ea"/>
                <a:cs typeface="+mj-cs"/>
              </a:rPr>
              <a:t>D </a:t>
            </a:r>
            <a:r>
              <a:rPr kumimoji="0" lang="es-CO" sz="2400" b="0" i="0" u="none" strike="noStrike" kern="1200" cap="none" spc="0" normalizeH="0" baseline="0" noProof="0" dirty="0">
                <a:ln>
                  <a:noFill/>
                </a:ln>
                <a:solidFill>
                  <a:srgbClr val="00B050"/>
                </a:solidFill>
                <a:effectLst/>
                <a:uLnTx/>
                <a:uFillTx/>
                <a:latin typeface="+mn-lt"/>
                <a:ea typeface="+mj-ea"/>
                <a:cs typeface="+mj-cs"/>
              </a:rPr>
              <a:t>A </a:t>
            </a:r>
            <a:r>
              <a:rPr kumimoji="0" lang="es-CO" sz="2400" b="0" i="0" u="none" strike="noStrike" kern="1200" cap="none" spc="0" normalizeH="0" baseline="0" noProof="0" dirty="0">
                <a:ln>
                  <a:noFill/>
                </a:ln>
                <a:solidFill>
                  <a:srgbClr val="AABED7">
                    <a:lumMod val="50000"/>
                  </a:srgbClr>
                </a:solidFill>
                <a:effectLst/>
                <a:uLnTx/>
                <a:uFillTx/>
                <a:latin typeface="+mn-lt"/>
                <a:ea typeface="+mj-ea"/>
                <a:cs typeface="+mj-cs"/>
              </a:rPr>
              <a:t>L </a:t>
            </a:r>
            <a:r>
              <a:rPr kumimoji="0" lang="es-CO" sz="2400" b="0" i="0" u="none" strike="noStrike" kern="1200" cap="none" spc="0" normalizeH="0" baseline="0" noProof="0" dirty="0">
                <a:ln>
                  <a:noFill/>
                </a:ln>
                <a:solidFill>
                  <a:srgbClr val="FF0000"/>
                </a:solidFill>
                <a:effectLst/>
                <a:uLnTx/>
                <a:uFillTx/>
                <a:latin typeface="+mn-lt"/>
                <a:ea typeface="+mj-ea"/>
                <a:cs typeface="+mj-cs"/>
              </a:rPr>
              <a:t>E </a:t>
            </a:r>
            <a:r>
              <a:rPr kumimoji="0" lang="es-CO" sz="2400" b="0" i="0" u="none" strike="noStrike" kern="1200" cap="none" spc="0" normalizeH="0" baseline="0" noProof="0" dirty="0">
                <a:ln>
                  <a:noFill/>
                </a:ln>
                <a:solidFill>
                  <a:srgbClr val="FF6600"/>
                </a:solidFill>
                <a:effectLst/>
                <a:uLnTx/>
                <a:uFillTx/>
                <a:latin typeface="+mn-lt"/>
                <a:ea typeface="+mj-ea"/>
                <a:cs typeface="+mj-cs"/>
              </a:rPr>
              <a:t>S</a:t>
            </a:r>
            <a:endParaRPr lang="es-CO" sz="2400" dirty="0">
              <a:latin typeface="+mn-lt"/>
            </a:endParaRPr>
          </a:p>
        </p:txBody>
      </p:sp>
      <p:sp>
        <p:nvSpPr>
          <p:cNvPr id="3" name="Marcador de contenido 2">
            <a:extLst>
              <a:ext uri="{FF2B5EF4-FFF2-40B4-BE49-F238E27FC236}">
                <a16:creationId xmlns:a16="http://schemas.microsoft.com/office/drawing/2014/main" id="{16BC5A30-ED0D-9091-0E8E-4368D6D07F86}"/>
              </a:ext>
            </a:extLst>
          </p:cNvPr>
          <p:cNvSpPr>
            <a:spLocks noGrp="1"/>
          </p:cNvSpPr>
          <p:nvPr>
            <p:ph sz="quarter" idx="13"/>
          </p:nvPr>
        </p:nvSpPr>
        <p:spPr>
          <a:xfrm>
            <a:off x="913774" y="1922106"/>
            <a:ext cx="5106026" cy="3554963"/>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none" spc="0" normalizeH="0" baseline="0" noProof="0" dirty="0">
                <a:ln>
                  <a:noFill/>
                </a:ln>
                <a:solidFill>
                  <a:srgbClr val="3366CC"/>
                </a:solidFill>
                <a:effectLst/>
                <a:uLnTx/>
                <a:uFillTx/>
                <a:ea typeface="+mn-ea"/>
                <a:cs typeface="+mn-cs"/>
              </a:rPr>
              <a:t>DEFINICIÓN PARA </a:t>
            </a:r>
            <a:r>
              <a:rPr lang="es-CO" sz="1200" cap="none" dirty="0">
                <a:solidFill>
                  <a:srgbClr val="3366CC"/>
                </a:solidFill>
              </a:rPr>
              <a:t>JOVENES</a:t>
            </a:r>
            <a:r>
              <a:rPr kumimoji="0" lang="es-CO" sz="1200" b="0" i="0" u="none" strike="noStrike" kern="1200" cap="none" spc="0" normalizeH="0" baseline="0" noProof="0" dirty="0">
                <a:ln>
                  <a:noFill/>
                </a:ln>
                <a:solidFill>
                  <a:srgbClr val="3366CC"/>
                </a:solidFill>
                <a:effectLst/>
                <a:uLnTx/>
                <a:uFillTx/>
                <a:ea typeface="+mn-ea"/>
                <a:cs typeface="+mn-cs"/>
              </a:rPr>
              <a:t> DE BÁSICA SECUNDARIA</a:t>
            </a:r>
          </a:p>
          <a:p>
            <a:r>
              <a:rPr lang="es-ES" sz="1200" b="1" cap="none" dirty="0"/>
              <a:t>los buenos modales son el conjunto de comportamientos y actitudes que reflejan respeto, cortesía y empatía hacia los demás. son fundamentales para construir relaciones positivas y convivir en armonía con las personas en distintos contextos, como el hogar, la escuela y la sociedad en general.</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mesa, silla, tablero, marcador, carteles ilustrativos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10 a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none"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3DC3B0B6-FC73-E685-4A44-50B43ADE18E0}"/>
              </a:ext>
            </a:extLst>
          </p:cNvPr>
          <p:cNvSpPr>
            <a:spLocks noGrp="1"/>
          </p:cNvSpPr>
          <p:nvPr>
            <p:ph sz="quarter" idx="14"/>
          </p:nvPr>
        </p:nvSpPr>
        <p:spPr>
          <a:xfrm>
            <a:off x="6172200" y="1922106"/>
            <a:ext cx="5105400" cy="3869093"/>
          </a:xfrm>
        </p:spPr>
        <p:txBody>
          <a:bodyPr>
            <a:normAutofit fontScale="5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2200" b="0" i="0" u="none" strike="noStrike" kern="1200" cap="all" spc="0" normalizeH="0" baseline="0" noProof="0" dirty="0">
                <a:ln>
                  <a:noFill/>
                </a:ln>
                <a:solidFill>
                  <a:srgbClr val="FFC000"/>
                </a:solidFill>
                <a:effectLst/>
                <a:uLnTx/>
                <a:uFillTx/>
                <a:ea typeface="+mn-ea"/>
                <a:cs typeface="+mn-cs"/>
              </a:rPr>
              <a:t>Inicio dirigido a jóvenes de octavo y noveno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2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22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2200" b="1" i="0" u="none" strike="noStrike" kern="1200" cap="none" spc="0" normalizeH="0" baseline="0" noProof="0" dirty="0">
                <a:ln>
                  <a:noFill/>
                </a:ln>
                <a:solidFill>
                  <a:prstClr val="black"/>
                </a:solidFill>
                <a:effectLst/>
                <a:uLnTx/>
                <a:uFillTx/>
                <a:ea typeface="+mn-ea"/>
                <a:cs typeface="+mn-cs"/>
              </a:rPr>
              <a:t>.Juegos: El juego de la etiqueta afrocolombiana, dramas culturales, carrera del buen comportamiento</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2200" b="1" i="0" u="none" strike="noStrike" kern="1200" cap="none" spc="0" normalizeH="0" baseline="0" noProof="0" dirty="0">
                <a:ln>
                  <a:noFill/>
                </a:ln>
                <a:solidFill>
                  <a:prstClr val="black"/>
                </a:solidFill>
                <a:effectLst/>
                <a:uLnTx/>
                <a:uFillTx/>
                <a:ea typeface="+mn-ea"/>
                <a:cs typeface="+mn-cs"/>
              </a:rPr>
              <a:t>videos educativos, socialización de comportamientos adecuados e inadecuados, juegos de rol y simulaciones.         </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22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22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sp>
        <p:nvSpPr>
          <p:cNvPr id="5" name="Marcador de número de diapositiva 4">
            <a:extLst>
              <a:ext uri="{FF2B5EF4-FFF2-40B4-BE49-F238E27FC236}">
                <a16:creationId xmlns:a16="http://schemas.microsoft.com/office/drawing/2014/main" id="{BCAE992D-8412-6653-1902-93A388441CC4}"/>
              </a:ext>
            </a:extLst>
          </p:cNvPr>
          <p:cNvSpPr>
            <a:spLocks noGrp="1"/>
          </p:cNvSpPr>
          <p:nvPr>
            <p:ph type="sldNum" sz="quarter" idx="12"/>
          </p:nvPr>
        </p:nvSpPr>
        <p:spPr/>
        <p:txBody>
          <a:bodyPr/>
          <a:lstStyle/>
          <a:p>
            <a:fld id="{B5346379-99B8-4D47-8EAF-938C34B28DAA}" type="slidenum">
              <a:rPr lang="es-CO" smtClean="0"/>
              <a:t>91</a:t>
            </a:fld>
            <a:endParaRPr lang="es-CO"/>
          </a:p>
        </p:txBody>
      </p:sp>
      <p:pic>
        <p:nvPicPr>
          <p:cNvPr id="6" name="Imagen 5">
            <a:extLst>
              <a:ext uri="{FF2B5EF4-FFF2-40B4-BE49-F238E27FC236}">
                <a16:creationId xmlns:a16="http://schemas.microsoft.com/office/drawing/2014/main" id="{B149BAA1-BE69-E4D0-5EE8-0256BC4046E6}"/>
              </a:ext>
            </a:extLst>
          </p:cNvPr>
          <p:cNvPicPr>
            <a:picLocks noChangeAspect="1"/>
          </p:cNvPicPr>
          <p:nvPr/>
        </p:nvPicPr>
        <p:blipFill>
          <a:blip r:embed="rId2"/>
          <a:stretch>
            <a:fillRect/>
          </a:stretch>
        </p:blipFill>
        <p:spPr>
          <a:xfrm>
            <a:off x="0" y="0"/>
            <a:ext cx="1377815" cy="1225402"/>
          </a:xfrm>
          <a:prstGeom prst="rect">
            <a:avLst/>
          </a:prstGeom>
        </p:spPr>
      </p:pic>
    </p:spTree>
    <p:extLst>
      <p:ext uri="{BB962C8B-B14F-4D97-AF65-F5344CB8AC3E}">
        <p14:creationId xmlns:p14="http://schemas.microsoft.com/office/powerpoint/2010/main" val="1345365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1BE857-CC68-B6D2-7C8F-2BF0CD37E12C}"/>
              </a:ext>
            </a:extLst>
          </p:cNvPr>
          <p:cNvSpPr>
            <a:spLocks noGrp="1"/>
          </p:cNvSpPr>
          <p:nvPr>
            <p:ph type="title"/>
          </p:nvPr>
        </p:nvSpPr>
        <p:spPr>
          <a:xfrm>
            <a:off x="913775" y="681134"/>
            <a:ext cx="10364451" cy="951723"/>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O </a:t>
            </a:r>
            <a:r>
              <a:rPr kumimoji="0" lang="es-CO" sz="2400" b="0" i="0" u="none" strike="noStrike" kern="1200" cap="none" spc="0" normalizeH="0" baseline="0" noProof="0" dirty="0">
                <a:ln>
                  <a:noFill/>
                </a:ln>
                <a:solidFill>
                  <a:srgbClr val="86C157"/>
                </a:solidFill>
                <a:effectLst/>
                <a:uLnTx/>
                <a:uFillTx/>
                <a:latin typeface="+mn-lt"/>
                <a:ea typeface="+mj-ea"/>
                <a:cs typeface="+mj-cs"/>
              </a:rPr>
              <a:t>s</a:t>
            </a:r>
            <a:r>
              <a:rPr kumimoji="0" lang="es-CO" sz="2400" b="0" i="0" u="none" strike="noStrike" kern="1200" cap="none" spc="0" normalizeH="0" baseline="0" noProof="0" dirty="0">
                <a:ln>
                  <a:noFill/>
                </a:ln>
                <a:solidFill>
                  <a:srgbClr val="002060"/>
                </a:solidFill>
                <a:effectLst/>
                <a:uLnTx/>
                <a:uFillTx/>
                <a:latin typeface="+mn-lt"/>
                <a:ea typeface="+mj-ea"/>
                <a:cs typeface="+mj-cs"/>
              </a:rPr>
              <a:t> </a:t>
            </a:r>
            <a:r>
              <a:rPr kumimoji="0" lang="es-CO" sz="2400" b="0" i="0" u="none" strike="noStrike" kern="1200" cap="none" spc="0" normalizeH="0" baseline="0" noProof="0" dirty="0">
                <a:ln>
                  <a:noFill/>
                </a:ln>
                <a:solidFill>
                  <a:srgbClr val="C00000"/>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B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U </a:t>
            </a:r>
            <a:r>
              <a:rPr kumimoji="0" lang="es-CO" sz="2400" b="0" i="0" u="none" strike="noStrike" kern="1200" cap="none" spc="0" normalizeH="0" baseline="0" noProof="0" dirty="0">
                <a:ln>
                  <a:noFill/>
                </a:ln>
                <a:solidFill>
                  <a:prstClr val="black"/>
                </a:solidFill>
                <a:effectLst/>
                <a:uLnTx/>
                <a:uFillTx/>
                <a:latin typeface="+mn-lt"/>
                <a:ea typeface="+mj-ea"/>
                <a:cs typeface="+mj-cs"/>
              </a:rPr>
              <a:t>E </a:t>
            </a:r>
            <a:r>
              <a:rPr kumimoji="0" lang="es-CO" sz="2400" b="0" i="0" u="none" strike="noStrike" kern="1200" cap="none" spc="0" normalizeH="0" baseline="0" noProof="0" dirty="0">
                <a:ln>
                  <a:noFill/>
                </a:ln>
                <a:solidFill>
                  <a:srgbClr val="00B0F0"/>
                </a:solidFill>
                <a:effectLst/>
                <a:uLnTx/>
                <a:uFillTx/>
                <a:latin typeface="+mn-lt"/>
                <a:ea typeface="+mj-ea"/>
                <a:cs typeface="+mj-cs"/>
              </a:rPr>
              <a:t>N </a:t>
            </a:r>
            <a:r>
              <a:rPr kumimoji="0" lang="es-CO" sz="2400" b="0" i="0" u="none" strike="noStrike" kern="1200" cap="none" spc="0" normalizeH="0" baseline="0" noProof="0" dirty="0">
                <a:ln>
                  <a:noFill/>
                </a:ln>
                <a:solidFill>
                  <a:srgbClr val="7030A0"/>
                </a:solidFill>
                <a:effectLst/>
                <a:uLnTx/>
                <a:uFillTx/>
                <a:latin typeface="+mn-lt"/>
                <a:ea typeface="+mj-ea"/>
                <a:cs typeface="+mj-cs"/>
              </a:rPr>
              <a:t>O </a:t>
            </a:r>
            <a:r>
              <a:rPr kumimoji="0" lang="es-CO" sz="2400" b="0" i="0" u="none" strike="noStrike" kern="1200" cap="none" spc="0" normalizeH="0" baseline="0" noProof="0" dirty="0">
                <a:ln>
                  <a:noFill/>
                </a:ln>
                <a:solidFill>
                  <a:srgbClr val="D99C3F">
                    <a:lumMod val="40000"/>
                    <a:lumOff val="60000"/>
                  </a:srgbClr>
                </a:solidFill>
                <a:effectLst/>
                <a:uLnTx/>
                <a:uFillTx/>
                <a:latin typeface="+mn-lt"/>
                <a:ea typeface="+mj-ea"/>
                <a:cs typeface="+mj-cs"/>
              </a:rPr>
              <a:t>S  </a:t>
            </a:r>
            <a:r>
              <a:rPr kumimoji="0" lang="es-CO" sz="2400" b="0" i="0" u="none" strike="noStrike" kern="1200" cap="none" spc="0" normalizeH="0" baseline="0" noProof="0" dirty="0">
                <a:ln>
                  <a:noFill/>
                </a:ln>
                <a:solidFill>
                  <a:srgbClr val="002060"/>
                </a:solidFill>
                <a:effectLst/>
                <a:uLnTx/>
                <a:uFillTx/>
                <a:latin typeface="+mn-lt"/>
                <a:ea typeface="+mj-ea"/>
                <a:cs typeface="+mj-cs"/>
              </a:rPr>
              <a:t>M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O </a:t>
            </a:r>
            <a:r>
              <a:rPr kumimoji="0" lang="es-CO" sz="2400" b="0" i="0" u="none" strike="noStrike" kern="1200" cap="none" spc="0" normalizeH="0" baseline="0" noProof="0" dirty="0">
                <a:ln>
                  <a:noFill/>
                </a:ln>
                <a:solidFill>
                  <a:srgbClr val="A35DD1">
                    <a:lumMod val="75000"/>
                  </a:srgbClr>
                </a:solidFill>
                <a:effectLst/>
                <a:uLnTx/>
                <a:uFillTx/>
                <a:latin typeface="+mn-lt"/>
                <a:ea typeface="+mj-ea"/>
                <a:cs typeface="+mj-cs"/>
              </a:rPr>
              <a:t>D </a:t>
            </a:r>
            <a:r>
              <a:rPr kumimoji="0" lang="es-CO" sz="2400" b="0" i="0" u="none" strike="noStrike" kern="1200" cap="none" spc="0" normalizeH="0" baseline="0" noProof="0" dirty="0">
                <a:ln>
                  <a:noFill/>
                </a:ln>
                <a:solidFill>
                  <a:srgbClr val="00B050"/>
                </a:solidFill>
                <a:effectLst/>
                <a:uLnTx/>
                <a:uFillTx/>
                <a:latin typeface="+mn-lt"/>
                <a:ea typeface="+mj-ea"/>
                <a:cs typeface="+mj-cs"/>
              </a:rPr>
              <a:t>A </a:t>
            </a:r>
            <a:r>
              <a:rPr kumimoji="0" lang="es-CO" sz="2400" b="0" i="0" u="none" strike="noStrike" kern="1200" cap="none" spc="0" normalizeH="0" baseline="0" noProof="0" dirty="0">
                <a:ln>
                  <a:noFill/>
                </a:ln>
                <a:solidFill>
                  <a:srgbClr val="AABED7">
                    <a:lumMod val="50000"/>
                  </a:srgbClr>
                </a:solidFill>
                <a:effectLst/>
                <a:uLnTx/>
                <a:uFillTx/>
                <a:latin typeface="+mn-lt"/>
                <a:ea typeface="+mj-ea"/>
                <a:cs typeface="+mj-cs"/>
              </a:rPr>
              <a:t>L </a:t>
            </a:r>
            <a:r>
              <a:rPr kumimoji="0" lang="es-CO" sz="2400" b="0" i="0" u="none" strike="noStrike" kern="1200" cap="none" spc="0" normalizeH="0" baseline="0" noProof="0" dirty="0">
                <a:ln>
                  <a:noFill/>
                </a:ln>
                <a:solidFill>
                  <a:srgbClr val="FF0000"/>
                </a:solidFill>
                <a:effectLst/>
                <a:uLnTx/>
                <a:uFillTx/>
                <a:latin typeface="+mn-lt"/>
                <a:ea typeface="+mj-ea"/>
                <a:cs typeface="+mj-cs"/>
              </a:rPr>
              <a:t>E </a:t>
            </a:r>
            <a:r>
              <a:rPr kumimoji="0" lang="es-CO" sz="2400" b="0" i="0" u="none" strike="noStrike" kern="1200" cap="none" spc="0" normalizeH="0" baseline="0" noProof="0" dirty="0">
                <a:ln>
                  <a:noFill/>
                </a:ln>
                <a:solidFill>
                  <a:srgbClr val="FF6600"/>
                </a:solidFill>
                <a:effectLst/>
                <a:uLnTx/>
                <a:uFillTx/>
                <a:latin typeface="+mn-lt"/>
                <a:ea typeface="+mj-ea"/>
                <a:cs typeface="+mj-cs"/>
              </a:rPr>
              <a:t>S</a:t>
            </a:r>
            <a:endParaRPr lang="es-CO" dirty="0">
              <a:latin typeface="+mn-lt"/>
            </a:endParaRPr>
          </a:p>
        </p:txBody>
      </p:sp>
      <p:sp>
        <p:nvSpPr>
          <p:cNvPr id="3" name="Marcador de contenido 2">
            <a:extLst>
              <a:ext uri="{FF2B5EF4-FFF2-40B4-BE49-F238E27FC236}">
                <a16:creationId xmlns:a16="http://schemas.microsoft.com/office/drawing/2014/main" id="{E50817DD-4AB5-F1E1-D223-173FC5CFBC50}"/>
              </a:ext>
            </a:extLst>
          </p:cNvPr>
          <p:cNvSpPr>
            <a:spLocks noGrp="1"/>
          </p:cNvSpPr>
          <p:nvPr>
            <p:ph sz="quarter" idx="13"/>
          </p:nvPr>
        </p:nvSpPr>
        <p:spPr>
          <a:xfrm>
            <a:off x="913774" y="2202025"/>
            <a:ext cx="5106026" cy="3340360"/>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a:t>
            </a:r>
            <a:r>
              <a:rPr lang="es-CO" sz="1200" dirty="0">
                <a:solidFill>
                  <a:srgbClr val="3366CC"/>
                </a:solidFill>
              </a:rPr>
              <a:t>JOVENES</a:t>
            </a:r>
            <a:r>
              <a:rPr kumimoji="0" lang="es-CO" sz="1200" b="0" i="0" u="none" strike="noStrike" kern="1200" cap="all" spc="0" normalizeH="0" baseline="0" noProof="0" dirty="0">
                <a:ln>
                  <a:noFill/>
                </a:ln>
                <a:solidFill>
                  <a:srgbClr val="3366CC"/>
                </a:solidFill>
                <a:effectLst/>
                <a:uLnTx/>
                <a:uFillTx/>
              </a:rPr>
              <a:t> DE BÁSICA secundaria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sz="1200" b="1" cap="none" dirty="0"/>
              <a:t>los buenos modales son normas de comportamiento y cortesía que permiten una convivencia armoniosa en sociedad. reflejan respeto hacia los demás y contribuyen a construir relaciones positivas, tanto en contextos formales como informales. en un entorno educativo, los buenos modales ayudan a fortalecer la disciplina, la empatía y el liderazgo</a:t>
            </a:r>
            <a:r>
              <a:rPr lang="es-ES" sz="1200" dirty="0"/>
              <a:t>.</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mesa, elementos de comedor y  todo el material necesario que se requiera</a:t>
            </a:r>
            <a:endParaRPr kumimoji="0" lang="es-ES" sz="1200" b="0" i="0" u="none" strike="noStrike" kern="1200" cap="none" spc="0" normalizeH="0" baseline="0" noProof="0" dirty="0">
              <a:ln>
                <a:noFill/>
              </a:ln>
              <a:solidFill>
                <a:srgbClr val="FF6600"/>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10 a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9F3DBDE7-5C3F-194A-0CB0-B1A5B5C11CC2}"/>
              </a:ext>
            </a:extLst>
          </p:cNvPr>
          <p:cNvSpPr>
            <a:spLocks noGrp="1"/>
          </p:cNvSpPr>
          <p:nvPr>
            <p:ph sz="quarter" idx="14"/>
          </p:nvPr>
        </p:nvSpPr>
        <p:spPr>
          <a:xfrm>
            <a:off x="6172200" y="2024744"/>
            <a:ext cx="5105400" cy="3766456"/>
          </a:xfrm>
        </p:spPr>
        <p:txBody>
          <a:bodyPr>
            <a:normAutofit fontScale="92500"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jóvenes décimo y undécimo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.Juegos: gastronomía </a:t>
            </a:r>
            <a:r>
              <a:rPr kumimoji="0" lang="es-CO" sz="1300" b="1" i="0" u="none" strike="noStrike" kern="1200" cap="none" spc="0" normalizeH="0" baseline="0" noProof="0" dirty="0" err="1">
                <a:ln>
                  <a:noFill/>
                </a:ln>
                <a:solidFill>
                  <a:prstClr val="black"/>
                </a:solidFill>
                <a:effectLst/>
                <a:uLnTx/>
                <a:uFillTx/>
                <a:ea typeface="+mn-ea"/>
                <a:cs typeface="+mn-cs"/>
              </a:rPr>
              <a:t>marialabajense</a:t>
            </a:r>
            <a:r>
              <a:rPr kumimoji="0" lang="es-CO" sz="1300" b="1" i="0" u="none" strike="noStrike" kern="1200" cap="none" spc="0" normalizeH="0" baseline="0" noProof="0" dirty="0">
                <a:ln>
                  <a:noFill/>
                </a:ln>
                <a:solidFill>
                  <a:prstClr val="black"/>
                </a:solidFill>
                <a:effectLst/>
                <a:uLnTx/>
                <a:uFillTx/>
                <a:ea typeface="+mn-ea"/>
                <a:cs typeface="+mn-cs"/>
              </a:rPr>
              <a:t>, ronda de historia, mensaje claro.</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videos buenos modales, historias y ejemplos sobre buenos modales propias de su entorno, juegos de roles.       </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Gráfico 1">
            <a:extLst>
              <a:ext uri="{FF2B5EF4-FFF2-40B4-BE49-F238E27FC236}">
                <a16:creationId xmlns:a16="http://schemas.microsoft.com/office/drawing/2014/main" id="{25B456AE-80AD-70C5-9592-EC4F7D5B46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54614" cy="1217823"/>
          </a:xfrm>
          <a:prstGeom prst="rect">
            <a:avLst/>
          </a:prstGeom>
        </p:spPr>
      </p:pic>
      <p:sp>
        <p:nvSpPr>
          <p:cNvPr id="6" name="Marcador de número de diapositiva 5">
            <a:extLst>
              <a:ext uri="{FF2B5EF4-FFF2-40B4-BE49-F238E27FC236}">
                <a16:creationId xmlns:a16="http://schemas.microsoft.com/office/drawing/2014/main" id="{353F5A69-26A7-493A-00F1-75AF023F159C}"/>
              </a:ext>
            </a:extLst>
          </p:cNvPr>
          <p:cNvSpPr>
            <a:spLocks noGrp="1"/>
          </p:cNvSpPr>
          <p:nvPr>
            <p:ph type="sldNum" sz="quarter" idx="12"/>
          </p:nvPr>
        </p:nvSpPr>
        <p:spPr/>
        <p:txBody>
          <a:bodyPr/>
          <a:lstStyle/>
          <a:p>
            <a:fld id="{B5346379-99B8-4D47-8EAF-938C34B28DAA}" type="slidenum">
              <a:rPr lang="es-CO" smtClean="0"/>
              <a:t>92</a:t>
            </a:fld>
            <a:endParaRPr lang="es-CO"/>
          </a:p>
        </p:txBody>
      </p:sp>
    </p:spTree>
    <p:extLst>
      <p:ext uri="{BB962C8B-B14F-4D97-AF65-F5344CB8AC3E}">
        <p14:creationId xmlns:p14="http://schemas.microsoft.com/office/powerpoint/2010/main" val="1604875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FF7C25-893B-B026-E8FE-28CE20D18615}"/>
              </a:ext>
            </a:extLst>
          </p:cNvPr>
          <p:cNvSpPr txBox="1"/>
          <p:nvPr/>
        </p:nvSpPr>
        <p:spPr>
          <a:xfrm>
            <a:off x="3048778" y="2551837"/>
            <a:ext cx="6097554" cy="144655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200" b="1" i="0" u="none" strike="noStrike" kern="1200" cap="all" spc="0" normalizeH="0" baseline="0" noProof="0" dirty="0">
                <a:ln>
                  <a:noFill/>
                </a:ln>
                <a:solidFill>
                  <a:prstClr val="black"/>
                </a:solidFill>
                <a:effectLst/>
                <a:uLnTx/>
                <a:uFillTx/>
                <a:ea typeface="+mn-ea"/>
                <a:cs typeface="+mn-cs"/>
              </a:rPr>
              <a:t>“</a:t>
            </a:r>
            <a:r>
              <a:rPr lang="es-CO" sz="2200" b="1" cap="all" dirty="0">
                <a:solidFill>
                  <a:prstClr val="black"/>
                </a:solidFill>
              </a:rPr>
              <a:t>La cortesía es la principal muestra de cultura</a:t>
            </a:r>
            <a:r>
              <a:rPr kumimoji="0" lang="es-CO" sz="2200" b="1" i="0" u="none" strike="noStrike" kern="1200" cap="all" spc="0" normalizeH="0" baseline="0" noProof="0" dirty="0">
                <a:ln>
                  <a:noFill/>
                </a:ln>
                <a:solidFill>
                  <a:prstClr val="black"/>
                </a:solidFill>
                <a:effectLst/>
                <a:uLnTx/>
                <a:uFillTx/>
                <a:ea typeface="+mn-ea"/>
                <a:cs typeface="+mn-cs"/>
              </a:rPr>
              <a:t>”</a:t>
            </a:r>
            <a:br>
              <a:rPr kumimoji="0" lang="es-CO" sz="2200" b="1" i="0" u="none" strike="noStrike" kern="1200" cap="all" spc="0" normalizeH="0" baseline="0" noProof="0" dirty="0">
                <a:ln>
                  <a:noFill/>
                </a:ln>
                <a:solidFill>
                  <a:prstClr val="black"/>
                </a:solidFill>
                <a:effectLst/>
                <a:uLnTx/>
                <a:uFillTx/>
                <a:ea typeface="+mn-ea"/>
                <a:cs typeface="+mn-cs"/>
              </a:rPr>
            </a:br>
            <a:endParaRPr kumimoji="0" lang="es-CO" sz="2200" b="1" i="0" u="none" strike="noStrike" kern="1200" cap="all" spc="0" normalizeH="0" baseline="0" noProof="0" dirty="0">
              <a:ln>
                <a:noFill/>
              </a:ln>
              <a:solidFill>
                <a:prstClr val="black"/>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s-CO" sz="2200" b="1" dirty="0">
                <a:solidFill>
                  <a:prstClr val="black"/>
                </a:solidFill>
              </a:rPr>
              <a:t>Baltasar </a:t>
            </a:r>
            <a:r>
              <a:rPr lang="es-CO" sz="2200" b="1" dirty="0" err="1">
                <a:solidFill>
                  <a:prstClr val="black"/>
                </a:solidFill>
              </a:rPr>
              <a:t>Garcian</a:t>
            </a:r>
            <a:endParaRPr kumimoji="0" lang="es-ES" sz="2200" b="1" i="0" u="none" strike="noStrike" kern="1200" cap="none" spc="0" normalizeH="0" baseline="0" noProof="0" dirty="0">
              <a:ln>
                <a:noFill/>
              </a:ln>
              <a:solidFill>
                <a:prstClr val="black"/>
              </a:solidFill>
              <a:effectLst/>
              <a:uLnTx/>
              <a:uFillTx/>
              <a:ea typeface="+mn-ea"/>
              <a:cs typeface="+mn-cs"/>
            </a:endParaRPr>
          </a:p>
        </p:txBody>
      </p:sp>
      <p:pic>
        <p:nvPicPr>
          <p:cNvPr id="2" name="Gráfico 1">
            <a:extLst>
              <a:ext uri="{FF2B5EF4-FFF2-40B4-BE49-F238E27FC236}">
                <a16:creationId xmlns:a16="http://schemas.microsoft.com/office/drawing/2014/main" id="{114DBD2B-7D00-6D84-38E6-FF507CF3CD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592424" cy="1318062"/>
          </a:xfrm>
          <a:prstGeom prst="rect">
            <a:avLst/>
          </a:prstGeom>
        </p:spPr>
      </p:pic>
      <p:sp>
        <p:nvSpPr>
          <p:cNvPr id="4" name="Marcador de número de diapositiva 3">
            <a:extLst>
              <a:ext uri="{FF2B5EF4-FFF2-40B4-BE49-F238E27FC236}">
                <a16:creationId xmlns:a16="http://schemas.microsoft.com/office/drawing/2014/main" id="{F83025D5-5E4A-91B3-3627-A9A8F0E67353}"/>
              </a:ext>
            </a:extLst>
          </p:cNvPr>
          <p:cNvSpPr>
            <a:spLocks noGrp="1"/>
          </p:cNvSpPr>
          <p:nvPr>
            <p:ph type="sldNum" sz="quarter" idx="12"/>
          </p:nvPr>
        </p:nvSpPr>
        <p:spPr/>
        <p:txBody>
          <a:bodyPr/>
          <a:lstStyle/>
          <a:p>
            <a:fld id="{B5346379-99B8-4D47-8EAF-938C34B28DAA}" type="slidenum">
              <a:rPr lang="es-CO" smtClean="0"/>
              <a:t>93</a:t>
            </a:fld>
            <a:endParaRPr lang="es-CO"/>
          </a:p>
        </p:txBody>
      </p:sp>
    </p:spTree>
    <p:extLst>
      <p:ext uri="{BB962C8B-B14F-4D97-AF65-F5344CB8AC3E}">
        <p14:creationId xmlns:p14="http://schemas.microsoft.com/office/powerpoint/2010/main" val="21723614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ema de las Normas de Cortesia">
            <a:extLst>
              <a:ext uri="{FF2B5EF4-FFF2-40B4-BE49-F238E27FC236}">
                <a16:creationId xmlns:a16="http://schemas.microsoft.com/office/drawing/2014/main" id="{3C08EA0E-9CB1-3835-EDD0-6CA49F80EB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5" y="643466"/>
            <a:ext cx="7428089" cy="5571067"/>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A7C7D39D-A367-05E4-AE90-43EFCC07D748}"/>
              </a:ext>
            </a:extLst>
          </p:cNvPr>
          <p:cNvSpPr>
            <a:spLocks noGrp="1"/>
          </p:cNvSpPr>
          <p:nvPr>
            <p:ph type="sldNum" sz="quarter" idx="12"/>
          </p:nvPr>
        </p:nvSpPr>
        <p:spPr/>
        <p:txBody>
          <a:bodyPr/>
          <a:lstStyle/>
          <a:p>
            <a:fld id="{B5346379-99B8-4D47-8EAF-938C34B28DAA}" type="slidenum">
              <a:rPr lang="es-CO" smtClean="0"/>
              <a:t>94</a:t>
            </a:fld>
            <a:endParaRPr lang="es-CO"/>
          </a:p>
        </p:txBody>
      </p:sp>
    </p:spTree>
    <p:extLst>
      <p:ext uri="{BB962C8B-B14F-4D97-AF65-F5344CB8AC3E}">
        <p14:creationId xmlns:p14="http://schemas.microsoft.com/office/powerpoint/2010/main" val="30675678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688B1A-F99B-4222-9495-371FB1C41406}"/>
              </a:ext>
            </a:extLst>
          </p:cNvPr>
          <p:cNvSpPr>
            <a:spLocks noGrp="1"/>
          </p:cNvSpPr>
          <p:nvPr>
            <p:ph type="title"/>
          </p:nvPr>
        </p:nvSpPr>
        <p:spPr>
          <a:xfrm>
            <a:off x="913775" y="895740"/>
            <a:ext cx="10364451" cy="914400"/>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A </a:t>
            </a:r>
            <a:r>
              <a:rPr kumimoji="0" lang="es-CO" sz="2400" b="0" i="0" u="none" strike="noStrike" kern="1200" cap="none" spc="0" normalizeH="0" baseline="0" noProof="0" dirty="0">
                <a:ln>
                  <a:noFill/>
                </a:ln>
                <a:solidFill>
                  <a:srgbClr val="86C157"/>
                </a:solidFill>
                <a:effectLst/>
                <a:uLnTx/>
                <a:uFillTx/>
                <a:latin typeface="+mn-lt"/>
                <a:ea typeface="+mj-ea"/>
                <a:cs typeface="+mj-cs"/>
              </a:rPr>
              <a:t>S</a:t>
            </a:r>
            <a:r>
              <a:rPr kumimoji="0" lang="es-CO" sz="2400" b="0" i="0" u="none" strike="noStrike" kern="1200" cap="none" spc="0" normalizeH="0" baseline="0" noProof="0" dirty="0">
                <a:ln>
                  <a:noFill/>
                </a:ln>
                <a:solidFill>
                  <a:srgbClr val="002060"/>
                </a:solidFill>
                <a:effectLst/>
                <a:uLnTx/>
                <a:uFillTx/>
                <a:latin typeface="+mn-lt"/>
                <a:ea typeface="+mj-ea"/>
                <a:cs typeface="+mj-cs"/>
              </a:rPr>
              <a:t> </a:t>
            </a:r>
            <a:r>
              <a:rPr kumimoji="0" lang="es-CO" sz="2400" b="0" i="0" u="none" strike="noStrike" kern="1200" cap="none" spc="0" normalizeH="0" baseline="0" noProof="0" dirty="0">
                <a:ln>
                  <a:noFill/>
                </a:ln>
                <a:solidFill>
                  <a:srgbClr val="C00000"/>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N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O </a:t>
            </a:r>
            <a:r>
              <a:rPr kumimoji="0" lang="es-CO" sz="2400" b="0" i="0" u="none" strike="noStrike" kern="1200" cap="none" spc="0" normalizeH="0" baseline="0" noProof="0" dirty="0">
                <a:ln>
                  <a:noFill/>
                </a:ln>
                <a:solidFill>
                  <a:prstClr val="black"/>
                </a:solidFill>
                <a:effectLst/>
                <a:uLnTx/>
                <a:uFillTx/>
                <a:latin typeface="+mn-lt"/>
                <a:ea typeface="+mj-ea"/>
                <a:cs typeface="+mj-cs"/>
              </a:rPr>
              <a:t>R </a:t>
            </a:r>
            <a:r>
              <a:rPr kumimoji="0" lang="es-CO" sz="2400" b="0" i="0" u="none" strike="noStrike" kern="1200" cap="none" spc="0" normalizeH="0" baseline="0" noProof="0" dirty="0">
                <a:ln>
                  <a:noFill/>
                </a:ln>
                <a:solidFill>
                  <a:srgbClr val="00B0F0"/>
                </a:solidFill>
                <a:effectLst/>
                <a:uLnTx/>
                <a:uFillTx/>
                <a:latin typeface="+mn-lt"/>
                <a:ea typeface="+mj-ea"/>
                <a:cs typeface="+mj-cs"/>
              </a:rPr>
              <a:t>M </a:t>
            </a:r>
            <a:r>
              <a:rPr kumimoji="0" lang="es-CO" sz="2400" b="0" i="0" u="none" strike="noStrike" kern="1200" cap="none" spc="0" normalizeH="0" baseline="0" noProof="0" dirty="0">
                <a:ln>
                  <a:noFill/>
                </a:ln>
                <a:solidFill>
                  <a:srgbClr val="7030A0"/>
                </a:solidFill>
                <a:effectLst/>
                <a:uLnTx/>
                <a:uFillTx/>
                <a:latin typeface="+mn-lt"/>
                <a:ea typeface="+mj-ea"/>
                <a:cs typeface="+mj-cs"/>
              </a:rPr>
              <a:t>A </a:t>
            </a:r>
            <a:r>
              <a:rPr kumimoji="0" lang="es-CO" sz="2400" b="0" i="0" u="none" strike="noStrike" kern="1200" cap="none" spc="0" normalizeH="0" baseline="0" noProof="0" dirty="0">
                <a:ln>
                  <a:noFill/>
                </a:ln>
                <a:solidFill>
                  <a:srgbClr val="D99C3F">
                    <a:lumMod val="40000"/>
                    <a:lumOff val="60000"/>
                  </a:srgbClr>
                </a:solidFill>
                <a:effectLst/>
                <a:uLnTx/>
                <a:uFillTx/>
                <a:latin typeface="+mn-lt"/>
                <a:ea typeface="+mj-ea"/>
                <a:cs typeface="+mj-cs"/>
              </a:rPr>
              <a:t>S  </a:t>
            </a:r>
            <a:r>
              <a:rPr kumimoji="0" lang="es-CO" sz="2400" b="0" i="0" u="none" strike="noStrike" kern="1200" cap="none" spc="0" normalizeH="0" baseline="0" noProof="0" dirty="0">
                <a:ln>
                  <a:noFill/>
                </a:ln>
                <a:solidFill>
                  <a:srgbClr val="002060"/>
                </a:solidFill>
                <a:effectLst/>
                <a:uLnTx/>
                <a:uFillTx/>
                <a:latin typeface="+mn-lt"/>
                <a:ea typeface="+mj-ea"/>
                <a:cs typeface="+mj-cs"/>
              </a:rPr>
              <a:t>D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E  </a:t>
            </a:r>
            <a:r>
              <a:rPr kumimoji="0" lang="es-CO" sz="2400" b="0" i="0" u="none" strike="noStrike" kern="1200" cap="none" spc="0" normalizeH="0" baseline="0" noProof="0" dirty="0">
                <a:ln>
                  <a:noFill/>
                </a:ln>
                <a:solidFill>
                  <a:srgbClr val="A35DD1">
                    <a:lumMod val="75000"/>
                  </a:srgbClr>
                </a:solidFill>
                <a:effectLst/>
                <a:uLnTx/>
                <a:uFillTx/>
                <a:latin typeface="+mn-lt"/>
                <a:ea typeface="+mj-ea"/>
                <a:cs typeface="+mj-cs"/>
              </a:rPr>
              <a:t>C </a:t>
            </a:r>
            <a:r>
              <a:rPr kumimoji="0" lang="es-CO" sz="2400" b="0" i="0" u="none" strike="noStrike" kern="1200" cap="none" spc="0" normalizeH="0" baseline="0" noProof="0" dirty="0">
                <a:ln>
                  <a:noFill/>
                </a:ln>
                <a:solidFill>
                  <a:srgbClr val="00B050"/>
                </a:solidFill>
                <a:effectLst/>
                <a:uLnTx/>
                <a:uFillTx/>
                <a:latin typeface="+mn-lt"/>
                <a:ea typeface="+mj-ea"/>
                <a:cs typeface="+mj-cs"/>
              </a:rPr>
              <a:t>O </a:t>
            </a:r>
            <a:r>
              <a:rPr kumimoji="0" lang="es-CO" sz="2400" b="0" i="0" u="none" strike="noStrike" kern="1200" cap="none" spc="0" normalizeH="0" baseline="0" noProof="0" dirty="0">
                <a:ln>
                  <a:noFill/>
                </a:ln>
                <a:solidFill>
                  <a:srgbClr val="AABED7">
                    <a:lumMod val="50000"/>
                  </a:srgbClr>
                </a:solidFill>
                <a:effectLst/>
                <a:uLnTx/>
                <a:uFillTx/>
                <a:latin typeface="+mn-lt"/>
                <a:ea typeface="+mj-ea"/>
                <a:cs typeface="+mj-cs"/>
              </a:rPr>
              <a:t>R </a:t>
            </a:r>
            <a:r>
              <a:rPr kumimoji="0" lang="es-CO" sz="2400" b="0" i="0" u="none" strike="noStrike" kern="1200" cap="none" spc="0" normalizeH="0" baseline="0" noProof="0" dirty="0">
                <a:ln>
                  <a:noFill/>
                </a:ln>
                <a:solidFill>
                  <a:srgbClr val="FF0000"/>
                </a:solidFill>
                <a:effectLst/>
                <a:uLnTx/>
                <a:uFillTx/>
                <a:latin typeface="+mn-lt"/>
                <a:ea typeface="+mj-ea"/>
                <a:cs typeface="+mj-cs"/>
              </a:rPr>
              <a:t>T </a:t>
            </a:r>
            <a:r>
              <a:rPr kumimoji="0" lang="es-CO" sz="2400" b="0" i="0" u="none" strike="noStrike" kern="1200" cap="none" spc="0" normalizeH="0" baseline="0" noProof="0" dirty="0">
                <a:ln>
                  <a:noFill/>
                </a:ln>
                <a:solidFill>
                  <a:srgbClr val="A35DD1">
                    <a:lumMod val="50000"/>
                  </a:srgbClr>
                </a:solidFill>
                <a:effectLst/>
                <a:uLnTx/>
                <a:uFillTx/>
                <a:latin typeface="+mn-lt"/>
                <a:ea typeface="+mj-ea"/>
                <a:cs typeface="+mj-cs"/>
              </a:rPr>
              <a:t>E </a:t>
            </a:r>
            <a:r>
              <a:rPr kumimoji="0" lang="es-CO" sz="2400" b="0" i="0" u="none" strike="noStrike" kern="1200" cap="none" spc="0" normalizeH="0" baseline="0" noProof="0" dirty="0">
                <a:ln>
                  <a:noFill/>
                </a:ln>
                <a:solidFill>
                  <a:srgbClr val="00B0F0"/>
                </a:solidFill>
                <a:effectLst/>
                <a:uLnTx/>
                <a:uFillTx/>
                <a:latin typeface="+mn-lt"/>
                <a:ea typeface="+mj-ea"/>
                <a:cs typeface="+mj-cs"/>
              </a:rPr>
              <a:t>S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I </a:t>
            </a:r>
            <a:r>
              <a:rPr kumimoji="0" lang="es-CO" sz="2400" b="0" i="0" u="none" strike="noStrike" kern="1200" cap="none" spc="0" normalizeH="0" baseline="0" noProof="0" dirty="0">
                <a:ln>
                  <a:noFill/>
                </a:ln>
                <a:solidFill>
                  <a:prstClr val="black"/>
                </a:solidFill>
                <a:effectLst/>
                <a:uLnTx/>
                <a:uFillTx/>
                <a:latin typeface="+mn-lt"/>
                <a:ea typeface="+mj-ea"/>
                <a:cs typeface="+mj-cs"/>
              </a:rPr>
              <a:t>A</a:t>
            </a:r>
            <a:endParaRPr lang="es-CO" dirty="0">
              <a:latin typeface="+mn-lt"/>
            </a:endParaRPr>
          </a:p>
        </p:txBody>
      </p:sp>
      <p:sp>
        <p:nvSpPr>
          <p:cNvPr id="3" name="Marcador de contenido 2">
            <a:extLst>
              <a:ext uri="{FF2B5EF4-FFF2-40B4-BE49-F238E27FC236}">
                <a16:creationId xmlns:a16="http://schemas.microsoft.com/office/drawing/2014/main" id="{5BEC6512-C315-DAFB-2F8E-C5E9569AC349}"/>
              </a:ext>
            </a:extLst>
          </p:cNvPr>
          <p:cNvSpPr>
            <a:spLocks noGrp="1"/>
          </p:cNvSpPr>
          <p:nvPr>
            <p:ph sz="quarter" idx="13"/>
          </p:nvPr>
        </p:nvSpPr>
        <p:spPr>
          <a:xfrm>
            <a:off x="913774" y="2127380"/>
            <a:ext cx="5106026" cy="3663819"/>
          </a:xfrm>
        </p:spPr>
        <p:txBody>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PREJARDIN Y JARDIN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las normas de cortesía son pequeñas acciones o palabras que usamos para demostrar respeto y amabilidad hacia los demás. estas normas nos ayudan a convivir mejor con las personas que nos rodean.</a:t>
            </a:r>
            <a:endParaRPr kumimoji="0" lang="es-CO" sz="1200" b="1" i="0" u="none" strike="noStrike" kern="1200" cap="none" spc="0" normalizeH="0" baseline="0" noProof="0" dirty="0">
              <a:ln>
                <a:noFill/>
              </a:ln>
              <a:solidFill>
                <a:srgbClr val="3366CC"/>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carteles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29F30777-9296-C253-A238-D9903B2972F9}"/>
              </a:ext>
            </a:extLst>
          </p:cNvPr>
          <p:cNvSpPr>
            <a:spLocks noGrp="1"/>
          </p:cNvSpPr>
          <p:nvPr>
            <p:ph sz="quarter" idx="14"/>
          </p:nvPr>
        </p:nvSpPr>
        <p:spPr>
          <a:xfrm>
            <a:off x="6172200" y="2127380"/>
            <a:ext cx="5105400" cy="3663819"/>
          </a:xfrm>
        </p:spPr>
        <p:txBody>
          <a:bodyPr>
            <a:normAutofit fontScale="8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400" b="0" i="0" u="none" strike="noStrike" kern="1200" cap="all" spc="0" normalizeH="0" baseline="0" noProof="0" dirty="0">
                <a:ln>
                  <a:noFill/>
                </a:ln>
                <a:solidFill>
                  <a:srgbClr val="FFC000"/>
                </a:solidFill>
                <a:effectLst/>
                <a:uLnTx/>
                <a:uFillTx/>
                <a:ea typeface="+mn-ea"/>
                <a:cs typeface="+mn-cs"/>
              </a:rPr>
              <a:t>Inicio dirigido a NIÑOS DE PREJARDIN Y JARDIN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.Juegos: La cadena de saludos, cuentos dramatizados, juego de tarjetas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Canciones, cuentos ilustrados y tarjetas relacionadas con el uso de las normas de cortesía.</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Gráfico 1">
            <a:extLst>
              <a:ext uri="{FF2B5EF4-FFF2-40B4-BE49-F238E27FC236}">
                <a16:creationId xmlns:a16="http://schemas.microsoft.com/office/drawing/2014/main" id="{E134D279-B9A1-611A-5CDA-3AAE1F90FA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21772"/>
            <a:ext cx="1592424" cy="1377219"/>
          </a:xfrm>
          <a:prstGeom prst="rect">
            <a:avLst/>
          </a:prstGeom>
        </p:spPr>
      </p:pic>
      <p:sp>
        <p:nvSpPr>
          <p:cNvPr id="6" name="Marcador de número de diapositiva 5">
            <a:extLst>
              <a:ext uri="{FF2B5EF4-FFF2-40B4-BE49-F238E27FC236}">
                <a16:creationId xmlns:a16="http://schemas.microsoft.com/office/drawing/2014/main" id="{F35485A3-6A2A-0225-52DC-0FE61A4C1210}"/>
              </a:ext>
            </a:extLst>
          </p:cNvPr>
          <p:cNvSpPr>
            <a:spLocks noGrp="1"/>
          </p:cNvSpPr>
          <p:nvPr>
            <p:ph type="sldNum" sz="quarter" idx="12"/>
          </p:nvPr>
        </p:nvSpPr>
        <p:spPr/>
        <p:txBody>
          <a:bodyPr/>
          <a:lstStyle/>
          <a:p>
            <a:fld id="{B5346379-99B8-4D47-8EAF-938C34B28DAA}" type="slidenum">
              <a:rPr lang="es-CO" smtClean="0"/>
              <a:t>95</a:t>
            </a:fld>
            <a:endParaRPr lang="es-CO"/>
          </a:p>
        </p:txBody>
      </p:sp>
    </p:spTree>
    <p:extLst>
      <p:ext uri="{BB962C8B-B14F-4D97-AF65-F5344CB8AC3E}">
        <p14:creationId xmlns:p14="http://schemas.microsoft.com/office/powerpoint/2010/main" val="40459484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2BD58-3FBC-5F9C-0972-B4828808C85F}"/>
              </a:ext>
            </a:extLst>
          </p:cNvPr>
          <p:cNvSpPr>
            <a:spLocks noGrp="1"/>
          </p:cNvSpPr>
          <p:nvPr>
            <p:ph type="title"/>
          </p:nvPr>
        </p:nvSpPr>
        <p:spPr>
          <a:xfrm>
            <a:off x="913775" y="765110"/>
            <a:ext cx="10364451" cy="858417"/>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A </a:t>
            </a:r>
            <a:r>
              <a:rPr kumimoji="0" lang="es-CO" sz="2400" b="0" i="0" u="none" strike="noStrike" kern="1200" cap="none" spc="0" normalizeH="0" baseline="0" noProof="0" dirty="0">
                <a:ln>
                  <a:noFill/>
                </a:ln>
                <a:solidFill>
                  <a:srgbClr val="86C157"/>
                </a:solidFill>
                <a:effectLst/>
                <a:uLnTx/>
                <a:uFillTx/>
                <a:latin typeface="+mn-lt"/>
                <a:ea typeface="+mj-ea"/>
                <a:cs typeface="+mj-cs"/>
              </a:rPr>
              <a:t>S</a:t>
            </a:r>
            <a:r>
              <a:rPr kumimoji="0" lang="es-CO" sz="2400" b="0" i="0" u="none" strike="noStrike" kern="1200" cap="none" spc="0" normalizeH="0" baseline="0" noProof="0" dirty="0">
                <a:ln>
                  <a:noFill/>
                </a:ln>
                <a:solidFill>
                  <a:srgbClr val="002060"/>
                </a:solidFill>
                <a:effectLst/>
                <a:uLnTx/>
                <a:uFillTx/>
                <a:latin typeface="+mn-lt"/>
                <a:ea typeface="+mj-ea"/>
                <a:cs typeface="+mj-cs"/>
              </a:rPr>
              <a:t> </a:t>
            </a:r>
            <a:r>
              <a:rPr kumimoji="0" lang="es-CO" sz="2400" b="0" i="0" u="none" strike="noStrike" kern="1200" cap="none" spc="0" normalizeH="0" baseline="0" noProof="0" dirty="0">
                <a:ln>
                  <a:noFill/>
                </a:ln>
                <a:solidFill>
                  <a:srgbClr val="C00000"/>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N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O </a:t>
            </a:r>
            <a:r>
              <a:rPr kumimoji="0" lang="es-CO" sz="2400" b="0" i="0" u="none" strike="noStrike" kern="1200" cap="none" spc="0" normalizeH="0" baseline="0" noProof="0" dirty="0">
                <a:ln>
                  <a:noFill/>
                </a:ln>
                <a:solidFill>
                  <a:prstClr val="black"/>
                </a:solidFill>
                <a:effectLst/>
                <a:uLnTx/>
                <a:uFillTx/>
                <a:latin typeface="+mn-lt"/>
                <a:ea typeface="+mj-ea"/>
                <a:cs typeface="+mj-cs"/>
              </a:rPr>
              <a:t>R </a:t>
            </a:r>
            <a:r>
              <a:rPr kumimoji="0" lang="es-CO" sz="2400" b="0" i="0" u="none" strike="noStrike" kern="1200" cap="none" spc="0" normalizeH="0" baseline="0" noProof="0" dirty="0">
                <a:ln>
                  <a:noFill/>
                </a:ln>
                <a:solidFill>
                  <a:srgbClr val="00B0F0"/>
                </a:solidFill>
                <a:effectLst/>
                <a:uLnTx/>
                <a:uFillTx/>
                <a:latin typeface="+mn-lt"/>
                <a:ea typeface="+mj-ea"/>
                <a:cs typeface="+mj-cs"/>
              </a:rPr>
              <a:t>M </a:t>
            </a:r>
            <a:r>
              <a:rPr kumimoji="0" lang="es-CO" sz="2400" b="0" i="0" u="none" strike="noStrike" kern="1200" cap="none" spc="0" normalizeH="0" baseline="0" noProof="0" dirty="0">
                <a:ln>
                  <a:noFill/>
                </a:ln>
                <a:solidFill>
                  <a:srgbClr val="7030A0"/>
                </a:solidFill>
                <a:effectLst/>
                <a:uLnTx/>
                <a:uFillTx/>
                <a:latin typeface="+mn-lt"/>
                <a:ea typeface="+mj-ea"/>
                <a:cs typeface="+mj-cs"/>
              </a:rPr>
              <a:t>A </a:t>
            </a:r>
            <a:r>
              <a:rPr kumimoji="0" lang="es-CO" sz="2400" b="0" i="0" u="none" strike="noStrike" kern="1200" cap="none" spc="0" normalizeH="0" baseline="0" noProof="0" dirty="0">
                <a:ln>
                  <a:noFill/>
                </a:ln>
                <a:solidFill>
                  <a:srgbClr val="D99C3F">
                    <a:lumMod val="40000"/>
                    <a:lumOff val="60000"/>
                  </a:srgbClr>
                </a:solidFill>
                <a:effectLst/>
                <a:uLnTx/>
                <a:uFillTx/>
                <a:latin typeface="+mn-lt"/>
                <a:ea typeface="+mj-ea"/>
                <a:cs typeface="+mj-cs"/>
              </a:rPr>
              <a:t>S  </a:t>
            </a:r>
            <a:r>
              <a:rPr kumimoji="0" lang="es-CO" sz="2400" b="0" i="0" u="none" strike="noStrike" kern="1200" cap="none" spc="0" normalizeH="0" baseline="0" noProof="0" dirty="0">
                <a:ln>
                  <a:noFill/>
                </a:ln>
                <a:solidFill>
                  <a:srgbClr val="002060"/>
                </a:solidFill>
                <a:effectLst/>
                <a:uLnTx/>
                <a:uFillTx/>
                <a:latin typeface="+mn-lt"/>
                <a:ea typeface="+mj-ea"/>
                <a:cs typeface="+mj-cs"/>
              </a:rPr>
              <a:t>D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E  </a:t>
            </a:r>
            <a:r>
              <a:rPr kumimoji="0" lang="es-CO" sz="2400" b="0" i="0" u="none" strike="noStrike" kern="1200" cap="none" spc="0" normalizeH="0" baseline="0" noProof="0" dirty="0">
                <a:ln>
                  <a:noFill/>
                </a:ln>
                <a:solidFill>
                  <a:srgbClr val="A35DD1">
                    <a:lumMod val="75000"/>
                  </a:srgbClr>
                </a:solidFill>
                <a:effectLst/>
                <a:uLnTx/>
                <a:uFillTx/>
                <a:latin typeface="+mn-lt"/>
                <a:ea typeface="+mj-ea"/>
                <a:cs typeface="+mj-cs"/>
              </a:rPr>
              <a:t>C </a:t>
            </a:r>
            <a:r>
              <a:rPr kumimoji="0" lang="es-CO" sz="2400" b="0" i="0" u="none" strike="noStrike" kern="1200" cap="none" spc="0" normalizeH="0" baseline="0" noProof="0" dirty="0">
                <a:ln>
                  <a:noFill/>
                </a:ln>
                <a:solidFill>
                  <a:srgbClr val="00B050"/>
                </a:solidFill>
                <a:effectLst/>
                <a:uLnTx/>
                <a:uFillTx/>
                <a:latin typeface="+mn-lt"/>
                <a:ea typeface="+mj-ea"/>
                <a:cs typeface="+mj-cs"/>
              </a:rPr>
              <a:t>O </a:t>
            </a:r>
            <a:r>
              <a:rPr kumimoji="0" lang="es-CO" sz="2400" b="0" i="0" u="none" strike="noStrike" kern="1200" cap="none" spc="0" normalizeH="0" baseline="0" noProof="0" dirty="0">
                <a:ln>
                  <a:noFill/>
                </a:ln>
                <a:solidFill>
                  <a:srgbClr val="AABED7">
                    <a:lumMod val="50000"/>
                  </a:srgbClr>
                </a:solidFill>
                <a:effectLst/>
                <a:uLnTx/>
                <a:uFillTx/>
                <a:latin typeface="+mn-lt"/>
                <a:ea typeface="+mj-ea"/>
                <a:cs typeface="+mj-cs"/>
              </a:rPr>
              <a:t>R </a:t>
            </a:r>
            <a:r>
              <a:rPr kumimoji="0" lang="es-CO" sz="2400" b="0" i="0" u="none" strike="noStrike" kern="1200" cap="none" spc="0" normalizeH="0" baseline="0" noProof="0" dirty="0">
                <a:ln>
                  <a:noFill/>
                </a:ln>
                <a:solidFill>
                  <a:srgbClr val="FF0000"/>
                </a:solidFill>
                <a:effectLst/>
                <a:uLnTx/>
                <a:uFillTx/>
                <a:latin typeface="+mn-lt"/>
                <a:ea typeface="+mj-ea"/>
                <a:cs typeface="+mj-cs"/>
              </a:rPr>
              <a:t>T </a:t>
            </a:r>
            <a:r>
              <a:rPr kumimoji="0" lang="es-CO" sz="2400" b="0" i="0" u="none" strike="noStrike" kern="1200" cap="none" spc="0" normalizeH="0" baseline="0" noProof="0" dirty="0">
                <a:ln>
                  <a:noFill/>
                </a:ln>
                <a:solidFill>
                  <a:schemeClr val="accent6">
                    <a:lumMod val="50000"/>
                  </a:schemeClr>
                </a:solidFill>
                <a:effectLst/>
                <a:uLnTx/>
                <a:uFillTx/>
                <a:latin typeface="+mn-lt"/>
                <a:ea typeface="+mj-ea"/>
                <a:cs typeface="+mj-cs"/>
              </a:rPr>
              <a:t>E </a:t>
            </a:r>
            <a:r>
              <a:rPr kumimoji="0" lang="es-CO" sz="2400" b="0" i="0" u="none" strike="noStrike" kern="1200" cap="none" spc="0" normalizeH="0" baseline="0" noProof="0" dirty="0">
                <a:ln>
                  <a:noFill/>
                </a:ln>
                <a:solidFill>
                  <a:srgbClr val="00B0F0"/>
                </a:solidFill>
                <a:effectLst/>
                <a:uLnTx/>
                <a:uFillTx/>
                <a:latin typeface="+mn-lt"/>
                <a:ea typeface="+mj-ea"/>
                <a:cs typeface="+mj-cs"/>
              </a:rPr>
              <a:t>S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I </a:t>
            </a:r>
            <a:r>
              <a:rPr kumimoji="0" lang="es-CO" sz="2400" b="0" i="0" u="none" strike="noStrike" kern="1200" cap="none" spc="0" normalizeH="0" baseline="0" noProof="0" dirty="0">
                <a:ln>
                  <a:noFill/>
                </a:ln>
                <a:solidFill>
                  <a:prstClr val="black"/>
                </a:solidFill>
                <a:effectLst/>
                <a:uLnTx/>
                <a:uFillTx/>
                <a:latin typeface="+mn-lt"/>
                <a:ea typeface="+mj-ea"/>
                <a:cs typeface="+mj-cs"/>
              </a:rPr>
              <a:t>A</a:t>
            </a:r>
            <a:endParaRPr lang="es-CO" dirty="0">
              <a:latin typeface="+mn-lt"/>
            </a:endParaRPr>
          </a:p>
        </p:txBody>
      </p:sp>
      <p:sp>
        <p:nvSpPr>
          <p:cNvPr id="3" name="Marcador de contenido 2">
            <a:extLst>
              <a:ext uri="{FF2B5EF4-FFF2-40B4-BE49-F238E27FC236}">
                <a16:creationId xmlns:a16="http://schemas.microsoft.com/office/drawing/2014/main" id="{B4348673-7647-0E7A-B818-4098F5A45940}"/>
              </a:ext>
            </a:extLst>
          </p:cNvPr>
          <p:cNvSpPr>
            <a:spLocks noGrp="1"/>
          </p:cNvSpPr>
          <p:nvPr>
            <p:ph sz="quarter" idx="13"/>
          </p:nvPr>
        </p:nvSpPr>
        <p:spPr>
          <a:xfrm>
            <a:off x="913774" y="1902740"/>
            <a:ext cx="5106026" cy="3888459"/>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rPr>
              <a:t>DEFINICIÓN PARA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las normas de cortesía son un conjunto de palabras y acciones que usamos para comunicarnos con respeto, amabilidad y consideración hacia los demás. estas normas facilitan la convivencia, fortalecen los lazos sociales y fomentan el buen trato entre las personas</a:t>
            </a:r>
            <a:r>
              <a:rPr lang="es-ES" sz="1200" dirty="0"/>
              <a:t>.</a:t>
            </a:r>
            <a:endParaRPr kumimoji="0" lang="es-ES" sz="1200" b="0" i="0" u="none" strike="noStrike" kern="1200" cap="none" spc="0" normalizeH="0" baseline="0" noProof="0" dirty="0">
              <a:ln>
                <a:noFill/>
              </a:ln>
              <a:solidFill>
                <a:srgbClr val="FF6600"/>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Uniforme de educación física, papel, octavos cartón paja, marcadores permanentes, tijeras punta roma y todo el material necesario que se requiera</a:t>
            </a:r>
            <a:endParaRPr kumimoji="0" lang="es-ES" sz="1200" b="0" i="0" u="none" strike="noStrike" kern="1200" cap="none" spc="0" normalizeH="0" baseline="0" noProof="0" dirty="0">
              <a:ln>
                <a:noFill/>
              </a:ln>
              <a:solidFill>
                <a:srgbClr val="FF6600"/>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rPr>
              <a:t>Al finalizar se hace un recuento sobre lo aprendido</a:t>
            </a:r>
            <a:endParaRPr kumimoji="0" lang="es-CO" sz="1200" b="0" i="0" u="none" strike="noStrike" kern="1200" cap="all" spc="0" normalizeH="0" baseline="0" noProof="0" dirty="0">
              <a:ln>
                <a:noFill/>
              </a:ln>
              <a:solidFill>
                <a:prstClr val="black"/>
              </a:solidFill>
              <a:effectLst/>
              <a:uLnTx/>
              <a:uFillTx/>
            </a:endParaRPr>
          </a:p>
          <a:p>
            <a:endParaRPr lang="es-CO" dirty="0"/>
          </a:p>
        </p:txBody>
      </p:sp>
      <p:sp>
        <p:nvSpPr>
          <p:cNvPr id="4" name="Marcador de contenido 3">
            <a:extLst>
              <a:ext uri="{FF2B5EF4-FFF2-40B4-BE49-F238E27FC236}">
                <a16:creationId xmlns:a16="http://schemas.microsoft.com/office/drawing/2014/main" id="{9166984B-8282-38AB-9B6F-F095B13A2A5F}"/>
              </a:ext>
            </a:extLst>
          </p:cNvPr>
          <p:cNvSpPr>
            <a:spLocks noGrp="1"/>
          </p:cNvSpPr>
          <p:nvPr>
            <p:ph sz="quarter" idx="14"/>
          </p:nvPr>
        </p:nvSpPr>
        <p:spPr>
          <a:xfrm>
            <a:off x="6172200" y="1763486"/>
            <a:ext cx="5105400" cy="4236099"/>
          </a:xfrm>
        </p:spPr>
        <p:txBody>
          <a:bodyPr>
            <a:no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all" spc="0" normalizeH="0" baseline="0" noProof="0" dirty="0">
                <a:ln>
                  <a:noFill/>
                </a:ln>
                <a:solidFill>
                  <a:srgbClr val="FFC000"/>
                </a:solidFill>
                <a:effectLst/>
                <a:uLnTx/>
                <a:uFillTx/>
                <a:ea typeface="+mn-ea"/>
                <a:cs typeface="+mn-cs"/>
              </a:rPr>
              <a:t>Inicio dirigido a NIÑOS DE básica primaria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.Juegos: el saludo viajero, cuento colaborativo, adivina el gesto, el mercado de la cortesía.</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200" b="1" cap="none" dirty="0">
                <a:solidFill>
                  <a:prstClr val="black"/>
                </a:solidFill>
              </a:rPr>
              <a:t>Videos, cuentos, juego de roles </a:t>
            </a:r>
            <a:r>
              <a:rPr kumimoji="0" lang="es-CO" sz="1200" b="1" i="0" u="none" strike="noStrike" kern="1200" cap="none" spc="0" normalizeH="0" baseline="0" noProof="0" dirty="0">
                <a:ln>
                  <a:noFill/>
                </a:ln>
                <a:solidFill>
                  <a:prstClr val="black"/>
                </a:solidFill>
                <a:effectLst/>
                <a:uLnTx/>
                <a:uFillTx/>
                <a:ea typeface="+mn-ea"/>
                <a:cs typeface="+mn-cs"/>
              </a:rPr>
              <a:t> relacionados a la utilización de las normas de cortesía.</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2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sz="1200" dirty="0"/>
          </a:p>
        </p:txBody>
      </p:sp>
      <p:pic>
        <p:nvPicPr>
          <p:cNvPr id="5" name="Imagen 4">
            <a:extLst>
              <a:ext uri="{FF2B5EF4-FFF2-40B4-BE49-F238E27FC236}">
                <a16:creationId xmlns:a16="http://schemas.microsoft.com/office/drawing/2014/main" id="{474DD8FD-9CE3-9A36-0EAC-008E8636F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6988" cy="1137630"/>
          </a:xfrm>
          <a:prstGeom prst="rect">
            <a:avLst/>
          </a:prstGeom>
        </p:spPr>
      </p:pic>
      <p:sp>
        <p:nvSpPr>
          <p:cNvPr id="6" name="Marcador de número de diapositiva 5">
            <a:extLst>
              <a:ext uri="{FF2B5EF4-FFF2-40B4-BE49-F238E27FC236}">
                <a16:creationId xmlns:a16="http://schemas.microsoft.com/office/drawing/2014/main" id="{52275409-46BA-DE71-44C9-CAC9A47FF678}"/>
              </a:ext>
            </a:extLst>
          </p:cNvPr>
          <p:cNvSpPr>
            <a:spLocks noGrp="1"/>
          </p:cNvSpPr>
          <p:nvPr>
            <p:ph type="sldNum" sz="quarter" idx="12"/>
          </p:nvPr>
        </p:nvSpPr>
        <p:spPr/>
        <p:txBody>
          <a:bodyPr/>
          <a:lstStyle/>
          <a:p>
            <a:fld id="{B5346379-99B8-4D47-8EAF-938C34B28DAA}" type="slidenum">
              <a:rPr lang="es-CO" smtClean="0"/>
              <a:t>96</a:t>
            </a:fld>
            <a:endParaRPr lang="es-CO"/>
          </a:p>
        </p:txBody>
      </p:sp>
    </p:spTree>
    <p:extLst>
      <p:ext uri="{BB962C8B-B14F-4D97-AF65-F5344CB8AC3E}">
        <p14:creationId xmlns:p14="http://schemas.microsoft.com/office/powerpoint/2010/main" val="29111079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217B00-74C1-F839-1396-69BA3E32891A}"/>
              </a:ext>
            </a:extLst>
          </p:cNvPr>
          <p:cNvSpPr>
            <a:spLocks noGrp="1"/>
          </p:cNvSpPr>
          <p:nvPr>
            <p:ph type="title"/>
          </p:nvPr>
        </p:nvSpPr>
        <p:spPr>
          <a:xfrm>
            <a:off x="913775" y="618518"/>
            <a:ext cx="10364451" cy="1005010"/>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A </a:t>
            </a:r>
            <a:r>
              <a:rPr kumimoji="0" lang="es-CO" sz="2400" b="0" i="0" u="none" strike="noStrike" kern="1200" cap="none" spc="0" normalizeH="0" baseline="0" noProof="0" dirty="0">
                <a:ln>
                  <a:noFill/>
                </a:ln>
                <a:solidFill>
                  <a:srgbClr val="86C157"/>
                </a:solidFill>
                <a:effectLst/>
                <a:uLnTx/>
                <a:uFillTx/>
                <a:latin typeface="+mn-lt"/>
                <a:ea typeface="+mj-ea"/>
                <a:cs typeface="+mj-cs"/>
              </a:rPr>
              <a:t>S</a:t>
            </a:r>
            <a:r>
              <a:rPr kumimoji="0" lang="es-CO" sz="2400" b="0" i="0" u="none" strike="noStrike" kern="1200" cap="none" spc="0" normalizeH="0" baseline="0" noProof="0" dirty="0">
                <a:ln>
                  <a:noFill/>
                </a:ln>
                <a:solidFill>
                  <a:srgbClr val="002060"/>
                </a:solidFill>
                <a:effectLst/>
                <a:uLnTx/>
                <a:uFillTx/>
                <a:latin typeface="+mn-lt"/>
                <a:ea typeface="+mj-ea"/>
                <a:cs typeface="+mj-cs"/>
              </a:rPr>
              <a:t> </a:t>
            </a:r>
            <a:r>
              <a:rPr kumimoji="0" lang="es-CO" sz="2400" b="0" i="0" u="none" strike="noStrike" kern="1200" cap="none" spc="0" normalizeH="0" baseline="0" noProof="0" dirty="0">
                <a:ln>
                  <a:noFill/>
                </a:ln>
                <a:solidFill>
                  <a:srgbClr val="C00000"/>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N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O </a:t>
            </a:r>
            <a:r>
              <a:rPr kumimoji="0" lang="es-CO" sz="2400" b="0" i="0" u="none" strike="noStrike" kern="1200" cap="none" spc="0" normalizeH="0" baseline="0" noProof="0" dirty="0">
                <a:ln>
                  <a:noFill/>
                </a:ln>
                <a:solidFill>
                  <a:prstClr val="black"/>
                </a:solidFill>
                <a:effectLst/>
                <a:uLnTx/>
                <a:uFillTx/>
                <a:latin typeface="+mn-lt"/>
                <a:ea typeface="+mj-ea"/>
                <a:cs typeface="+mj-cs"/>
              </a:rPr>
              <a:t>R </a:t>
            </a:r>
            <a:r>
              <a:rPr kumimoji="0" lang="es-CO" sz="2400" b="0" i="0" u="none" strike="noStrike" kern="1200" cap="none" spc="0" normalizeH="0" baseline="0" noProof="0" dirty="0">
                <a:ln>
                  <a:noFill/>
                </a:ln>
                <a:solidFill>
                  <a:srgbClr val="00B0F0"/>
                </a:solidFill>
                <a:effectLst/>
                <a:uLnTx/>
                <a:uFillTx/>
                <a:latin typeface="+mn-lt"/>
                <a:ea typeface="+mj-ea"/>
                <a:cs typeface="+mj-cs"/>
              </a:rPr>
              <a:t>M </a:t>
            </a:r>
            <a:r>
              <a:rPr kumimoji="0" lang="es-CO" sz="2400" b="0" i="0" u="none" strike="noStrike" kern="1200" cap="none" spc="0" normalizeH="0" baseline="0" noProof="0" dirty="0">
                <a:ln>
                  <a:noFill/>
                </a:ln>
                <a:solidFill>
                  <a:srgbClr val="7030A0"/>
                </a:solidFill>
                <a:effectLst/>
                <a:uLnTx/>
                <a:uFillTx/>
                <a:latin typeface="+mn-lt"/>
                <a:ea typeface="+mj-ea"/>
                <a:cs typeface="+mj-cs"/>
              </a:rPr>
              <a:t>A </a:t>
            </a:r>
            <a:r>
              <a:rPr kumimoji="0" lang="es-CO" sz="2400" b="0" i="0" u="none" strike="noStrike" kern="1200" cap="none" spc="0" normalizeH="0" baseline="0" noProof="0" dirty="0">
                <a:ln>
                  <a:noFill/>
                </a:ln>
                <a:solidFill>
                  <a:srgbClr val="D99C3F">
                    <a:lumMod val="40000"/>
                    <a:lumOff val="60000"/>
                  </a:srgbClr>
                </a:solidFill>
                <a:effectLst/>
                <a:uLnTx/>
                <a:uFillTx/>
                <a:latin typeface="+mn-lt"/>
                <a:ea typeface="+mj-ea"/>
                <a:cs typeface="+mj-cs"/>
              </a:rPr>
              <a:t>S  </a:t>
            </a:r>
            <a:r>
              <a:rPr kumimoji="0" lang="es-CO" sz="2400" b="0" i="0" u="none" strike="noStrike" kern="1200" cap="none" spc="0" normalizeH="0" baseline="0" noProof="0" dirty="0">
                <a:ln>
                  <a:noFill/>
                </a:ln>
                <a:solidFill>
                  <a:srgbClr val="002060"/>
                </a:solidFill>
                <a:effectLst/>
                <a:uLnTx/>
                <a:uFillTx/>
                <a:latin typeface="+mn-lt"/>
                <a:ea typeface="+mj-ea"/>
                <a:cs typeface="+mj-cs"/>
              </a:rPr>
              <a:t>D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E  </a:t>
            </a:r>
            <a:r>
              <a:rPr kumimoji="0" lang="es-CO" sz="2400" b="0" i="0" u="none" strike="noStrike" kern="1200" cap="none" spc="0" normalizeH="0" baseline="0" noProof="0" dirty="0">
                <a:ln>
                  <a:noFill/>
                </a:ln>
                <a:solidFill>
                  <a:srgbClr val="A35DD1">
                    <a:lumMod val="75000"/>
                  </a:srgbClr>
                </a:solidFill>
                <a:effectLst/>
                <a:uLnTx/>
                <a:uFillTx/>
                <a:latin typeface="+mn-lt"/>
                <a:ea typeface="+mj-ea"/>
                <a:cs typeface="+mj-cs"/>
              </a:rPr>
              <a:t>C </a:t>
            </a:r>
            <a:r>
              <a:rPr kumimoji="0" lang="es-CO" sz="2400" b="0" i="0" u="none" strike="noStrike" kern="1200" cap="none" spc="0" normalizeH="0" baseline="0" noProof="0" dirty="0">
                <a:ln>
                  <a:noFill/>
                </a:ln>
                <a:solidFill>
                  <a:srgbClr val="00B050"/>
                </a:solidFill>
                <a:effectLst/>
                <a:uLnTx/>
                <a:uFillTx/>
                <a:latin typeface="+mn-lt"/>
                <a:ea typeface="+mj-ea"/>
                <a:cs typeface="+mj-cs"/>
              </a:rPr>
              <a:t>O </a:t>
            </a:r>
            <a:r>
              <a:rPr kumimoji="0" lang="es-CO" sz="2400" b="0" i="0" u="none" strike="noStrike" kern="1200" cap="none" spc="0" normalizeH="0" baseline="0" noProof="0" dirty="0">
                <a:ln>
                  <a:noFill/>
                </a:ln>
                <a:solidFill>
                  <a:srgbClr val="AABED7">
                    <a:lumMod val="50000"/>
                  </a:srgbClr>
                </a:solidFill>
                <a:effectLst/>
                <a:uLnTx/>
                <a:uFillTx/>
                <a:latin typeface="+mn-lt"/>
                <a:ea typeface="+mj-ea"/>
                <a:cs typeface="+mj-cs"/>
              </a:rPr>
              <a:t>R </a:t>
            </a:r>
            <a:r>
              <a:rPr kumimoji="0" lang="es-CO" sz="2400" b="0" i="0" u="none" strike="noStrike" kern="1200" cap="none" spc="0" normalizeH="0" baseline="0" noProof="0" dirty="0">
                <a:ln>
                  <a:noFill/>
                </a:ln>
                <a:solidFill>
                  <a:srgbClr val="FF0000"/>
                </a:solidFill>
                <a:effectLst/>
                <a:uLnTx/>
                <a:uFillTx/>
                <a:latin typeface="+mn-lt"/>
                <a:ea typeface="+mj-ea"/>
                <a:cs typeface="+mj-cs"/>
              </a:rPr>
              <a:t>T </a:t>
            </a:r>
            <a:r>
              <a:rPr kumimoji="0" lang="es-CO" sz="2400" b="0" i="0" u="none" strike="noStrike" kern="1200" cap="none" spc="0" normalizeH="0" baseline="0" noProof="0" dirty="0">
                <a:ln>
                  <a:noFill/>
                </a:ln>
                <a:solidFill>
                  <a:srgbClr val="A35DD1">
                    <a:lumMod val="50000"/>
                  </a:srgbClr>
                </a:solidFill>
                <a:effectLst/>
                <a:uLnTx/>
                <a:uFillTx/>
                <a:latin typeface="+mn-lt"/>
                <a:ea typeface="+mj-ea"/>
                <a:cs typeface="+mj-cs"/>
              </a:rPr>
              <a:t>E </a:t>
            </a:r>
            <a:r>
              <a:rPr kumimoji="0" lang="es-CO" sz="2400" b="0" i="0" u="none" strike="noStrike" kern="1200" cap="none" spc="0" normalizeH="0" baseline="0" noProof="0" dirty="0">
                <a:ln>
                  <a:noFill/>
                </a:ln>
                <a:solidFill>
                  <a:srgbClr val="00B0F0"/>
                </a:solidFill>
                <a:effectLst/>
                <a:uLnTx/>
                <a:uFillTx/>
                <a:latin typeface="+mn-lt"/>
                <a:ea typeface="+mj-ea"/>
                <a:cs typeface="+mj-cs"/>
              </a:rPr>
              <a:t>S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I </a:t>
            </a:r>
            <a:r>
              <a:rPr kumimoji="0" lang="es-CO" sz="2400" b="0" i="0" u="none" strike="noStrike" kern="1200" cap="none" spc="0" normalizeH="0" baseline="0" noProof="0" dirty="0">
                <a:ln>
                  <a:noFill/>
                </a:ln>
                <a:solidFill>
                  <a:prstClr val="black"/>
                </a:solidFill>
                <a:effectLst/>
                <a:uLnTx/>
                <a:uFillTx/>
                <a:latin typeface="+mn-lt"/>
                <a:ea typeface="+mj-ea"/>
                <a:cs typeface="+mj-cs"/>
              </a:rPr>
              <a:t>A</a:t>
            </a:r>
            <a:endParaRPr lang="es-CO" dirty="0">
              <a:latin typeface="+mn-lt"/>
            </a:endParaRPr>
          </a:p>
        </p:txBody>
      </p:sp>
      <p:sp>
        <p:nvSpPr>
          <p:cNvPr id="3" name="Marcador de contenido 2">
            <a:extLst>
              <a:ext uri="{FF2B5EF4-FFF2-40B4-BE49-F238E27FC236}">
                <a16:creationId xmlns:a16="http://schemas.microsoft.com/office/drawing/2014/main" id="{017A1A8F-D85D-0CB0-CBFB-F7FC558F8977}"/>
              </a:ext>
            </a:extLst>
          </p:cNvPr>
          <p:cNvSpPr>
            <a:spLocks noGrp="1"/>
          </p:cNvSpPr>
          <p:nvPr>
            <p:ph sz="quarter" idx="13"/>
          </p:nvPr>
        </p:nvSpPr>
        <p:spPr>
          <a:xfrm>
            <a:off x="913774" y="2108719"/>
            <a:ext cx="5106026" cy="3592286"/>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NIÑOS DE básica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las normas de cortesía son un conjunto de prácticas que reflejan respeto, empatía y consideración hacia los demás. estas normas nos ayudan a fortalecer las relaciones sociales y a convivir en armonía, fomentando el entendimiento mutuo y la resolución pacífica de conflictos.</a:t>
            </a:r>
            <a:endParaRPr kumimoji="0" lang="es-ES" sz="1200" b="1" i="0" u="none" strike="noStrike" kern="1200" cap="none" spc="0" normalizeH="0" baseline="0" noProof="0" dirty="0">
              <a:ln>
                <a:noFill/>
              </a:ln>
              <a:solidFill>
                <a:srgbClr val="FF6600"/>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0"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papel, octavos cartón paja, marcadores permanentes, tijeras punta roma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85E64AE5-888E-EDC6-5E78-CDCA1E6AB35A}"/>
              </a:ext>
            </a:extLst>
          </p:cNvPr>
          <p:cNvSpPr>
            <a:spLocks noGrp="1"/>
          </p:cNvSpPr>
          <p:nvPr>
            <p:ph sz="quarter" idx="14"/>
          </p:nvPr>
        </p:nvSpPr>
        <p:spPr>
          <a:xfrm>
            <a:off x="6172200" y="2043404"/>
            <a:ext cx="5105400" cy="3747795"/>
          </a:xfrm>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NIÑOS DE SEXTO Y SÉPTIMO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niños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niños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.Juegos: Ronda del respeto, mercado interactivo, el puente de las disculpas, historias en cadenas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lang="es-CO" sz="1300" b="1" cap="none" dirty="0">
                <a:solidFill>
                  <a:prstClr val="black"/>
                </a:solidFill>
              </a:rPr>
              <a:t>Videos, historias y juegos de roles que recreen el uso de las normas de cortesía</a:t>
            </a:r>
            <a:endParaRPr kumimoji="0" lang="es-CO" sz="1300" b="1"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Imagen 4">
            <a:extLst>
              <a:ext uri="{FF2B5EF4-FFF2-40B4-BE49-F238E27FC236}">
                <a16:creationId xmlns:a16="http://schemas.microsoft.com/office/drawing/2014/main" id="{434E9F5F-9E14-39F9-A872-A7E1ADBD74DA}"/>
              </a:ext>
            </a:extLst>
          </p:cNvPr>
          <p:cNvPicPr>
            <a:picLocks noChangeAspect="1"/>
          </p:cNvPicPr>
          <p:nvPr/>
        </p:nvPicPr>
        <p:blipFill>
          <a:blip r:embed="rId2"/>
          <a:stretch>
            <a:fillRect/>
          </a:stretch>
        </p:blipFill>
        <p:spPr>
          <a:xfrm>
            <a:off x="0" y="0"/>
            <a:ext cx="1554615" cy="1255885"/>
          </a:xfrm>
          <a:prstGeom prst="rect">
            <a:avLst/>
          </a:prstGeom>
        </p:spPr>
      </p:pic>
      <p:sp>
        <p:nvSpPr>
          <p:cNvPr id="6" name="Marcador de número de diapositiva 5">
            <a:extLst>
              <a:ext uri="{FF2B5EF4-FFF2-40B4-BE49-F238E27FC236}">
                <a16:creationId xmlns:a16="http://schemas.microsoft.com/office/drawing/2014/main" id="{CC844B42-8159-DF16-68C7-F1D96DC5C2B3}"/>
              </a:ext>
            </a:extLst>
          </p:cNvPr>
          <p:cNvSpPr>
            <a:spLocks noGrp="1"/>
          </p:cNvSpPr>
          <p:nvPr>
            <p:ph type="sldNum" sz="quarter" idx="12"/>
          </p:nvPr>
        </p:nvSpPr>
        <p:spPr/>
        <p:txBody>
          <a:bodyPr/>
          <a:lstStyle/>
          <a:p>
            <a:fld id="{B5346379-99B8-4D47-8EAF-938C34B28DAA}" type="slidenum">
              <a:rPr lang="es-CO" smtClean="0"/>
              <a:t>97</a:t>
            </a:fld>
            <a:endParaRPr lang="es-CO"/>
          </a:p>
        </p:txBody>
      </p:sp>
    </p:spTree>
    <p:extLst>
      <p:ext uri="{BB962C8B-B14F-4D97-AF65-F5344CB8AC3E}">
        <p14:creationId xmlns:p14="http://schemas.microsoft.com/office/powerpoint/2010/main" val="8984475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B8BD0D-494C-972D-47D0-2DD792995813}"/>
              </a:ext>
            </a:extLst>
          </p:cNvPr>
          <p:cNvSpPr>
            <a:spLocks noGrp="1"/>
          </p:cNvSpPr>
          <p:nvPr>
            <p:ph type="title"/>
          </p:nvPr>
        </p:nvSpPr>
        <p:spPr>
          <a:xfrm>
            <a:off x="913775" y="618517"/>
            <a:ext cx="10364451" cy="1033001"/>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A </a:t>
            </a:r>
            <a:r>
              <a:rPr kumimoji="0" lang="es-CO" sz="2400" b="0" i="0" u="none" strike="noStrike" kern="1200" cap="none" spc="0" normalizeH="0" baseline="0" noProof="0" dirty="0">
                <a:ln>
                  <a:noFill/>
                </a:ln>
                <a:solidFill>
                  <a:srgbClr val="86C157"/>
                </a:solidFill>
                <a:effectLst/>
                <a:uLnTx/>
                <a:uFillTx/>
                <a:latin typeface="+mn-lt"/>
                <a:ea typeface="+mj-ea"/>
                <a:cs typeface="+mj-cs"/>
              </a:rPr>
              <a:t>S</a:t>
            </a:r>
            <a:r>
              <a:rPr kumimoji="0" lang="es-CO" sz="2400" b="0" i="0" u="none" strike="noStrike" kern="1200" cap="none" spc="0" normalizeH="0" baseline="0" noProof="0" dirty="0">
                <a:ln>
                  <a:noFill/>
                </a:ln>
                <a:solidFill>
                  <a:srgbClr val="002060"/>
                </a:solidFill>
                <a:effectLst/>
                <a:uLnTx/>
                <a:uFillTx/>
                <a:latin typeface="+mn-lt"/>
                <a:ea typeface="+mj-ea"/>
                <a:cs typeface="+mj-cs"/>
              </a:rPr>
              <a:t> </a:t>
            </a:r>
            <a:r>
              <a:rPr kumimoji="0" lang="es-CO" sz="2400" b="0" i="0" u="none" strike="noStrike" kern="1200" cap="none" spc="0" normalizeH="0" baseline="0" noProof="0" dirty="0">
                <a:ln>
                  <a:noFill/>
                </a:ln>
                <a:solidFill>
                  <a:srgbClr val="C00000"/>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N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O </a:t>
            </a:r>
            <a:r>
              <a:rPr kumimoji="0" lang="es-CO" sz="2400" b="0" i="0" u="none" strike="noStrike" kern="1200" cap="none" spc="0" normalizeH="0" baseline="0" noProof="0" dirty="0">
                <a:ln>
                  <a:noFill/>
                </a:ln>
                <a:solidFill>
                  <a:prstClr val="black"/>
                </a:solidFill>
                <a:effectLst/>
                <a:uLnTx/>
                <a:uFillTx/>
                <a:latin typeface="+mn-lt"/>
                <a:ea typeface="+mj-ea"/>
                <a:cs typeface="+mj-cs"/>
              </a:rPr>
              <a:t>R </a:t>
            </a:r>
            <a:r>
              <a:rPr kumimoji="0" lang="es-CO" sz="2400" b="0" i="0" u="none" strike="noStrike" kern="1200" cap="none" spc="0" normalizeH="0" baseline="0" noProof="0" dirty="0">
                <a:ln>
                  <a:noFill/>
                </a:ln>
                <a:solidFill>
                  <a:srgbClr val="00B0F0"/>
                </a:solidFill>
                <a:effectLst/>
                <a:uLnTx/>
                <a:uFillTx/>
                <a:latin typeface="+mn-lt"/>
                <a:ea typeface="+mj-ea"/>
                <a:cs typeface="+mj-cs"/>
              </a:rPr>
              <a:t>M </a:t>
            </a:r>
            <a:r>
              <a:rPr kumimoji="0" lang="es-CO" sz="2400" b="0" i="0" u="none" strike="noStrike" kern="1200" cap="none" spc="0" normalizeH="0" baseline="0" noProof="0" dirty="0">
                <a:ln>
                  <a:noFill/>
                </a:ln>
                <a:solidFill>
                  <a:srgbClr val="7030A0"/>
                </a:solidFill>
                <a:effectLst/>
                <a:uLnTx/>
                <a:uFillTx/>
                <a:latin typeface="+mn-lt"/>
                <a:ea typeface="+mj-ea"/>
                <a:cs typeface="+mj-cs"/>
              </a:rPr>
              <a:t>A </a:t>
            </a:r>
            <a:r>
              <a:rPr kumimoji="0" lang="es-CO" sz="2400" b="0" i="0" u="none" strike="noStrike" kern="1200" cap="none" spc="0" normalizeH="0" baseline="0" noProof="0" dirty="0">
                <a:ln>
                  <a:noFill/>
                </a:ln>
                <a:solidFill>
                  <a:srgbClr val="D99C3F">
                    <a:lumMod val="40000"/>
                    <a:lumOff val="60000"/>
                  </a:srgbClr>
                </a:solidFill>
                <a:effectLst/>
                <a:uLnTx/>
                <a:uFillTx/>
                <a:latin typeface="+mn-lt"/>
                <a:ea typeface="+mj-ea"/>
                <a:cs typeface="+mj-cs"/>
              </a:rPr>
              <a:t>S  </a:t>
            </a:r>
            <a:r>
              <a:rPr kumimoji="0" lang="es-CO" sz="2400" b="0" i="0" u="none" strike="noStrike" kern="1200" cap="none" spc="0" normalizeH="0" baseline="0" noProof="0" dirty="0">
                <a:ln>
                  <a:noFill/>
                </a:ln>
                <a:solidFill>
                  <a:srgbClr val="002060"/>
                </a:solidFill>
                <a:effectLst/>
                <a:uLnTx/>
                <a:uFillTx/>
                <a:latin typeface="+mn-lt"/>
                <a:ea typeface="+mj-ea"/>
                <a:cs typeface="+mj-cs"/>
              </a:rPr>
              <a:t>D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E  </a:t>
            </a:r>
            <a:r>
              <a:rPr kumimoji="0" lang="es-CO" sz="2400" b="0" i="0" u="none" strike="noStrike" kern="1200" cap="none" spc="0" normalizeH="0" baseline="0" noProof="0" dirty="0">
                <a:ln>
                  <a:noFill/>
                </a:ln>
                <a:solidFill>
                  <a:srgbClr val="A35DD1">
                    <a:lumMod val="75000"/>
                  </a:srgbClr>
                </a:solidFill>
                <a:effectLst/>
                <a:uLnTx/>
                <a:uFillTx/>
                <a:latin typeface="+mn-lt"/>
                <a:ea typeface="+mj-ea"/>
                <a:cs typeface="+mj-cs"/>
              </a:rPr>
              <a:t>C </a:t>
            </a:r>
            <a:r>
              <a:rPr kumimoji="0" lang="es-CO" sz="2400" b="0" i="0" u="none" strike="noStrike" kern="1200" cap="none" spc="0" normalizeH="0" baseline="0" noProof="0" dirty="0">
                <a:ln>
                  <a:noFill/>
                </a:ln>
                <a:solidFill>
                  <a:srgbClr val="00B050"/>
                </a:solidFill>
                <a:effectLst/>
                <a:uLnTx/>
                <a:uFillTx/>
                <a:latin typeface="+mn-lt"/>
                <a:ea typeface="+mj-ea"/>
                <a:cs typeface="+mj-cs"/>
              </a:rPr>
              <a:t>O </a:t>
            </a:r>
            <a:r>
              <a:rPr kumimoji="0" lang="es-CO" sz="2400" b="0" i="0" u="none" strike="noStrike" kern="1200" cap="none" spc="0" normalizeH="0" baseline="0" noProof="0" dirty="0">
                <a:ln>
                  <a:noFill/>
                </a:ln>
                <a:solidFill>
                  <a:srgbClr val="AABED7">
                    <a:lumMod val="50000"/>
                  </a:srgbClr>
                </a:solidFill>
                <a:effectLst/>
                <a:uLnTx/>
                <a:uFillTx/>
                <a:latin typeface="+mn-lt"/>
                <a:ea typeface="+mj-ea"/>
                <a:cs typeface="+mj-cs"/>
              </a:rPr>
              <a:t>R </a:t>
            </a:r>
            <a:r>
              <a:rPr kumimoji="0" lang="es-CO" sz="2400" b="0" i="0" u="none" strike="noStrike" kern="1200" cap="none" spc="0" normalizeH="0" baseline="0" noProof="0" dirty="0">
                <a:ln>
                  <a:noFill/>
                </a:ln>
                <a:solidFill>
                  <a:srgbClr val="FF0000"/>
                </a:solidFill>
                <a:effectLst/>
                <a:uLnTx/>
                <a:uFillTx/>
                <a:latin typeface="+mn-lt"/>
                <a:ea typeface="+mj-ea"/>
                <a:cs typeface="+mj-cs"/>
              </a:rPr>
              <a:t>T </a:t>
            </a:r>
            <a:r>
              <a:rPr kumimoji="0" lang="es-CO" sz="2400" b="0" i="0" u="none" strike="noStrike" kern="1200" cap="none" spc="0" normalizeH="0" baseline="0" noProof="0" dirty="0">
                <a:ln>
                  <a:noFill/>
                </a:ln>
                <a:solidFill>
                  <a:srgbClr val="A35DD1">
                    <a:lumMod val="50000"/>
                  </a:srgbClr>
                </a:solidFill>
                <a:effectLst/>
                <a:uLnTx/>
                <a:uFillTx/>
                <a:latin typeface="+mn-lt"/>
                <a:ea typeface="+mj-ea"/>
                <a:cs typeface="+mj-cs"/>
              </a:rPr>
              <a:t>E </a:t>
            </a:r>
            <a:r>
              <a:rPr kumimoji="0" lang="es-CO" sz="2400" b="0" i="0" u="none" strike="noStrike" kern="1200" cap="none" spc="0" normalizeH="0" baseline="0" noProof="0" dirty="0">
                <a:ln>
                  <a:noFill/>
                </a:ln>
                <a:solidFill>
                  <a:srgbClr val="00B0F0"/>
                </a:solidFill>
                <a:effectLst/>
                <a:uLnTx/>
                <a:uFillTx/>
                <a:latin typeface="+mn-lt"/>
                <a:ea typeface="+mj-ea"/>
                <a:cs typeface="+mj-cs"/>
              </a:rPr>
              <a:t>S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I </a:t>
            </a:r>
            <a:r>
              <a:rPr kumimoji="0" lang="es-CO" sz="2400" b="0" i="0" u="none" strike="noStrike" kern="1200" cap="none" spc="0" normalizeH="0" baseline="0" noProof="0" dirty="0">
                <a:ln>
                  <a:noFill/>
                </a:ln>
                <a:solidFill>
                  <a:prstClr val="black"/>
                </a:solidFill>
                <a:effectLst/>
                <a:uLnTx/>
                <a:uFillTx/>
                <a:latin typeface="+mn-lt"/>
                <a:ea typeface="+mj-ea"/>
                <a:cs typeface="+mj-cs"/>
              </a:rPr>
              <a:t>A</a:t>
            </a:r>
            <a:endParaRPr lang="es-CO" dirty="0">
              <a:latin typeface="+mn-lt"/>
            </a:endParaRPr>
          </a:p>
        </p:txBody>
      </p:sp>
      <p:sp>
        <p:nvSpPr>
          <p:cNvPr id="3" name="Marcador de contenido 2">
            <a:extLst>
              <a:ext uri="{FF2B5EF4-FFF2-40B4-BE49-F238E27FC236}">
                <a16:creationId xmlns:a16="http://schemas.microsoft.com/office/drawing/2014/main" id="{3717E2ED-75DC-297C-7BB1-495CDD6D18F8}"/>
              </a:ext>
            </a:extLst>
          </p:cNvPr>
          <p:cNvSpPr>
            <a:spLocks noGrp="1"/>
          </p:cNvSpPr>
          <p:nvPr>
            <p:ph sz="quarter" idx="13"/>
          </p:nvPr>
        </p:nvSpPr>
        <p:spPr>
          <a:xfrm>
            <a:off x="913774" y="1894115"/>
            <a:ext cx="5106026" cy="3629608"/>
          </a:xfrm>
        </p:spPr>
        <p:txBody>
          <a:bodyPr>
            <a:norm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200" b="0" i="0" u="none" strike="noStrike" kern="1200" cap="all" spc="0" normalizeH="0" baseline="0" noProof="0" dirty="0">
                <a:ln>
                  <a:noFill/>
                </a:ln>
                <a:solidFill>
                  <a:srgbClr val="3366CC"/>
                </a:solidFill>
                <a:effectLst/>
                <a:uLnTx/>
                <a:uFillTx/>
                <a:ea typeface="+mn-ea"/>
                <a:cs typeface="+mn-cs"/>
              </a:rPr>
              <a:t>DEFINICIÓN PARA </a:t>
            </a:r>
            <a:r>
              <a:rPr lang="es-CO" sz="1200" dirty="0">
                <a:solidFill>
                  <a:srgbClr val="3366CC"/>
                </a:solidFill>
              </a:rPr>
              <a:t>JOVENES</a:t>
            </a:r>
            <a:r>
              <a:rPr kumimoji="0" lang="es-CO" sz="1200" b="0" i="0" u="none" strike="noStrike" kern="1200" cap="all" spc="0" normalizeH="0" baseline="0" noProof="0" dirty="0">
                <a:ln>
                  <a:noFill/>
                </a:ln>
                <a:solidFill>
                  <a:srgbClr val="3366CC"/>
                </a:solidFill>
                <a:effectLst/>
                <a:uLnTx/>
                <a:uFillTx/>
                <a:ea typeface="+mn-ea"/>
                <a:cs typeface="+mn-cs"/>
              </a:rPr>
              <a:t> DE básica SECUNDARIA</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200" b="1" cap="none" dirty="0"/>
              <a:t>las normas de cortesía son un conjunto de comportamientos y expresiones que reflejan educación, respeto y consideración hacia los demás. estas normas no solo facilitan la convivencia en sociedad, sino que también ayudan a resolver conflictos y fortalecer las relaciones interpersonales.</a:t>
            </a:r>
            <a:endParaRPr kumimoji="0" lang="es-ES" sz="1200" b="1" i="0" u="none" strike="noStrike" kern="1200" cap="none" spc="0" normalizeH="0" baseline="0" noProof="0" dirty="0">
              <a:ln>
                <a:noFill/>
              </a:ln>
              <a:solidFill>
                <a:srgbClr val="FF6600"/>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srgbClr val="FF6600"/>
                </a:solidFill>
                <a:effectLst/>
                <a:uLnTx/>
                <a:uFillTx/>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Uniforme de educación física, papel, octavos cartón paja, marcadores permanentes, tijeras punta roma y todo el material necesario que se requiera</a:t>
            </a:r>
            <a:endParaRPr kumimoji="0" lang="es-ES" sz="12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2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2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DB59A500-D543-804E-BB22-4CC932432C43}"/>
              </a:ext>
            </a:extLst>
          </p:cNvPr>
          <p:cNvSpPr>
            <a:spLocks noGrp="1"/>
          </p:cNvSpPr>
          <p:nvPr>
            <p:ph sz="quarter" idx="14"/>
          </p:nvPr>
        </p:nvSpPr>
        <p:spPr>
          <a:xfrm>
            <a:off x="6172200" y="1894114"/>
            <a:ext cx="5105400" cy="3897085"/>
          </a:xfrm>
        </p:spPr>
        <p:txBody>
          <a:bodyPr>
            <a:normAutofit fontScale="850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400" b="0" i="0" u="none" strike="noStrike" kern="1200" cap="all" spc="0" normalizeH="0" baseline="0" noProof="0" dirty="0">
                <a:ln>
                  <a:noFill/>
                </a:ln>
                <a:solidFill>
                  <a:srgbClr val="FFC000"/>
                </a:solidFill>
                <a:effectLst/>
                <a:uLnTx/>
                <a:uFillTx/>
                <a:ea typeface="+mn-ea"/>
                <a:cs typeface="+mn-cs"/>
              </a:rPr>
              <a:t>Inicio dirigido a jóvenes DE octavo  Y noveno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estiramiento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.Juegos: el saludo y la despedida, caminata del favor, permiso para avanzar, rueda de disculpas y agradecimientos, historias de la comunidad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Minidramas, videos educativos y juegos de roles.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4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4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Imagen 4">
            <a:extLst>
              <a:ext uri="{FF2B5EF4-FFF2-40B4-BE49-F238E27FC236}">
                <a16:creationId xmlns:a16="http://schemas.microsoft.com/office/drawing/2014/main" id="{991755A9-A32F-EEBC-3EFD-1382F265DD9F}"/>
              </a:ext>
            </a:extLst>
          </p:cNvPr>
          <p:cNvPicPr>
            <a:picLocks noChangeAspect="1"/>
          </p:cNvPicPr>
          <p:nvPr/>
        </p:nvPicPr>
        <p:blipFill>
          <a:blip r:embed="rId2"/>
          <a:stretch>
            <a:fillRect/>
          </a:stretch>
        </p:blipFill>
        <p:spPr>
          <a:xfrm>
            <a:off x="0" y="5816"/>
            <a:ext cx="1377815" cy="1225402"/>
          </a:xfrm>
          <a:prstGeom prst="rect">
            <a:avLst/>
          </a:prstGeom>
        </p:spPr>
      </p:pic>
      <p:sp>
        <p:nvSpPr>
          <p:cNvPr id="6" name="Marcador de número de diapositiva 5">
            <a:extLst>
              <a:ext uri="{FF2B5EF4-FFF2-40B4-BE49-F238E27FC236}">
                <a16:creationId xmlns:a16="http://schemas.microsoft.com/office/drawing/2014/main" id="{64D87E64-2068-465E-8100-5A4411DA5EBB}"/>
              </a:ext>
            </a:extLst>
          </p:cNvPr>
          <p:cNvSpPr>
            <a:spLocks noGrp="1"/>
          </p:cNvSpPr>
          <p:nvPr>
            <p:ph type="sldNum" sz="quarter" idx="12"/>
          </p:nvPr>
        </p:nvSpPr>
        <p:spPr/>
        <p:txBody>
          <a:bodyPr/>
          <a:lstStyle/>
          <a:p>
            <a:fld id="{B5346379-99B8-4D47-8EAF-938C34B28DAA}" type="slidenum">
              <a:rPr lang="es-CO" smtClean="0"/>
              <a:t>98</a:t>
            </a:fld>
            <a:endParaRPr lang="es-CO"/>
          </a:p>
        </p:txBody>
      </p:sp>
    </p:spTree>
    <p:extLst>
      <p:ext uri="{BB962C8B-B14F-4D97-AF65-F5344CB8AC3E}">
        <p14:creationId xmlns:p14="http://schemas.microsoft.com/office/powerpoint/2010/main" val="29869577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ACD99-DA97-2DC8-B345-4B78E48646A2}"/>
              </a:ext>
            </a:extLst>
          </p:cNvPr>
          <p:cNvSpPr>
            <a:spLocks noGrp="1"/>
          </p:cNvSpPr>
          <p:nvPr>
            <p:ph type="title"/>
          </p:nvPr>
        </p:nvSpPr>
        <p:spPr>
          <a:xfrm>
            <a:off x="913775" y="618518"/>
            <a:ext cx="10364451" cy="1098315"/>
          </a:xfrm>
        </p:spPr>
        <p:txBody>
          <a:bodyPr/>
          <a:lstStyle/>
          <a:p>
            <a:r>
              <a:rPr kumimoji="0" lang="es-CO" sz="2400" b="0" i="0" u="none" strike="noStrike" kern="1200" cap="none" spc="0" normalizeH="0" baseline="0" noProof="0" dirty="0">
                <a:ln>
                  <a:noFill/>
                </a:ln>
                <a:solidFill>
                  <a:srgbClr val="C00000"/>
                </a:solidFill>
                <a:effectLst/>
                <a:uLnTx/>
                <a:uFillTx/>
                <a:latin typeface="+mn-lt"/>
                <a:ea typeface="+mj-ea"/>
                <a:cs typeface="+mj-cs"/>
              </a:rPr>
              <a:t>L </a:t>
            </a:r>
            <a:r>
              <a:rPr kumimoji="0" lang="es-CO" sz="2400" b="0" i="0" u="none" strike="noStrike" kern="1200" cap="none" spc="0" normalizeH="0" baseline="0" noProof="0" dirty="0">
                <a:ln>
                  <a:noFill/>
                </a:ln>
                <a:solidFill>
                  <a:srgbClr val="002060"/>
                </a:solidFill>
                <a:effectLst/>
                <a:uLnTx/>
                <a:uFillTx/>
                <a:latin typeface="+mn-lt"/>
                <a:ea typeface="+mj-ea"/>
                <a:cs typeface="+mj-cs"/>
              </a:rPr>
              <a:t>A </a:t>
            </a:r>
            <a:r>
              <a:rPr kumimoji="0" lang="es-CO" sz="2400" b="0" i="0" u="none" strike="noStrike" kern="1200" cap="none" spc="0" normalizeH="0" baseline="0" noProof="0" dirty="0">
                <a:ln>
                  <a:noFill/>
                </a:ln>
                <a:solidFill>
                  <a:srgbClr val="86C157"/>
                </a:solidFill>
                <a:effectLst/>
                <a:uLnTx/>
                <a:uFillTx/>
                <a:latin typeface="+mn-lt"/>
                <a:ea typeface="+mj-ea"/>
                <a:cs typeface="+mj-cs"/>
              </a:rPr>
              <a:t>S</a:t>
            </a:r>
            <a:r>
              <a:rPr kumimoji="0" lang="es-CO" sz="2400" b="0" i="0" u="none" strike="noStrike" kern="1200" cap="none" spc="0" normalizeH="0" baseline="0" noProof="0" dirty="0">
                <a:ln>
                  <a:noFill/>
                </a:ln>
                <a:solidFill>
                  <a:srgbClr val="002060"/>
                </a:solidFill>
                <a:effectLst/>
                <a:uLnTx/>
                <a:uFillTx/>
                <a:latin typeface="+mn-lt"/>
                <a:ea typeface="+mj-ea"/>
                <a:cs typeface="+mj-cs"/>
              </a:rPr>
              <a:t> </a:t>
            </a:r>
            <a:r>
              <a:rPr kumimoji="0" lang="es-CO" sz="2400" b="0" i="0" u="none" strike="noStrike" kern="1200" cap="none" spc="0" normalizeH="0" baseline="0" noProof="0" dirty="0">
                <a:ln>
                  <a:noFill/>
                </a:ln>
                <a:solidFill>
                  <a:srgbClr val="C00000"/>
                </a:solidFill>
                <a:effectLst/>
                <a:uLnTx/>
                <a:uFillTx/>
                <a:latin typeface="+mn-lt"/>
                <a:ea typeface="+mj-ea"/>
                <a:cs typeface="+mj-cs"/>
              </a:rPr>
              <a:t> </a:t>
            </a:r>
            <a:r>
              <a:rPr kumimoji="0" lang="es-CO" sz="2400" b="0" i="0" u="none" strike="noStrike" kern="1200" cap="none" spc="0" normalizeH="0" baseline="0" noProof="0" dirty="0">
                <a:ln>
                  <a:noFill/>
                </a:ln>
                <a:solidFill>
                  <a:srgbClr val="FFFF00"/>
                </a:solidFill>
                <a:effectLst/>
                <a:uLnTx/>
                <a:uFillTx/>
                <a:latin typeface="+mn-lt"/>
                <a:ea typeface="+mj-ea"/>
                <a:cs typeface="+mj-cs"/>
              </a:rPr>
              <a:t>N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O </a:t>
            </a:r>
            <a:r>
              <a:rPr kumimoji="0" lang="es-CO" sz="2400" b="0" i="0" u="none" strike="noStrike" kern="1200" cap="none" spc="0" normalizeH="0" baseline="0" noProof="0" dirty="0">
                <a:ln>
                  <a:noFill/>
                </a:ln>
                <a:solidFill>
                  <a:prstClr val="black"/>
                </a:solidFill>
                <a:effectLst/>
                <a:uLnTx/>
                <a:uFillTx/>
                <a:latin typeface="+mn-lt"/>
                <a:ea typeface="+mj-ea"/>
                <a:cs typeface="+mj-cs"/>
              </a:rPr>
              <a:t>R </a:t>
            </a:r>
            <a:r>
              <a:rPr kumimoji="0" lang="es-CO" sz="2400" b="0" i="0" u="none" strike="noStrike" kern="1200" cap="none" spc="0" normalizeH="0" baseline="0" noProof="0" dirty="0">
                <a:ln>
                  <a:noFill/>
                </a:ln>
                <a:solidFill>
                  <a:srgbClr val="00B0F0"/>
                </a:solidFill>
                <a:effectLst/>
                <a:uLnTx/>
                <a:uFillTx/>
                <a:latin typeface="+mn-lt"/>
                <a:ea typeface="+mj-ea"/>
                <a:cs typeface="+mj-cs"/>
              </a:rPr>
              <a:t>M </a:t>
            </a:r>
            <a:r>
              <a:rPr kumimoji="0" lang="es-CO" sz="2400" b="0" i="0" u="none" strike="noStrike" kern="1200" cap="none" spc="0" normalizeH="0" baseline="0" noProof="0" dirty="0">
                <a:ln>
                  <a:noFill/>
                </a:ln>
                <a:solidFill>
                  <a:srgbClr val="7030A0"/>
                </a:solidFill>
                <a:effectLst/>
                <a:uLnTx/>
                <a:uFillTx/>
                <a:latin typeface="+mn-lt"/>
                <a:ea typeface="+mj-ea"/>
                <a:cs typeface="+mj-cs"/>
              </a:rPr>
              <a:t>A </a:t>
            </a:r>
            <a:r>
              <a:rPr kumimoji="0" lang="es-CO" sz="2400" b="0" i="0" u="none" strike="noStrike" kern="1200" cap="none" spc="0" normalizeH="0" baseline="0" noProof="0" dirty="0">
                <a:ln>
                  <a:noFill/>
                </a:ln>
                <a:solidFill>
                  <a:srgbClr val="D99C3F">
                    <a:lumMod val="40000"/>
                    <a:lumOff val="60000"/>
                  </a:srgbClr>
                </a:solidFill>
                <a:effectLst/>
                <a:uLnTx/>
                <a:uFillTx/>
                <a:latin typeface="+mn-lt"/>
                <a:ea typeface="+mj-ea"/>
                <a:cs typeface="+mj-cs"/>
              </a:rPr>
              <a:t>S  </a:t>
            </a:r>
            <a:r>
              <a:rPr kumimoji="0" lang="es-CO" sz="2400" b="0" i="0" u="none" strike="noStrike" kern="1200" cap="none" spc="0" normalizeH="0" baseline="0" noProof="0" dirty="0">
                <a:ln>
                  <a:noFill/>
                </a:ln>
                <a:solidFill>
                  <a:srgbClr val="002060"/>
                </a:solidFill>
                <a:effectLst/>
                <a:uLnTx/>
                <a:uFillTx/>
                <a:latin typeface="+mn-lt"/>
                <a:ea typeface="+mj-ea"/>
                <a:cs typeface="+mj-cs"/>
              </a:rPr>
              <a:t>D </a:t>
            </a:r>
            <a:r>
              <a:rPr kumimoji="0" lang="es-CO" sz="2400" b="0" i="0" u="none" strike="noStrike" kern="1200" cap="none" spc="0" normalizeH="0" baseline="0" noProof="0" dirty="0">
                <a:ln>
                  <a:noFill/>
                </a:ln>
                <a:solidFill>
                  <a:srgbClr val="CE6633">
                    <a:lumMod val="50000"/>
                  </a:srgbClr>
                </a:solidFill>
                <a:effectLst/>
                <a:uLnTx/>
                <a:uFillTx/>
                <a:latin typeface="+mn-lt"/>
                <a:ea typeface="+mj-ea"/>
                <a:cs typeface="+mj-cs"/>
              </a:rPr>
              <a:t>E  </a:t>
            </a:r>
            <a:r>
              <a:rPr kumimoji="0" lang="es-CO" sz="2400" b="0" i="0" u="none" strike="noStrike" kern="1200" cap="none" spc="0" normalizeH="0" baseline="0" noProof="0" dirty="0">
                <a:ln>
                  <a:noFill/>
                </a:ln>
                <a:solidFill>
                  <a:srgbClr val="A35DD1">
                    <a:lumMod val="75000"/>
                  </a:srgbClr>
                </a:solidFill>
                <a:effectLst/>
                <a:uLnTx/>
                <a:uFillTx/>
                <a:latin typeface="+mn-lt"/>
                <a:ea typeface="+mj-ea"/>
                <a:cs typeface="+mj-cs"/>
              </a:rPr>
              <a:t>C </a:t>
            </a:r>
            <a:r>
              <a:rPr kumimoji="0" lang="es-CO" sz="2400" b="0" i="0" u="none" strike="noStrike" kern="1200" cap="none" spc="0" normalizeH="0" baseline="0" noProof="0" dirty="0">
                <a:ln>
                  <a:noFill/>
                </a:ln>
                <a:solidFill>
                  <a:srgbClr val="00B050"/>
                </a:solidFill>
                <a:effectLst/>
                <a:uLnTx/>
                <a:uFillTx/>
                <a:latin typeface="+mn-lt"/>
                <a:ea typeface="+mj-ea"/>
                <a:cs typeface="+mj-cs"/>
              </a:rPr>
              <a:t>O </a:t>
            </a:r>
            <a:r>
              <a:rPr kumimoji="0" lang="es-CO" sz="2400" b="0" i="0" u="none" strike="noStrike" kern="1200" cap="none" spc="0" normalizeH="0" baseline="0" noProof="0" dirty="0">
                <a:ln>
                  <a:noFill/>
                </a:ln>
                <a:solidFill>
                  <a:srgbClr val="AABED7">
                    <a:lumMod val="50000"/>
                  </a:srgbClr>
                </a:solidFill>
                <a:effectLst/>
                <a:uLnTx/>
                <a:uFillTx/>
                <a:latin typeface="+mn-lt"/>
                <a:ea typeface="+mj-ea"/>
                <a:cs typeface="+mj-cs"/>
              </a:rPr>
              <a:t>R </a:t>
            </a:r>
            <a:r>
              <a:rPr kumimoji="0" lang="es-CO" sz="2400" b="0" i="0" u="none" strike="noStrike" kern="1200" cap="none" spc="0" normalizeH="0" baseline="0" noProof="0" dirty="0">
                <a:ln>
                  <a:noFill/>
                </a:ln>
                <a:solidFill>
                  <a:srgbClr val="FF0000"/>
                </a:solidFill>
                <a:effectLst/>
                <a:uLnTx/>
                <a:uFillTx/>
                <a:latin typeface="+mn-lt"/>
                <a:ea typeface="+mj-ea"/>
                <a:cs typeface="+mj-cs"/>
              </a:rPr>
              <a:t>T </a:t>
            </a:r>
            <a:r>
              <a:rPr kumimoji="0" lang="es-CO" sz="2400" b="0" i="0" u="none" strike="noStrike" kern="1200" cap="none" spc="0" normalizeH="0" baseline="0" noProof="0" dirty="0">
                <a:ln>
                  <a:noFill/>
                </a:ln>
                <a:solidFill>
                  <a:srgbClr val="A35DD1">
                    <a:lumMod val="50000"/>
                  </a:srgbClr>
                </a:solidFill>
                <a:effectLst/>
                <a:uLnTx/>
                <a:uFillTx/>
                <a:latin typeface="+mn-lt"/>
                <a:ea typeface="+mj-ea"/>
                <a:cs typeface="+mj-cs"/>
              </a:rPr>
              <a:t>E </a:t>
            </a:r>
            <a:r>
              <a:rPr kumimoji="0" lang="es-CO" sz="2400" b="0" i="0" u="none" strike="noStrike" kern="1200" cap="none" spc="0" normalizeH="0" baseline="0" noProof="0" dirty="0">
                <a:ln>
                  <a:noFill/>
                </a:ln>
                <a:solidFill>
                  <a:srgbClr val="00B0F0"/>
                </a:solidFill>
                <a:effectLst/>
                <a:uLnTx/>
                <a:uFillTx/>
                <a:latin typeface="+mn-lt"/>
                <a:ea typeface="+mj-ea"/>
                <a:cs typeface="+mj-cs"/>
              </a:rPr>
              <a:t>S </a:t>
            </a:r>
            <a:r>
              <a:rPr kumimoji="0" lang="es-CO" sz="2400" b="0" i="0" u="none" strike="noStrike" kern="1200" cap="none" spc="0" normalizeH="0" baseline="0" noProof="0" dirty="0">
                <a:ln>
                  <a:noFill/>
                </a:ln>
                <a:solidFill>
                  <a:srgbClr val="CE6633">
                    <a:lumMod val="75000"/>
                  </a:srgbClr>
                </a:solidFill>
                <a:effectLst/>
                <a:uLnTx/>
                <a:uFillTx/>
                <a:latin typeface="+mn-lt"/>
                <a:ea typeface="+mj-ea"/>
                <a:cs typeface="+mj-cs"/>
              </a:rPr>
              <a:t>I </a:t>
            </a:r>
            <a:r>
              <a:rPr kumimoji="0" lang="es-CO" sz="2400" b="0" i="0" u="none" strike="noStrike" kern="1200" cap="none" spc="0" normalizeH="0" baseline="0" noProof="0" dirty="0">
                <a:ln>
                  <a:noFill/>
                </a:ln>
                <a:solidFill>
                  <a:prstClr val="black"/>
                </a:solidFill>
                <a:effectLst/>
                <a:uLnTx/>
                <a:uFillTx/>
                <a:latin typeface="+mn-lt"/>
                <a:ea typeface="+mj-ea"/>
                <a:cs typeface="+mj-cs"/>
              </a:rPr>
              <a:t>A</a:t>
            </a:r>
            <a:endParaRPr lang="es-CO" dirty="0">
              <a:latin typeface="+mn-lt"/>
            </a:endParaRPr>
          </a:p>
        </p:txBody>
      </p:sp>
      <p:sp>
        <p:nvSpPr>
          <p:cNvPr id="3" name="Marcador de contenido 2">
            <a:extLst>
              <a:ext uri="{FF2B5EF4-FFF2-40B4-BE49-F238E27FC236}">
                <a16:creationId xmlns:a16="http://schemas.microsoft.com/office/drawing/2014/main" id="{2535E0EB-E25A-A840-3A7A-47C9DFE48269}"/>
              </a:ext>
            </a:extLst>
          </p:cNvPr>
          <p:cNvSpPr>
            <a:spLocks noGrp="1"/>
          </p:cNvSpPr>
          <p:nvPr>
            <p:ph sz="quarter" idx="13"/>
          </p:nvPr>
        </p:nvSpPr>
        <p:spPr/>
        <p:txBody>
          <a:bodyPr>
            <a:normAutofit fontScale="925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0" i="0" u="none" strike="noStrike" kern="1200" cap="all" spc="0" normalizeH="0" baseline="0" noProof="0" dirty="0">
                <a:ln>
                  <a:noFill/>
                </a:ln>
                <a:solidFill>
                  <a:srgbClr val="3366CC"/>
                </a:solidFill>
                <a:effectLst/>
                <a:uLnTx/>
                <a:uFillTx/>
                <a:ea typeface="+mn-ea"/>
                <a:cs typeface="+mn-cs"/>
              </a:rPr>
              <a:t>DEFINICIÓN PARA </a:t>
            </a:r>
            <a:r>
              <a:rPr lang="es-CO" sz="1300" dirty="0">
                <a:solidFill>
                  <a:srgbClr val="3366CC"/>
                </a:solidFill>
              </a:rPr>
              <a:t>JOVENES</a:t>
            </a:r>
            <a:r>
              <a:rPr kumimoji="0" lang="es-CO" sz="1300" b="0" i="0" u="none" strike="noStrike" kern="1200" cap="all" spc="0" normalizeH="0" baseline="0" noProof="0" dirty="0">
                <a:ln>
                  <a:noFill/>
                </a:ln>
                <a:solidFill>
                  <a:srgbClr val="3366CC"/>
                </a:solidFill>
                <a:effectLst/>
                <a:uLnTx/>
                <a:uFillTx/>
                <a:ea typeface="+mn-ea"/>
                <a:cs typeface="+mn-cs"/>
              </a:rPr>
              <a:t> DE básica SECUNDARIA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lang="es-ES" sz="1300" b="1" cap="none" dirty="0"/>
              <a:t>las normas de cortesía son principios básicos que reflejan respeto, empatía y consideración hacia los demás. están diseñadas para facilitar la comunicación efectiva y armoniosa en cualquier entorno social. en los grados superiores, se destacan como herramientas importantes para la vida adulta, ya que contribuyen a la construcción de relaciones interpersonales sólidas y al desarrollo profesional.</a:t>
            </a:r>
            <a:endParaRPr kumimoji="0" lang="es-ES" sz="1300" b="1" i="0" u="none" strike="noStrike" kern="1200" cap="none" spc="0" normalizeH="0" baseline="0" noProof="0" dirty="0">
              <a:ln>
                <a:noFill/>
              </a:ln>
              <a:solidFill>
                <a:srgbClr val="FF6600"/>
              </a:solidFill>
              <a:effectLst/>
              <a:uLnTx/>
              <a:uFillTx/>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1" i="0" u="none" strike="noStrike" kern="1200" cap="none" spc="0" normalizeH="0" baseline="0" noProof="0" dirty="0">
                <a:ln>
                  <a:noFill/>
                </a:ln>
                <a:solidFill>
                  <a:srgbClr val="FF6600"/>
                </a:solidFill>
                <a:effectLst/>
                <a:uLnTx/>
                <a:uFillTx/>
                <a:ea typeface="+mn-ea"/>
                <a:cs typeface="+mn-cs"/>
              </a:rPr>
              <a:t>recursos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1" i="0" u="none" strike="noStrike" kern="1200" cap="none" spc="0" normalizeH="0" baseline="0" noProof="0" dirty="0">
                <a:ln>
                  <a:noFill/>
                </a:ln>
                <a:solidFill>
                  <a:prstClr val="black"/>
                </a:solidFill>
                <a:effectLst/>
                <a:uLnTx/>
                <a:uFillTx/>
                <a:ea typeface="+mn-ea"/>
                <a:cs typeface="+mn-cs"/>
              </a:rPr>
              <a:t>Uniforme de educación física, aula, tablero, marcadores borrables, fichas ilustrativas y todo el material necesario que se requiera</a:t>
            </a:r>
            <a:endParaRPr kumimoji="0" lang="es-ES" sz="1300" b="0" i="0" u="none" strike="noStrike" kern="1200" cap="none" spc="0" normalizeH="0" baseline="0" noProof="0" dirty="0">
              <a:ln>
                <a:noFill/>
              </a:ln>
              <a:solidFill>
                <a:srgbClr val="FF66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1" i="0" u="none" strike="noStrike" kern="1200" cap="none" spc="0" normalizeH="0" baseline="0" noProof="0" dirty="0">
                <a:ln>
                  <a:noFill/>
                </a:ln>
                <a:solidFill>
                  <a:prstClr val="black"/>
                </a:solidFill>
                <a:effectLst/>
                <a:uLnTx/>
                <a:uFillTx/>
                <a:ea typeface="+mn-ea"/>
                <a:cs typeface="+mn-cs"/>
              </a:rPr>
              <a:t>Tiempo probable:  55 minutos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1" i="0" u="none" strike="noStrike" kern="1200" cap="none" spc="0" normalizeH="0" baseline="0" noProof="0" dirty="0">
                <a:ln>
                  <a:noFill/>
                </a:ln>
                <a:solidFill>
                  <a:prstClr val="black"/>
                </a:solidFill>
                <a:effectLst/>
                <a:uLnTx/>
                <a:uFillTx/>
                <a:ea typeface="+mn-ea"/>
                <a:cs typeface="+mn-cs"/>
              </a:rPr>
              <a:t>Al finalizar se hace un recuento sobre lo aprendido</a:t>
            </a:r>
            <a:endParaRPr kumimoji="0" lang="es-CO" sz="1300" b="0" i="0" u="none" strike="noStrike" kern="1200" cap="all" spc="0" normalizeH="0" baseline="0" noProof="0" dirty="0">
              <a:ln>
                <a:noFill/>
              </a:ln>
              <a:solidFill>
                <a:prstClr val="black"/>
              </a:solidFill>
              <a:effectLst/>
              <a:uLnTx/>
              <a:uFillTx/>
              <a:ea typeface="+mn-ea"/>
              <a:cs typeface="+mn-cs"/>
            </a:endParaRPr>
          </a:p>
          <a:p>
            <a:endParaRPr lang="es-CO" dirty="0"/>
          </a:p>
        </p:txBody>
      </p:sp>
      <p:sp>
        <p:nvSpPr>
          <p:cNvPr id="4" name="Marcador de contenido 3">
            <a:extLst>
              <a:ext uri="{FF2B5EF4-FFF2-40B4-BE49-F238E27FC236}">
                <a16:creationId xmlns:a16="http://schemas.microsoft.com/office/drawing/2014/main" id="{B74BAC5C-DB58-C5A2-D99A-6AA9CE328D72}"/>
              </a:ext>
            </a:extLst>
          </p:cNvPr>
          <p:cNvSpPr>
            <a:spLocks noGrp="1"/>
          </p:cNvSpPr>
          <p:nvPr>
            <p:ph sz="quarter" idx="14"/>
          </p:nvPr>
        </p:nvSpPr>
        <p:spPr/>
        <p:txBody>
          <a:bodyPr>
            <a:normAutofit fontScale="92500" lnSpcReduction="2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ES" sz="1300" b="0" i="0" u="none" strike="noStrike" kern="1200" cap="all" spc="0" normalizeH="0" baseline="0" noProof="0" dirty="0">
                <a:ln>
                  <a:noFill/>
                </a:ln>
                <a:solidFill>
                  <a:srgbClr val="FFC000"/>
                </a:solidFill>
                <a:effectLst/>
                <a:uLnTx/>
                <a:uFillTx/>
                <a:ea typeface="+mn-ea"/>
                <a:cs typeface="+mn-cs"/>
              </a:rPr>
              <a:t>Inicio dirigido a jóvenes DE décimo y undécimo</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Se reúne a los jóvenes acompañados por sus padres y/o acudientes y familia institucional en círculo bajo la orientación del docente realizan ejercicios de  relajación</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srgbClr val="A35DD1"/>
                </a:solidFill>
                <a:effectLst/>
                <a:uLnTx/>
                <a:uFillTx/>
                <a:ea typeface="+mn-ea"/>
                <a:cs typeface="+mn-cs"/>
              </a:rPr>
              <a:t>ACTIVIDAD</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Los jóvenes junto con sus padres y/o acudientes, escuchan las  indicaciones del docente sobre cómo se debe poner en práctica el valor de la convivencia mediante dinámicas y juegos divertidos: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.Juegos: </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Minidramas, videos educativos y juegos de roles.</a:t>
            </a:r>
          </a:p>
          <a:p>
            <a:pPr marL="342900" marR="0" lvl="0" indent="-342900" algn="l" defTabSz="914400" rtl="0" eaLnBrk="1" fontAlgn="auto" latinLnBrk="0" hangingPunct="1">
              <a:lnSpc>
                <a:spcPct val="120000"/>
              </a:lnSpc>
              <a:spcBef>
                <a:spcPts val="1000"/>
              </a:spcBef>
              <a:spcAft>
                <a:spcPts val="300"/>
              </a:spcAft>
              <a:buClr>
                <a:prstClr val="black"/>
              </a:buClr>
              <a:buSzPts val="1000"/>
              <a:buFont typeface="Symbol" panose="05050102010706020507" pitchFamily="18" charset="2"/>
              <a:buChar char=""/>
              <a:tabLst>
                <a:tab pos="457200" algn="l"/>
              </a:tabLst>
              <a:defRPr/>
            </a:pPr>
            <a:r>
              <a:rPr kumimoji="0" lang="es-CO" sz="1300" b="1" i="0" u="none" strike="noStrike" kern="1200" cap="none" spc="0" normalizeH="0" baseline="0" noProof="0" dirty="0">
                <a:ln>
                  <a:noFill/>
                </a:ln>
                <a:solidFill>
                  <a:prstClr val="black"/>
                </a:solidFill>
                <a:effectLst/>
                <a:uLnTx/>
                <a:uFillTx/>
                <a:ea typeface="+mn-ea"/>
                <a:cs typeface="+mn-cs"/>
              </a:rPr>
              <a:t>Conclusiones colectivas</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s-CO" sz="1300" b="1" i="0" u="none" strike="noStrike" kern="1200" cap="none" spc="0" normalizeH="0" baseline="0" noProof="0" dirty="0">
                <a:ln>
                  <a:noFill/>
                </a:ln>
                <a:solidFill>
                  <a:prstClr val="black"/>
                </a:solidFill>
                <a:effectLst/>
                <a:uLnTx/>
                <a:uFillTx/>
                <a:ea typeface="+mn-ea"/>
                <a:cs typeface="+mn-cs"/>
              </a:rPr>
              <a:t>   Padres y docentes , premie a todos los niños.</a:t>
            </a:r>
          </a:p>
          <a:p>
            <a:endParaRPr lang="es-CO" dirty="0"/>
          </a:p>
        </p:txBody>
      </p:sp>
      <p:pic>
        <p:nvPicPr>
          <p:cNvPr id="5" name="Picture 4" descr="acuerdo de paz de Colombia Símbolo de la ilustración del vector de diseño - 62257648">
            <a:extLst>
              <a:ext uri="{FF2B5EF4-FFF2-40B4-BE49-F238E27FC236}">
                <a16:creationId xmlns:a16="http://schemas.microsoft.com/office/drawing/2014/main" id="{D941882B-E6A3-F8D0-FE2B-129579D1D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54615" cy="12178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Marcador de número de diapositiva 5">
            <a:extLst>
              <a:ext uri="{FF2B5EF4-FFF2-40B4-BE49-F238E27FC236}">
                <a16:creationId xmlns:a16="http://schemas.microsoft.com/office/drawing/2014/main" id="{5EA1D167-546D-D706-22E8-2D91F88CFF1D}"/>
              </a:ext>
            </a:extLst>
          </p:cNvPr>
          <p:cNvSpPr>
            <a:spLocks noGrp="1"/>
          </p:cNvSpPr>
          <p:nvPr>
            <p:ph type="sldNum" sz="quarter" idx="12"/>
          </p:nvPr>
        </p:nvSpPr>
        <p:spPr/>
        <p:txBody>
          <a:bodyPr/>
          <a:lstStyle/>
          <a:p>
            <a:fld id="{B5346379-99B8-4D47-8EAF-938C34B28DAA}" type="slidenum">
              <a:rPr lang="es-CO" smtClean="0"/>
              <a:t>99</a:t>
            </a:fld>
            <a:endParaRPr lang="es-CO"/>
          </a:p>
        </p:txBody>
      </p:sp>
    </p:spTree>
    <p:extLst>
      <p:ext uri="{BB962C8B-B14F-4D97-AF65-F5344CB8AC3E}">
        <p14:creationId xmlns:p14="http://schemas.microsoft.com/office/powerpoint/2010/main" val="2664452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Gota</Template>
  <TotalTime>6024</TotalTime>
  <Words>22693</Words>
  <Application>Microsoft Office PowerPoint</Application>
  <PresentationFormat>Panorámica</PresentationFormat>
  <Paragraphs>1725</Paragraphs>
  <Slides>130</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130</vt:i4>
      </vt:variant>
    </vt:vector>
  </HeadingPairs>
  <TitlesOfParts>
    <vt:vector size="142" baseType="lpstr">
      <vt:lpstr>Amasis MT Pro Black</vt:lpstr>
      <vt:lpstr>Angsana New</vt:lpstr>
      <vt:lpstr>Aptos</vt:lpstr>
      <vt:lpstr>Arial</vt:lpstr>
      <vt:lpstr>Bradley Hand ITC</vt:lpstr>
      <vt:lpstr>Calibri</vt:lpstr>
      <vt:lpstr>Calibri Light</vt:lpstr>
      <vt:lpstr>Symbol</vt:lpstr>
      <vt:lpstr>Times New Roman</vt:lpstr>
      <vt:lpstr>Tw Cen MT</vt:lpstr>
      <vt:lpstr>Gota</vt:lpstr>
      <vt:lpstr>Tema de Office</vt:lpstr>
      <vt:lpstr>Presentación de PowerPoint</vt:lpstr>
      <vt:lpstr>Presentación de PowerPoint</vt:lpstr>
      <vt:lpstr>AGRADECIMIENTOS</vt:lpstr>
      <vt:lpstr>DEDICATORIA  </vt:lpstr>
      <vt:lpstr>Presentación de PowerPoint</vt:lpstr>
      <vt:lpstr>SÍMBOLOS PATRIOS DE LA INSTITUCIÓN ETNOEDUCATIVA RAFAEL URIBE URIBE, MUNICIPIO DE MARIA LA BAJA Y LOGO DEL CLUB AMIGOS DE LA ÉTICA DE LA MISMA INSTITUCIÓN</vt:lpstr>
      <vt:lpstr>Presentación de PowerPoint</vt:lpstr>
      <vt:lpstr>Presentación de PowerPoint</vt:lpstr>
      <vt:lpstr>Presentación de PowerPoint</vt:lpstr>
      <vt:lpstr>Presentación de PowerPoint</vt:lpstr>
      <vt:lpstr>C O N T E N I D O                                                                                   página</vt:lpstr>
      <vt:lpstr>I N T R O D U C C I Ó N </vt:lpstr>
      <vt:lpstr>J U S T I  F I C A C I Ó N</vt:lpstr>
      <vt:lpstr>V a l O r e s  i n s t i t u c i o n a l e s</vt:lpstr>
      <vt:lpstr>Presentación de PowerPoint</vt:lpstr>
      <vt:lpstr>¿QUE SON LOS VALORES?</vt:lpstr>
      <vt:lpstr>Presentación de PowerPoint</vt:lpstr>
      <vt:lpstr>E L R E S P E T O</vt:lpstr>
      <vt:lpstr>E L R E S P E T O</vt:lpstr>
      <vt:lpstr>E L R E S P E T O</vt:lpstr>
      <vt:lpstr>E L R E S P E T O</vt:lpstr>
      <vt:lpstr>E L R E S P E T O</vt:lpstr>
      <vt:lpstr>Presentación de PowerPoint</vt:lpstr>
      <vt:lpstr>S A B E R  E S C U C H A R</vt:lpstr>
      <vt:lpstr>S A B E R  E S C U C H A R</vt:lpstr>
      <vt:lpstr>S A B E R  E S C U C H A R</vt:lpstr>
      <vt:lpstr>S A B E R  E S C U C H A R</vt:lpstr>
      <vt:lpstr>S A B E R  E S C U C H A R</vt:lpstr>
      <vt:lpstr>Presentación de PowerPoint</vt:lpstr>
      <vt:lpstr>L A  R e s p o n s a b i l i d a d</vt:lpstr>
      <vt:lpstr>L A  R e s p o n s a b i l i d a d</vt:lpstr>
      <vt:lpstr>L A  R e s p o n s a b i l i d a d</vt:lpstr>
      <vt:lpstr>L A  R e s p o n s a b i l i d a d</vt:lpstr>
      <vt:lpstr>L A  R e s p o n s a b i l i d a d</vt:lpstr>
      <vt:lpstr>Presentación de PowerPoint</vt:lpstr>
      <vt:lpstr>L A  O B E D I E N C I A </vt:lpstr>
      <vt:lpstr>L A  O B E D I E N C I A </vt:lpstr>
      <vt:lpstr>L A  O B E D I E N C I A </vt:lpstr>
      <vt:lpstr>L A  O B E D I E N C I A </vt:lpstr>
      <vt:lpstr>L A  O B E D I E N C I A </vt:lpstr>
      <vt:lpstr>        “SE TÚ MISMO EN UN MUNDO QUE CONSTANTEMENTe, INTENTA CONVERTIRTE EN OTRA COSA”  Ralf waldo emerson       </vt:lpstr>
      <vt:lpstr>L A  I D E N T I D A D</vt:lpstr>
      <vt:lpstr>L A  I D E N T I D A D</vt:lpstr>
      <vt:lpstr>L A  I D E N T I D A D</vt:lpstr>
      <vt:lpstr>L A  I D E N T I D A D</vt:lpstr>
      <vt:lpstr>L A  I D E N T I D A D</vt:lpstr>
      <vt:lpstr>“El trabajo es generador de progreso en toda sociedad”  autores varios</vt:lpstr>
      <vt:lpstr>E L  T R A B A J O </vt:lpstr>
      <vt:lpstr>E L  T R A B A J O </vt:lpstr>
      <vt:lpstr>E L  T R A B A J O </vt:lpstr>
      <vt:lpstr>E L  T R A B A J O </vt:lpstr>
      <vt:lpstr>E L  T R A B A J O </vt:lpstr>
      <vt:lpstr>“Al igual que una vela no se puede quemar sin fuego, los hombres no pueden vivir sin una vida espiritual” siddhartha gautama buddha</vt:lpstr>
      <vt:lpstr>La espiritualidad</vt:lpstr>
      <vt:lpstr>La espiritualidad</vt:lpstr>
      <vt:lpstr>La espiritualidad</vt:lpstr>
      <vt:lpstr>La espiritualidad</vt:lpstr>
      <vt:lpstr>La espiritualidad</vt:lpstr>
      <vt:lpstr>Presentación de PowerPoint</vt:lpstr>
      <vt:lpstr>Presentación de PowerPoint</vt:lpstr>
      <vt:lpstr>E L  A M O R</vt:lpstr>
      <vt:lpstr>E L  A M O R</vt:lpstr>
      <vt:lpstr>E L  A M O R</vt:lpstr>
      <vt:lpstr>E L  A M O R</vt:lpstr>
      <vt:lpstr>E L  A M O R</vt:lpstr>
      <vt:lpstr> L A  T 0 L E R A N C I A</vt:lpstr>
      <vt:lpstr>L A  T 0 L E R A N C I A</vt:lpstr>
      <vt:lpstr>L A  T 0 L E R A N C I A</vt:lpstr>
      <vt:lpstr>L A  T 0 L E R A N C I A</vt:lpstr>
      <vt:lpstr>L A  T 0 L E R A N C I A</vt:lpstr>
      <vt:lpstr> E l  c o m p a ñ e r i s m 0</vt:lpstr>
      <vt:lpstr>E l  c o m p a ñ e r i s m 0</vt:lpstr>
      <vt:lpstr>E l  c o m p a ñ e r i s m 0</vt:lpstr>
      <vt:lpstr>E l  c o m p a ñ E r i s m 0</vt:lpstr>
      <vt:lpstr>E l  c o m p a ñ E r i s m 0</vt:lpstr>
      <vt:lpstr>L A  S O L I D A R I D A D </vt:lpstr>
      <vt:lpstr>L A  S O L I D A R I D A D </vt:lpstr>
      <vt:lpstr>L A  S O L I D A R I D A D </vt:lpstr>
      <vt:lpstr>L A  S O L I D A R I D A D </vt:lpstr>
      <vt:lpstr>L A  S O L I D A R I D A D </vt:lpstr>
      <vt:lpstr>L A  C O N V I V E N C I A </vt:lpstr>
      <vt:lpstr>L A  C O N V I V E N C I A </vt:lpstr>
      <vt:lpstr>L A  C O N V I V E N C I A </vt:lpstr>
      <vt:lpstr>L A  C O N V I V E N C I A </vt:lpstr>
      <vt:lpstr>L A  C O N V I V E N C I A </vt:lpstr>
      <vt:lpstr>Presentación de PowerPoint</vt:lpstr>
      <vt:lpstr>Presentación de PowerPoint</vt:lpstr>
      <vt:lpstr>L O s  B U E N O S  M O D A L E S</vt:lpstr>
      <vt:lpstr>L O s  B U E N O S  M O D A L E S</vt:lpstr>
      <vt:lpstr>L O s  B U E N O S  M O D A L E S</vt:lpstr>
      <vt:lpstr>L O s  B U E N O S  M O D A L E S</vt:lpstr>
      <vt:lpstr>L O s  B U E N O S  M O D A L E S</vt:lpstr>
      <vt:lpstr>Presentación de PowerPoint</vt:lpstr>
      <vt:lpstr>Presentación de PowerPoint</vt:lpstr>
      <vt:lpstr>L A S  N O R M A S  D E  C O R T E S I A</vt:lpstr>
      <vt:lpstr>L A S  N O R M A S  D E  C O R T E S I A</vt:lpstr>
      <vt:lpstr>L A S  N O R M A S  D E  C O R T E S I A</vt:lpstr>
      <vt:lpstr>L A S  N O R M A S  D E  C O R T E S I A</vt:lpstr>
      <vt:lpstr>L A S  N O R M A S  D E  C O R T E S I A</vt:lpstr>
      <vt:lpstr>Presentación de PowerPoint</vt:lpstr>
      <vt:lpstr>Presentación de PowerPoint</vt:lpstr>
      <vt:lpstr>L A   P A Z</vt:lpstr>
      <vt:lpstr>L A   P A Z</vt:lpstr>
      <vt:lpstr>L A   P A Z</vt:lpstr>
      <vt:lpstr>L A   P A Z</vt:lpstr>
      <vt:lpstr>L A   P A Z</vt:lpstr>
      <vt:lpstr>Presentación de PowerPoint</vt:lpstr>
      <vt:lpstr>Presentación de PowerPoint</vt:lpstr>
      <vt:lpstr>E L A R B O L   D E  L A  I N T E G R A C I O N</vt:lpstr>
      <vt:lpstr>E L A R B O L   D E  L A  I N T E G R A C I O N</vt:lpstr>
      <vt:lpstr>E L A R B O L   D E  L A  I N T E G R A C I O N</vt:lpstr>
      <vt:lpstr>E L A R B O L   D E  L A  I N T E G R A C I O N</vt:lpstr>
      <vt:lpstr>E L A R B O L   D E  L A  I N T E G R A C I O N</vt:lpstr>
      <vt:lpstr>Presentación de PowerPoint</vt:lpstr>
      <vt:lpstr>Presentación de PowerPoint</vt:lpstr>
      <vt:lpstr>G U A R D I A N E  S  D E  L A  C O N V I V E N C I A</vt:lpstr>
      <vt:lpstr>G U A R D I A N E  S  D E  L A  C O N V I V E N C I A</vt:lpstr>
      <vt:lpstr>G U A R D I A N E  S  D E  L A  C O N V I V E N C I A</vt:lpstr>
      <vt:lpstr>G U A R D I A N E  S  D E  L A  C O N V I V E N C I A</vt:lpstr>
      <vt:lpstr>G U A R D I A N E  S  D E  L A  C O N V I V E N C I A</vt:lpstr>
      <vt:lpstr>Presentación de PowerPoint</vt:lpstr>
      <vt:lpstr>Presentación de PowerPoint</vt:lpstr>
      <vt:lpstr>S E M I L L E  R O S   D E   A N I M A D O R E S </vt:lpstr>
      <vt:lpstr>S E M I L L E  R O S   D E   A N I M A D O R E S </vt:lpstr>
      <vt:lpstr>S E M I L L E  R O S   D E   A N I M A D O R E S </vt:lpstr>
      <vt:lpstr>S E M I L L E  R O S   D E   A N I M A D O R E S </vt:lpstr>
      <vt:lpstr>S E M I L L E  R O S   D E   A N I M A D O R E S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alvarez pino</dc:creator>
  <cp:lastModifiedBy>juand60verde</cp:lastModifiedBy>
  <cp:revision>75</cp:revision>
  <dcterms:created xsi:type="dcterms:W3CDTF">2022-09-14T22:53:43Z</dcterms:created>
  <dcterms:modified xsi:type="dcterms:W3CDTF">2025-03-03T21:28:40Z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2024-08-15T13:19:31Z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ac25af89-bdc8-4585-98b4-1cbd04201fc2</vt:lpwstr>
  </property>
  <property fmtid="{D5CDD505-2E9C-101B-9397-08002B2CF9AE}" pid="7" name="MSIP_Label_defa4170-0d19-0005-0004-bc88714345d2_ActionId">
    <vt:lpwstr>8064d074-df72-4a17-ad34-5169a0cccebe</vt:lpwstr>
  </property>
  <property fmtid="{D5CDD505-2E9C-101B-9397-08002B2CF9AE}" pid="8" name="MSIP_Label_defa4170-0d19-0005-0004-bc88714345d2_ContentBits">
    <vt:lpwstr>0</vt:lpwstr>
  </property>
</Properties>
</file>